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39"/>
  </p:notesMasterIdLst>
  <p:sldIdLst>
    <p:sldId id="447" r:id="rId2"/>
    <p:sldId id="268" r:id="rId3"/>
    <p:sldId id="585" r:id="rId4"/>
    <p:sldId id="733" r:id="rId5"/>
    <p:sldId id="734" r:id="rId6"/>
    <p:sldId id="694" r:id="rId7"/>
    <p:sldId id="288" r:id="rId8"/>
    <p:sldId id="618" r:id="rId9"/>
    <p:sldId id="290" r:id="rId10"/>
    <p:sldId id="741" r:id="rId11"/>
    <p:sldId id="737" r:id="rId12"/>
    <p:sldId id="738" r:id="rId13"/>
    <p:sldId id="739" r:id="rId14"/>
    <p:sldId id="740" r:id="rId15"/>
    <p:sldId id="735" r:id="rId16"/>
    <p:sldId id="640" r:id="rId17"/>
    <p:sldId id="311" r:id="rId18"/>
    <p:sldId id="327" r:id="rId19"/>
    <p:sldId id="313" r:id="rId20"/>
    <p:sldId id="322" r:id="rId21"/>
    <p:sldId id="323" r:id="rId22"/>
    <p:sldId id="324" r:id="rId23"/>
    <p:sldId id="642" r:id="rId24"/>
    <p:sldId id="748" r:id="rId25"/>
    <p:sldId id="751" r:id="rId26"/>
    <p:sldId id="752" r:id="rId27"/>
    <p:sldId id="749" r:id="rId28"/>
    <p:sldId id="742" r:id="rId29"/>
    <p:sldId id="753" r:id="rId30"/>
    <p:sldId id="744" r:id="rId31"/>
    <p:sldId id="745" r:id="rId32"/>
    <p:sldId id="746" r:id="rId33"/>
    <p:sldId id="747" r:id="rId34"/>
    <p:sldId id="754" r:id="rId35"/>
    <p:sldId id="750" r:id="rId36"/>
    <p:sldId id="755" r:id="rId37"/>
    <p:sldId id="325" r:id="rId38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2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梅 杨" initials="梅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80000"/>
    <a:srgbClr val="FF7C80"/>
    <a:srgbClr val="C64F24"/>
    <a:srgbClr val="C00000"/>
    <a:srgbClr val="E46C0A"/>
    <a:srgbClr val="C0504D"/>
    <a:srgbClr val="4F81BD"/>
    <a:srgbClr val="E7E7E7"/>
    <a:srgbClr val="C4CE01"/>
    <a:srgbClr val="1A65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72" autoAdjust="0"/>
    <p:restoredTop sz="87731" autoAdjust="0"/>
  </p:normalViewPr>
  <p:slideViewPr>
    <p:cSldViewPr snapToGrid="0">
      <p:cViewPr varScale="1">
        <p:scale>
          <a:sx n="82" d="100"/>
          <a:sy n="82" d="100"/>
        </p:scale>
        <p:origin x="150" y="48"/>
      </p:cViewPr>
      <p:guideLst>
        <p:guide orient="horz" pos="2160"/>
        <p:guide pos="382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fld id="{4C8EF122-AB5D-4305-8B81-ABC42C2F2C11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63491" name="文本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64515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6451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fld id="{7D920895-8260-4E37-9B42-C2690A7594E1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3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9527D-A98D-4988-B94E-33029471EC55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EF122-AB5D-4305-8B81-ABC42C2F2C1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0465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64515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6451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fld id="{7D920895-8260-4E37-9B42-C2690A7594E1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16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9154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zh-CN" altLang="en-US">
              <a:latin typeface="Arial" charset="0"/>
            </a:endParaRPr>
          </a:p>
        </p:txBody>
      </p:sp>
      <p:sp>
        <p:nvSpPr>
          <p:cNvPr id="49155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Font typeface="Arial" charset="0"/>
              <a:buNone/>
            </a:pPr>
            <a:fld id="{D70A29A5-1077-4E30-A082-47B57346DCEC}" type="slidenum">
              <a:rPr lang="zh-CN" altLang="en-US" smtClean="0">
                <a:latin typeface="Arial" charset="0"/>
                <a:ea typeface="宋体" charset="-122"/>
              </a:rPr>
              <a:pPr>
                <a:buFont typeface="Arial" charset="0"/>
                <a:buNone/>
              </a:pPr>
              <a:t>21</a:t>
            </a:fld>
            <a:endParaRPr lang="en-US" altLang="zh-CN" sz="1200">
              <a:latin typeface="Arial" charset="0"/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64515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6451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fld id="{7D920895-8260-4E37-9B42-C2690A7594E1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23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31073-0AB3-4B95-AAEC-6102896C05F0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73EA1-BB2B-409E-B724-855895DF87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31073-0AB3-4B95-AAEC-6102896C05F0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73EA1-BB2B-409E-B724-855895DF87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31073-0AB3-4B95-AAEC-6102896C05F0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73EA1-BB2B-409E-B724-855895DF87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2300288"/>
            <a:ext cx="7258050" cy="304800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/>
          </a:p>
        </p:txBody>
      </p:sp>
      <p:sp>
        <p:nvSpPr>
          <p:cNvPr id="12" name="文本占位符 13"/>
          <p:cNvSpPr>
            <a:spLocks noGrp="1"/>
          </p:cNvSpPr>
          <p:nvPr>
            <p:ph type="body" sz="quarter" idx="10"/>
          </p:nvPr>
        </p:nvSpPr>
        <p:spPr>
          <a:xfrm>
            <a:off x="669925" y="4487142"/>
            <a:ext cx="4300538" cy="248371"/>
          </a:xfrm>
        </p:spPr>
        <p:txBody>
          <a:bodyPr anchor="ctr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13" name="文本占位符 13"/>
          <p:cNvSpPr>
            <a:spLocks noGrp="1"/>
          </p:cNvSpPr>
          <p:nvPr>
            <p:ph type="body" sz="quarter" idx="11"/>
          </p:nvPr>
        </p:nvSpPr>
        <p:spPr>
          <a:xfrm>
            <a:off x="669925" y="4791942"/>
            <a:ext cx="4300538" cy="248371"/>
          </a:xfrm>
        </p:spPr>
        <p:txBody>
          <a:bodyPr anchor="ctr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9801" name="副标题 2"/>
          <p:cNvSpPr>
            <a:spLocks noGrp="1"/>
          </p:cNvSpPr>
          <p:nvPr>
            <p:ph type="subTitle" idx="1"/>
          </p:nvPr>
        </p:nvSpPr>
        <p:spPr>
          <a:xfrm>
            <a:off x="669925" y="3625941"/>
            <a:ext cx="5893621" cy="558799"/>
          </a:xfrm>
        </p:spPr>
        <p:txBody>
          <a:bodyPr anchor="ctr"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zh-CN" altLang="en-US" noProof="1"/>
          </a:p>
        </p:txBody>
      </p:sp>
      <p:sp>
        <p:nvSpPr>
          <p:cNvPr id="9802" name="标题 1"/>
          <p:cNvSpPr>
            <a:spLocks noGrp="1"/>
          </p:cNvSpPr>
          <p:nvPr>
            <p:ph type="ctrTitle"/>
          </p:nvPr>
        </p:nvSpPr>
        <p:spPr>
          <a:xfrm>
            <a:off x="669925" y="2743200"/>
            <a:ext cx="5893621" cy="69859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endParaRPr lang="zh-CN" altLang="en-US" noProof="1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31073-0AB3-4B95-AAEC-6102896C05F0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73EA1-BB2B-409E-B724-855895DF87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31073-0AB3-4B95-AAEC-6102896C05F0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73EA1-BB2B-409E-B724-855895DF87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31073-0AB3-4B95-AAEC-6102896C05F0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73EA1-BB2B-409E-B724-855895DF87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31073-0AB3-4B95-AAEC-6102896C05F0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73EA1-BB2B-409E-B724-855895DF87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31073-0AB3-4B95-AAEC-6102896C05F0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73EA1-BB2B-409E-B724-855895DF87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31073-0AB3-4B95-AAEC-6102896C05F0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73EA1-BB2B-409E-B724-855895DF87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31073-0AB3-4B95-AAEC-6102896C05F0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73EA1-BB2B-409E-B724-855895DF87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31073-0AB3-4B95-AAEC-6102896C05F0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73EA1-BB2B-409E-B724-855895DF87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631073-0AB3-4B95-AAEC-6102896C05F0}" type="datetimeFigureOut">
              <a:rPr lang="zh-CN" altLang="en-US" smtClean="0"/>
              <a:t>2021/11/4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73EA1-BB2B-409E-B724-855895DF870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标题 4097"/>
          <p:cNvSpPr>
            <a:spLocks noGrp="1" noChangeArrowheads="1"/>
          </p:cNvSpPr>
          <p:nvPr userDrawn="1"/>
        </p:nvSpPr>
        <p:spPr>
          <a:xfrm>
            <a:off x="347662" y="161925"/>
            <a:ext cx="4785447" cy="78422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b="1" kern="1200" baseline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charset="-122"/>
                <a:cs typeface="+mj-cs"/>
              </a:defRPr>
            </a:lvl1pPr>
          </a:lstStyle>
          <a:p>
            <a:pPr algn="l">
              <a:lnSpc>
                <a:spcPct val="100000"/>
              </a:lnSpc>
              <a:defRPr/>
            </a:pPr>
            <a:endParaRPr lang="en-US" altLang="zh-CN" sz="1000" noProof="1">
              <a:solidFill>
                <a:srgbClr val="C5061D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dist">
              <a:lnSpc>
                <a:spcPct val="150000"/>
              </a:lnSpc>
              <a:defRPr/>
            </a:pPr>
            <a:r>
              <a:rPr lang="zh-CN" altLang="en-US" sz="1600" noProof="1">
                <a:solidFill>
                  <a:srgbClr val="C5061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中南大学湘雅医院老年医学科</a:t>
            </a:r>
          </a:p>
          <a:p>
            <a:pPr algn="l">
              <a:lnSpc>
                <a:spcPct val="150000"/>
              </a:lnSpc>
              <a:defRPr/>
            </a:pPr>
            <a:r>
              <a:rPr lang="en-US" altLang="zh-CN" sz="900" noProof="1">
                <a:solidFill>
                  <a:srgbClr val="C5061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DEPARTMENT OF GERIATRICS  X</a:t>
            </a:r>
            <a:r>
              <a:rPr lang="zh-CN" altLang="en-US" sz="900" noProof="1">
                <a:solidFill>
                  <a:srgbClr val="C5061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IANGYA HOSPITAL  CENTRAL-SOUTH UNIVERSITY</a:t>
            </a:r>
            <a:r>
              <a:rPr lang="zh-CN" altLang="en-US" sz="900" noProof="1">
                <a:solidFill>
                  <a:srgbClr val="B41F18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8" name="组合 7"/>
          <p:cNvGrpSpPr/>
          <p:nvPr userDrawn="1"/>
        </p:nvGrpSpPr>
        <p:grpSpPr>
          <a:xfrm>
            <a:off x="9941683" y="153121"/>
            <a:ext cx="1861127" cy="900112"/>
            <a:chOff x="9941683" y="153121"/>
            <a:chExt cx="1861127" cy="900112"/>
          </a:xfrm>
        </p:grpSpPr>
        <p:pic>
          <p:nvPicPr>
            <p:cNvPr id="9" name="图片 7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9997" y="153121"/>
              <a:ext cx="912813" cy="900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图片 8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41683" y="153121"/>
              <a:ext cx="865187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png"/><Relationship Id="rId11" Type="http://schemas.openxmlformats.org/officeDocument/2006/relationships/image" Target="../media/image13.wmf"/><Relationship Id="rId5" Type="http://schemas.openxmlformats.org/officeDocument/2006/relationships/image" Target="../media/image16.pn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15.png"/><Relationship Id="rId9" Type="http://schemas.openxmlformats.org/officeDocument/2006/relationships/image" Target="../media/image12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30164"/>
            <a:ext cx="12214224" cy="68881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zh-CN" altLang="en-US" noProof="1"/>
          </a:p>
        </p:txBody>
      </p:sp>
      <p:pic>
        <p:nvPicPr>
          <p:cNvPr id="25603" name="图片 4101" descr="湘雅医院_全景图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2521"/>
            <a:ext cx="12220923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标题 4097"/>
          <p:cNvSpPr>
            <a:spLocks noGrp="1" noChangeArrowheads="1"/>
          </p:cNvSpPr>
          <p:nvPr/>
        </p:nvSpPr>
        <p:spPr>
          <a:xfrm>
            <a:off x="347662" y="161925"/>
            <a:ext cx="4785447" cy="78422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b="1" kern="1200" baseline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charset="-122"/>
                <a:cs typeface="+mj-cs"/>
              </a:defRPr>
            </a:lvl1pPr>
          </a:lstStyle>
          <a:p>
            <a:pPr algn="l">
              <a:lnSpc>
                <a:spcPct val="100000"/>
              </a:lnSpc>
              <a:defRPr/>
            </a:pPr>
            <a:endParaRPr lang="en-US" altLang="zh-CN" sz="1000" noProof="1">
              <a:solidFill>
                <a:srgbClr val="C5061D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dist">
              <a:lnSpc>
                <a:spcPct val="150000"/>
              </a:lnSpc>
              <a:defRPr/>
            </a:pPr>
            <a:r>
              <a:rPr lang="zh-CN" altLang="en-US" sz="1600" noProof="1">
                <a:solidFill>
                  <a:srgbClr val="C5061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中南大学湘雅医院老年医学科</a:t>
            </a:r>
          </a:p>
          <a:p>
            <a:pPr algn="l">
              <a:lnSpc>
                <a:spcPct val="150000"/>
              </a:lnSpc>
              <a:defRPr/>
            </a:pPr>
            <a:r>
              <a:rPr lang="en-US" altLang="zh-CN" sz="900" noProof="1">
                <a:solidFill>
                  <a:srgbClr val="C5061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DEPARTMENT OF GERIATRICS  X</a:t>
            </a:r>
            <a:r>
              <a:rPr lang="zh-CN" altLang="en-US" sz="900" noProof="1">
                <a:solidFill>
                  <a:srgbClr val="C5061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IANGYA HOSPITAL  CENTRAL-SOUTH UNIVERSITY</a:t>
            </a:r>
            <a:r>
              <a:rPr lang="zh-CN" altLang="en-US" sz="900" noProof="1">
                <a:solidFill>
                  <a:srgbClr val="B41F18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副标题 2"/>
          <p:cNvSpPr>
            <a:spLocks noGrp="1"/>
          </p:cNvSpPr>
          <p:nvPr/>
        </p:nvSpPr>
        <p:spPr>
          <a:xfrm>
            <a:off x="2269490" y="3438525"/>
            <a:ext cx="8844915" cy="956945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chemeClr val="accent1">
                  <a:lumMod val="75000"/>
                </a:schemeClr>
              </a:buClr>
              <a:buSzPct val="70000"/>
              <a:buFont typeface="Wingdings" panose="05000000000000000000" pitchFamily="2" charset="2"/>
              <a:buNone/>
              <a:defRPr sz="1800" kern="1200" baseline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charset="-122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Calibri" panose="020F0502020204030204" pitchFamily="34" charset="0"/>
              <a:buNone/>
              <a:defRPr sz="2000" kern="12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黑体" panose="02010609060101010101" charset="-122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altLang="zh-CN" sz="2000" b="1" noProof="1"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5606" name="文本框 6"/>
          <p:cNvSpPr txBox="1">
            <a:spLocks noChangeArrowheads="1"/>
          </p:cNvSpPr>
          <p:nvPr/>
        </p:nvSpPr>
        <p:spPr bwMode="auto">
          <a:xfrm>
            <a:off x="1877695" y="3750310"/>
            <a:ext cx="815530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91313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91313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91313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91313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9131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9131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9131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9131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pitchFamily="34" charset="-122"/>
              </a:rPr>
              <a:t>中南大学湘雅医院老年病科      李传昶</a:t>
            </a:r>
            <a:endParaRPr lang="zh-CN" altLang="en-US" sz="2000" dirty="0">
              <a:latin typeface="微软雅黑" panose="020B0503020204020204" pitchFamily="34" charset="-122"/>
            </a:endParaRPr>
          </a:p>
        </p:txBody>
      </p:sp>
      <p:sp>
        <p:nvSpPr>
          <p:cNvPr id="3" name="文本框 24"/>
          <p:cNvSpPr txBox="1">
            <a:spLocks noChangeArrowheads="1"/>
          </p:cNvSpPr>
          <p:nvPr/>
        </p:nvSpPr>
        <p:spPr bwMode="auto">
          <a:xfrm>
            <a:off x="347091" y="1930435"/>
            <a:ext cx="11420518" cy="1665308"/>
          </a:xfrm>
          <a:prstGeom prst="rect">
            <a:avLst/>
          </a:prstGeom>
          <a:noFill/>
          <a:ln>
            <a:noFill/>
          </a:ln>
        </p:spPr>
        <p:txBody>
          <a:bodyPr wrap="square" lIns="108057" tIns="54029" rIns="108057" bIns="5402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zh-CN" altLang="en-US" sz="4400" b="1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 南 大 学 湘 雅 医 院</a:t>
            </a:r>
            <a:endParaRPr lang="en-US" altLang="zh-CN" sz="4400" b="1" noProof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 eaLnBrk="1" hangingPunct="1">
              <a:lnSpc>
                <a:spcPct val="120000"/>
              </a:lnSpc>
              <a:defRPr/>
            </a:pPr>
            <a:r>
              <a:rPr lang="zh-CN" altLang="en-US" sz="4400" b="1" dirty="0">
                <a:ea typeface="楷体_GB2312" pitchFamily="49" charset="-122"/>
              </a:rPr>
              <a:t>老年医学人才培训中心</a:t>
            </a:r>
            <a:r>
              <a:rPr lang="zh-CN" altLang="en-US" sz="4400" b="1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汇报</a:t>
            </a:r>
            <a:endParaRPr lang="en-US" altLang="zh-CN" sz="4400" b="1" noProof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9941683" y="153121"/>
            <a:ext cx="1861127" cy="900112"/>
            <a:chOff x="9941683" y="153121"/>
            <a:chExt cx="1861127" cy="900112"/>
          </a:xfrm>
        </p:grpSpPr>
        <p:pic>
          <p:nvPicPr>
            <p:cNvPr id="10" name="图片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9997" y="153121"/>
              <a:ext cx="912813" cy="900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图片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41683" y="153121"/>
              <a:ext cx="865187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内容占位符 2"/>
          <p:cNvSpPr>
            <a:spLocks noGrp="1"/>
          </p:cNvSpPr>
          <p:nvPr>
            <p:ph idx="1"/>
          </p:nvPr>
        </p:nvSpPr>
        <p:spPr>
          <a:xfrm>
            <a:off x="885371" y="1193573"/>
            <a:ext cx="11059886" cy="488791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p"/>
            </a:pPr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承担五年制、八年制医学生及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硕士、博士</a:t>
            </a:r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研究生老年医学课程的教学任务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p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全国进修医师及呼吸专科医师培训基地成员单位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p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中华医学会介入治疗湘雅培训基地成员单位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p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国家第一批全科医学科住院医师规范化培训基地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p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国家第一批老年医学科专科医师规范化培训基地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p"/>
            </a:pP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2085C21-645A-4ECC-9A86-593F54E476A0}"/>
              </a:ext>
            </a:extLst>
          </p:cNvPr>
          <p:cNvSpPr txBox="1"/>
          <p:nvPr/>
        </p:nvSpPr>
        <p:spPr>
          <a:xfrm>
            <a:off x="4513942" y="394653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3200" b="1" dirty="0">
                <a:latin typeface="微软雅黑" panose="020B0503020204020204" pitchFamily="34" charset="-122"/>
                <a:sym typeface="Calibri" pitchFamily="34" charset="0"/>
              </a:rPr>
              <a:t>培训师资团队</a:t>
            </a:r>
            <a:endParaRPr lang="zh-CN" altLang="en-US" sz="3200" b="1" dirty="0">
              <a:latin typeface="微软雅黑" panose="020B0503020204020204" pitchFamily="34" charset="-122"/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592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56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14401" y="1985963"/>
          <a:ext cx="10407193" cy="4037157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3906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93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94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685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909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082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7549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年份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 horzOverflow="overflow">
                    <a:solidFill>
                      <a:srgbClr val="A8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SCI</a:t>
                      </a:r>
                      <a:r>
                        <a:rPr kumimoji="0" lang="zh-CN" alt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论文</a:t>
                      </a: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 horzOverflow="overflow">
                    <a:solidFill>
                      <a:srgbClr val="A8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r>
                        <a:rPr kumimoji="0" lang="zh-CN" alt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分以上</a:t>
                      </a:r>
                      <a:r>
                        <a:rPr kumimoji="0" lang="en-US" altLang="zh-CN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SCI</a:t>
                      </a:r>
                      <a:r>
                        <a:rPr kumimoji="0" lang="zh-CN" alt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论文</a:t>
                      </a: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 horzOverflow="overflow">
                    <a:solidFill>
                      <a:srgbClr val="A8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国家级课题</a:t>
                      </a: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 horzOverflow="overflow">
                    <a:solidFill>
                      <a:srgbClr val="A8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专利</a:t>
                      </a: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 horzOverflow="overflow">
                    <a:solidFill>
                      <a:srgbClr val="A8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成果</a:t>
                      </a: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 horzOverflow="overflow">
                    <a:solidFill>
                      <a:srgbClr val="A8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60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2016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3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1" u="none" strike="noStrike" cap="none" normalizeH="0" baseline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kumimoji="0" lang="en-US" altLang="zh-CN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1" u="none" strike="noStrike" cap="none" normalizeH="0" baseline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kumimoji="0" lang="en-US" altLang="zh-CN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51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2017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35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7   </a:t>
                      </a:r>
                      <a:r>
                        <a:rPr kumimoji="0" lang="zh-CN" alt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（全院第一）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852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1" u="none" strike="noStrike" cap="none" normalizeH="0" baseline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2018</a:t>
                      </a:r>
                      <a:endParaRPr kumimoji="0" lang="en-US" altLang="zh-CN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（单篇最高</a:t>
                      </a:r>
                      <a:r>
                        <a:rPr kumimoji="0" lang="en-US" altLang="zh-CN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IF19.309</a:t>
                      </a:r>
                      <a:r>
                        <a:rPr kumimoji="0" lang="zh-CN" alt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4+3 </a:t>
                      </a:r>
                      <a:r>
                        <a:rPr kumimoji="0" lang="zh-CN" alt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（全院第二）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222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2019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35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kumimoji="0" lang="en-US" altLang="zh-CN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Science</a:t>
                      </a:r>
                      <a:r>
                        <a:rPr kumimoji="0" lang="zh-CN" alt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论文一篇）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kumimoji="0" lang="zh-CN" alt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（发明）</a:t>
                      </a:r>
                      <a:endParaRPr kumimoji="0" lang="en-US" altLang="zh-CN" sz="1600" b="1" u="none" strike="noStrike" cap="none" normalizeH="0" baseline="0" dirty="0">
                        <a:ln>
                          <a:noFill/>
                        </a:ln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r>
                        <a:rPr kumimoji="0" lang="zh-CN" altLang="en-US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（实用新型）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736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2020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35</a:t>
                      </a:r>
                    </a:p>
                  </a:txBody>
                  <a:tcPr marL="6350" marR="6350" marT="635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</a:p>
                  </a:txBody>
                  <a:tcPr marL="6350" marR="6350" marT="635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（科技部重点研发项目）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+1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（科技部重点研发项目课题）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+4</a:t>
                      </a:r>
                    </a:p>
                  </a:txBody>
                  <a:tcPr marL="6350" marR="6350" marT="635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</a:p>
                  </a:txBody>
                  <a:tcPr marL="6350" marR="6350" marT="635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</a:p>
                  </a:txBody>
                  <a:tcPr marL="6350" marR="6350" marT="6350" marB="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549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合计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143</a:t>
                      </a:r>
                    </a:p>
                  </a:txBody>
                  <a:tcPr marL="6350" marR="6350" marT="635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</a:t>
                      </a:r>
                    </a:p>
                  </a:txBody>
                  <a:tcPr marL="6350" marR="6350" marT="635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</a:t>
                      </a:r>
                    </a:p>
                  </a:txBody>
                  <a:tcPr marL="6350" marR="6350" marT="635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26</a:t>
                      </a:r>
                    </a:p>
                  </a:txBody>
                  <a:tcPr marL="6350" marR="6350" marT="635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标题 1"/>
          <p:cNvSpPr txBox="1"/>
          <p:nvPr/>
        </p:nvSpPr>
        <p:spPr>
          <a:xfrm>
            <a:off x="582295" y="1240790"/>
            <a:ext cx="10972800" cy="64325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p"/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近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年课题、论文、专利成果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5C1A821-524D-4572-ADE6-6FD53B41F100}"/>
              </a:ext>
            </a:extLst>
          </p:cNvPr>
          <p:cNvSpPr txBox="1"/>
          <p:nvPr/>
        </p:nvSpPr>
        <p:spPr>
          <a:xfrm>
            <a:off x="4513942" y="394653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3200" b="1" dirty="0">
                <a:latin typeface="微软雅黑" panose="020B0503020204020204" pitchFamily="34" charset="-122"/>
                <a:sym typeface="Calibri" pitchFamily="34" charset="0"/>
              </a:rPr>
              <a:t>培训师资团队</a:t>
            </a:r>
            <a:endParaRPr lang="zh-CN" altLang="en-US" sz="3200" b="1" dirty="0">
              <a:latin typeface="微软雅黑" panose="020B0503020204020204" pitchFamily="34" charset="-122"/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954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AC522F8-5973-411F-A51D-286A236F6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936" y="1017042"/>
            <a:ext cx="4329153" cy="175275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3E673C3-40F4-413F-80E7-3E3738E11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969" y="1744815"/>
            <a:ext cx="4328118" cy="2049958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47325EB-2F31-4F46-8857-056C9C0692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935" y="3417134"/>
            <a:ext cx="4329153" cy="172989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DD95BD4-89BB-462E-9AAF-A51A12FE07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0934" y="4077015"/>
            <a:ext cx="4329153" cy="201364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48D591A-7A0B-4696-AD26-E228F4AA86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0934" y="4948470"/>
            <a:ext cx="4329153" cy="169178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aphicFrame>
        <p:nvGraphicFramePr>
          <p:cNvPr id="11" name="对象 10"/>
          <p:cNvGraphicFramePr>
            <a:graphicFrameLocks noChangeAspect="1"/>
          </p:cNvGraphicFramePr>
          <p:nvPr/>
        </p:nvGraphicFramePr>
        <p:xfrm>
          <a:off x="6027557" y="1017042"/>
          <a:ext cx="4538910" cy="23490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6" name="Image" r:id="rId8" imgW="10818720" imgH="5599800" progId="Photoshop.Image.16">
                  <p:embed/>
                </p:oleObj>
              </mc:Choice>
              <mc:Fallback>
                <p:oleObj name="Image" r:id="rId8" imgW="10818720" imgH="5599800" progId="Photoshop.Image.16">
                  <p:embed/>
                  <p:pic>
                    <p:nvPicPr>
                      <p:cNvPr id="11" name="对象 10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027557" y="1017042"/>
                        <a:ext cx="4538910" cy="2349045"/>
                      </a:xfrm>
                      <a:prstGeom prst="rect">
                        <a:avLst/>
                      </a:prstGeom>
                      <a:ln w="19050">
                        <a:solidFill>
                          <a:srgbClr val="0070C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对象 2"/>
          <p:cNvGraphicFramePr>
            <a:graphicFrameLocks noChangeAspect="1"/>
          </p:cNvGraphicFramePr>
          <p:nvPr/>
        </p:nvGraphicFramePr>
        <p:xfrm>
          <a:off x="6027556" y="2720556"/>
          <a:ext cx="4538910" cy="41374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7" name="Image" r:id="rId10" imgW="12202920" imgH="11123640" progId="Photoshop.Image.16">
                  <p:embed/>
                </p:oleObj>
              </mc:Choice>
              <mc:Fallback>
                <p:oleObj name="Image" r:id="rId10" imgW="12202920" imgH="11123640" progId="Photoshop.Image.16">
                  <p:embed/>
                  <p:pic>
                    <p:nvPicPr>
                      <p:cNvPr id="3" name="对象 2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027556" y="2720556"/>
                        <a:ext cx="4538910" cy="4137444"/>
                      </a:xfrm>
                      <a:prstGeom prst="rect">
                        <a:avLst/>
                      </a:prstGeom>
                      <a:ln w="19050">
                        <a:solidFill>
                          <a:srgbClr val="0070C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文本框 8">
            <a:extLst>
              <a:ext uri="{FF2B5EF4-FFF2-40B4-BE49-F238E27FC236}">
                <a16:creationId xmlns:a16="http://schemas.microsoft.com/office/drawing/2014/main" id="{C17E71A2-36CA-4EAD-91BB-1BB777D9BAF2}"/>
              </a:ext>
            </a:extLst>
          </p:cNvPr>
          <p:cNvSpPr txBox="1"/>
          <p:nvPr/>
        </p:nvSpPr>
        <p:spPr>
          <a:xfrm>
            <a:off x="4550228" y="251582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3200" b="1" dirty="0">
                <a:latin typeface="微软雅黑" panose="020B0503020204020204" pitchFamily="34" charset="-122"/>
                <a:sym typeface="Calibri" pitchFamily="34" charset="0"/>
              </a:rPr>
              <a:t>培训师资团队</a:t>
            </a:r>
            <a:endParaRPr lang="zh-CN" altLang="en-US" sz="3200" b="1" dirty="0">
              <a:latin typeface="微软雅黑" panose="020B0503020204020204" pitchFamily="34" charset="-122"/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731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68036" y="697729"/>
            <a:ext cx="10972800" cy="1143000"/>
          </a:xfrm>
        </p:spPr>
        <p:txBody>
          <a:bodyPr>
            <a:normAutofit/>
          </a:bodyPr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p"/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技术、指南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专家共识</a:t>
            </a:r>
          </a:p>
        </p:txBody>
      </p:sp>
      <p:sp>
        <p:nvSpPr>
          <p:cNvPr id="14" name="矩形 13"/>
          <p:cNvSpPr/>
          <p:nvPr/>
        </p:nvSpPr>
        <p:spPr>
          <a:xfrm>
            <a:off x="650240" y="1475105"/>
            <a:ext cx="10803890" cy="5077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l"/>
            </a:pP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技术：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l"/>
            </a:pP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校级医疗新技术成果二等奖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项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l"/>
            </a:pP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l"/>
            </a:pP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指南或专家共识：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主编：</a:t>
            </a: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陈  琼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老年人流感疫苗和肺炎链球菌疫苗接种中国专家建议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老年人新型冠状病毒肺炎防治要点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唐北沙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多系统萎缩诊断标准中国专家共识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中国帕金森病及运动障碍疾病临床大数据库建设专家共识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</a:p>
          <a:p>
            <a:pPr marL="800100" lvl="1" indent="-342900" algn="just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参编二十余部（陈  琼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中国老年综合评估技术应用专家共识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预防老年人失能核心信息中国专家共识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(2019)》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；唐北沙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中国急性缺血性脑卒中早期血管内介入诊疗指南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；吴  畏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肿瘤细胞减灭术加腹腔热灌注化疗治疗腹膜假黏液瘤专家共识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等）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56CF016-A024-424B-98D1-49D8B5154B60}"/>
              </a:ext>
            </a:extLst>
          </p:cNvPr>
          <p:cNvSpPr txBox="1"/>
          <p:nvPr/>
        </p:nvSpPr>
        <p:spPr>
          <a:xfrm>
            <a:off x="4492170" y="209255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3200" b="1" dirty="0">
                <a:latin typeface="微软雅黑" panose="020B0503020204020204" pitchFamily="34" charset="-122"/>
                <a:sym typeface="Calibri" pitchFamily="34" charset="0"/>
              </a:rPr>
              <a:t>培训师资团队</a:t>
            </a:r>
            <a:endParaRPr lang="zh-CN" altLang="en-US" sz="3200" b="1" dirty="0">
              <a:latin typeface="微软雅黑" panose="020B0503020204020204" pitchFamily="34" charset="-122"/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3220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/>
          <a:srcRect b="74754"/>
          <a:stretch>
            <a:fillRect/>
          </a:stretch>
        </p:blipFill>
        <p:spPr>
          <a:xfrm>
            <a:off x="6138073" y="1386249"/>
            <a:ext cx="4320000" cy="13434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127000" dist="635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629" y="1002890"/>
            <a:ext cx="3991721" cy="56781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/>
          <a:srcRect t="16622"/>
          <a:stretch>
            <a:fillRect/>
          </a:stretch>
        </p:blipFill>
        <p:spPr>
          <a:xfrm>
            <a:off x="6138073" y="2314583"/>
            <a:ext cx="4320000" cy="2005636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8073" y="2752311"/>
            <a:ext cx="4320000" cy="174132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8073" y="3578471"/>
            <a:ext cx="4320000" cy="127533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8073" y="4393050"/>
            <a:ext cx="4320000" cy="163165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8073" y="5259280"/>
            <a:ext cx="4320000" cy="127533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76D87C4B-926B-4ADB-8436-937BD807F8B5}"/>
              </a:ext>
            </a:extLst>
          </p:cNvPr>
          <p:cNvSpPr txBox="1"/>
          <p:nvPr/>
        </p:nvSpPr>
        <p:spPr>
          <a:xfrm>
            <a:off x="4477657" y="21537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3200" b="1" dirty="0">
                <a:latin typeface="微软雅黑" panose="020B0503020204020204" pitchFamily="34" charset="-122"/>
                <a:sym typeface="Calibri" pitchFamily="34" charset="0"/>
              </a:rPr>
              <a:t>培训师资团队</a:t>
            </a:r>
            <a:endParaRPr lang="zh-CN" altLang="en-US" sz="3200" b="1" dirty="0">
              <a:latin typeface="微软雅黑" panose="020B0503020204020204" pitchFamily="34" charset="-122"/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07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"/>
          <p:cNvSpPr txBox="1">
            <a:spLocks noChangeArrowheads="1"/>
          </p:cNvSpPr>
          <p:nvPr/>
        </p:nvSpPr>
        <p:spPr bwMode="auto">
          <a:xfrm>
            <a:off x="8126700" y="5876651"/>
            <a:ext cx="3496470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r>
              <a:rPr lang="en-US" altLang="zh-CN" sz="1600" b="1" dirty="0">
                <a:solidFill>
                  <a:srgbClr val="000066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2019</a:t>
            </a:r>
            <a:r>
              <a:rPr lang="zh-CN" sz="1600" b="1" dirty="0">
                <a:solidFill>
                  <a:srgbClr val="000066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中国医院</a:t>
            </a:r>
            <a:r>
              <a:rPr lang="zh-CN" altLang="en-US" sz="1600" b="1" dirty="0">
                <a:solidFill>
                  <a:srgbClr val="000066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专科</a:t>
            </a:r>
            <a:r>
              <a:rPr lang="zh-CN" sz="1600" b="1" dirty="0">
                <a:solidFill>
                  <a:srgbClr val="000066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排行榜</a:t>
            </a:r>
            <a:r>
              <a:rPr lang="zh-CN" altLang="en-US" sz="1600" b="1" dirty="0">
                <a:solidFill>
                  <a:srgbClr val="000066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（复旦版）</a:t>
            </a:r>
            <a:endParaRPr lang="zh-CN" altLang="en-US" sz="1600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8" name="图片 7"/>
          <p:cNvPicPr preferRelativeResize="0"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22" y="1452500"/>
            <a:ext cx="3600000" cy="4320000"/>
          </a:xfrm>
          <a:prstGeom prst="rect">
            <a:avLst/>
          </a:prstGeom>
        </p:spPr>
      </p:pic>
      <p:pic>
        <p:nvPicPr>
          <p:cNvPr id="14" name="图片 13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2" y="1452500"/>
            <a:ext cx="3600000" cy="4320000"/>
          </a:xfrm>
          <a:prstGeom prst="rect">
            <a:avLst/>
          </a:prstGeom>
        </p:spPr>
      </p:pic>
      <p:pic>
        <p:nvPicPr>
          <p:cNvPr id="16" name="图片 15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362" y="1452500"/>
            <a:ext cx="3600000" cy="4320000"/>
          </a:xfrm>
          <a:prstGeom prst="rect">
            <a:avLst/>
          </a:prstGeom>
        </p:spPr>
      </p:pic>
      <p:sp>
        <p:nvSpPr>
          <p:cNvPr id="18" name="文本框 1"/>
          <p:cNvSpPr txBox="1">
            <a:spLocks noChangeArrowheads="1"/>
          </p:cNvSpPr>
          <p:nvPr/>
        </p:nvSpPr>
        <p:spPr bwMode="auto">
          <a:xfrm>
            <a:off x="484752" y="5876651"/>
            <a:ext cx="3496470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r>
              <a:rPr lang="en-US" altLang="zh-CN" sz="1600" b="1" dirty="0">
                <a:solidFill>
                  <a:srgbClr val="000066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2017</a:t>
            </a:r>
            <a:r>
              <a:rPr lang="zh-CN" sz="1600" b="1" dirty="0">
                <a:solidFill>
                  <a:srgbClr val="000066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中国医院</a:t>
            </a:r>
            <a:r>
              <a:rPr lang="zh-CN" altLang="en-US" sz="1600" b="1" dirty="0">
                <a:solidFill>
                  <a:srgbClr val="000066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专科</a:t>
            </a:r>
            <a:r>
              <a:rPr lang="zh-CN" sz="1600" b="1" dirty="0">
                <a:solidFill>
                  <a:srgbClr val="000066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排行榜</a:t>
            </a:r>
            <a:r>
              <a:rPr lang="zh-CN" altLang="en-US" sz="1600" b="1" dirty="0">
                <a:solidFill>
                  <a:srgbClr val="000066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（复旦版）</a:t>
            </a:r>
            <a:endParaRPr lang="zh-CN" altLang="en-US" sz="1600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9" name="文本框 1"/>
          <p:cNvSpPr txBox="1">
            <a:spLocks noChangeArrowheads="1"/>
          </p:cNvSpPr>
          <p:nvPr/>
        </p:nvSpPr>
        <p:spPr bwMode="auto">
          <a:xfrm>
            <a:off x="4275557" y="5876651"/>
            <a:ext cx="3496470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r>
              <a:rPr lang="en-US" altLang="zh-CN" sz="1600" b="1" dirty="0">
                <a:solidFill>
                  <a:srgbClr val="000066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2018</a:t>
            </a:r>
            <a:r>
              <a:rPr lang="zh-CN" sz="1600" b="1" dirty="0">
                <a:solidFill>
                  <a:srgbClr val="000066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中国医院</a:t>
            </a:r>
            <a:r>
              <a:rPr lang="zh-CN" altLang="en-US" sz="1600" b="1" dirty="0">
                <a:solidFill>
                  <a:srgbClr val="000066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专科</a:t>
            </a:r>
            <a:r>
              <a:rPr lang="zh-CN" sz="1600" b="1" dirty="0">
                <a:solidFill>
                  <a:srgbClr val="000066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排行榜</a:t>
            </a:r>
            <a:r>
              <a:rPr lang="zh-CN" altLang="en-US" sz="1600" b="1" dirty="0">
                <a:solidFill>
                  <a:srgbClr val="000066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（复旦版）</a:t>
            </a:r>
            <a:endParaRPr lang="zh-CN" altLang="en-US" sz="1600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497523" y="455022"/>
            <a:ext cx="2991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Arial" panose="020B0604020202020204"/>
                <a:ea typeface="微软雅黑" panose="020B0503020204020204" pitchFamily="34" charset="-122"/>
              </a:rPr>
              <a:t>学科声誉提升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3276930" y="2140449"/>
            <a:ext cx="1116743" cy="1680511"/>
          </a:xfrm>
          <a:prstGeom prst="rect">
            <a:avLst/>
          </a:prstGeom>
          <a:noFill/>
          <a:ln>
            <a:noFill/>
          </a:ln>
        </p:spPr>
        <p:txBody>
          <a:bodyPr wrap="none"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zh-CN" spc="100" dirty="0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02</a:t>
            </a:r>
            <a:endParaRPr lang="zh-CN" altLang="en-US" spc="100" dirty="0">
              <a:solidFill>
                <a:schemeClr val="accent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7651" name="标题 4"/>
          <p:cNvSpPr>
            <a:spLocks noGrp="1" noChangeArrowheads="1"/>
          </p:cNvSpPr>
          <p:nvPr>
            <p:ph type="title"/>
          </p:nvPr>
        </p:nvSpPr>
        <p:spPr>
          <a:xfrm>
            <a:off x="5442299" y="2600346"/>
            <a:ext cx="5541963" cy="6572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eaLnBrk="1" hangingPunct="1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培训场地</a:t>
            </a:r>
            <a:endParaRPr lang="zh-CN" altLang="zh-CN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4101" descr="湘雅医院_全景图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31745"/>
            <a:ext cx="12192000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内容占位符 4"/>
          <p:cNvSpPr>
            <a:spLocks noGrp="1"/>
          </p:cNvSpPr>
          <p:nvPr>
            <p:ph idx="1"/>
          </p:nvPr>
        </p:nvSpPr>
        <p:spPr>
          <a:xfrm>
            <a:off x="529771" y="1618569"/>
            <a:ext cx="11121571" cy="1810431"/>
          </a:xfrm>
        </p:spPr>
        <p:txBody>
          <a:bodyPr>
            <a:normAutofit lnSpcReduction="10000"/>
          </a:bodyPr>
          <a:lstStyle/>
          <a:p>
            <a:pPr>
              <a:lnSpc>
                <a:spcPct val="160000"/>
              </a:lnSpc>
              <a:buClr>
                <a:srgbClr val="FF0000"/>
              </a:buClr>
              <a:buFont typeface="Wingdings" pitchFamily="2" charset="2"/>
              <a:buNone/>
            </a:pPr>
            <a:r>
              <a:rPr lang="zh-CN" altLang="en-US" b="1" dirty="0">
                <a:latin typeface="楷体_GB2312" pitchFamily="49" charset="-122"/>
                <a:ea typeface="楷体_GB2312" pitchFamily="49" charset="-122"/>
              </a:rPr>
              <a:t>   </a:t>
            </a: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老年医学科有老年外科、老年内分泌科、老年心血管科、老年神经内科、老年呼吸科、老年重症等亚专业，拥有</a:t>
            </a:r>
            <a: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个医疗护理病区，每个病区均有培训示教室，为老年专科医护士培训之用。</a:t>
            </a:r>
          </a:p>
        </p:txBody>
      </p:sp>
      <p:sp>
        <p:nvSpPr>
          <p:cNvPr id="44035" name="Rectangle 5"/>
          <p:cNvSpPr>
            <a:spLocks noChangeArrowheads="1"/>
          </p:cNvSpPr>
          <p:nvPr/>
        </p:nvSpPr>
        <p:spPr bwMode="auto">
          <a:xfrm>
            <a:off x="1179514" y="1172256"/>
            <a:ext cx="4535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b="1" dirty="0">
                <a:solidFill>
                  <a:srgbClr val="CC0000"/>
                </a:solidFill>
                <a:latin typeface="楷体_GB2312" pitchFamily="49" charset="-122"/>
                <a:ea typeface="楷体_GB2312" pitchFamily="49" charset="-122"/>
                <a:sym typeface="Calibri" pitchFamily="34" charset="0"/>
              </a:rPr>
              <a:t>1</a:t>
            </a:r>
            <a:r>
              <a:rPr lang="zh-CN" altLang="en-US" sz="2400" b="1" dirty="0">
                <a:solidFill>
                  <a:srgbClr val="CC0000"/>
                </a:solidFill>
                <a:latin typeface="楷体_GB2312" pitchFamily="49" charset="-122"/>
                <a:ea typeface="楷体_GB2312" pitchFamily="49" charset="-122"/>
                <a:sym typeface="Calibri" pitchFamily="34" charset="0"/>
              </a:rPr>
              <a:t>、具有培训示教室和实训基地</a:t>
            </a:r>
          </a:p>
        </p:txBody>
      </p:sp>
      <p:pic>
        <p:nvPicPr>
          <p:cNvPr id="44036" name="内容占位符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79600" y="3564668"/>
            <a:ext cx="8003268" cy="2646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C9FAF59-4B35-4BC1-BC35-E7C0D7B90108}"/>
              </a:ext>
            </a:extLst>
          </p:cNvPr>
          <p:cNvSpPr txBox="1"/>
          <p:nvPr/>
        </p:nvSpPr>
        <p:spPr>
          <a:xfrm>
            <a:off x="4513942" y="394653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3200" b="1" dirty="0">
                <a:latin typeface="微软雅黑" panose="020B0503020204020204" pitchFamily="34" charset="-122"/>
                <a:sym typeface="Calibri" pitchFamily="34" charset="0"/>
              </a:rPr>
              <a:t>培训</a:t>
            </a:r>
            <a:r>
              <a:rPr lang="zh-CN" altLang="en-US" sz="3200" b="1" dirty="0">
                <a:latin typeface="微软雅黑" panose="020B0503020204020204" pitchFamily="34" charset="-122"/>
                <a:sym typeface="Calibri" pitchFamily="34" charset="0"/>
              </a:rPr>
              <a:t>场地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标题 1"/>
          <p:cNvSpPr>
            <a:spLocks noGrp="1"/>
          </p:cNvSpPr>
          <p:nvPr>
            <p:ph type="title"/>
          </p:nvPr>
        </p:nvSpPr>
        <p:spPr>
          <a:xfrm>
            <a:off x="752703" y="1451142"/>
            <a:ext cx="5041900" cy="582612"/>
          </a:xfrm>
        </p:spPr>
        <p:txBody>
          <a:bodyPr/>
          <a:lstStyle/>
          <a:p>
            <a:r>
              <a:rPr lang="en-US" altLang="zh-CN" sz="2400" b="1" dirty="0">
                <a:solidFill>
                  <a:srgbClr val="CC0000"/>
                </a:solidFill>
                <a:latin typeface="楷体_GB2312" pitchFamily="49" charset="-122"/>
                <a:ea typeface="楷体_GB2312" pitchFamily="49" charset="-122"/>
              </a:rPr>
              <a:t>2</a:t>
            </a:r>
            <a:r>
              <a:rPr lang="zh-CN" altLang="en-US" sz="2400" b="1" dirty="0">
                <a:solidFill>
                  <a:srgbClr val="CC0000"/>
                </a:solidFill>
                <a:latin typeface="楷体_GB2312" pitchFamily="49" charset="-122"/>
                <a:ea typeface="楷体_GB2312" pitchFamily="49" charset="-122"/>
              </a:rPr>
              <a:t>、</a:t>
            </a:r>
            <a:r>
              <a:rPr lang="zh-CN" altLang="zh-CN" sz="2400" b="1" dirty="0">
                <a:solidFill>
                  <a:srgbClr val="CC0000"/>
                </a:solidFill>
                <a:latin typeface="楷体_GB2312" pitchFamily="49" charset="-122"/>
                <a:ea typeface="楷体_GB2312" pitchFamily="49" charset="-122"/>
              </a:rPr>
              <a:t>对接当地养老机构及数量</a:t>
            </a:r>
            <a:endParaRPr lang="zh-CN" altLang="en-US" sz="2400" b="1" dirty="0">
              <a:solidFill>
                <a:srgbClr val="CC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45058" name="内容占位符 2"/>
          <p:cNvSpPr>
            <a:spLocks noGrp="1"/>
          </p:cNvSpPr>
          <p:nvPr>
            <p:ph idx="1"/>
          </p:nvPr>
        </p:nvSpPr>
        <p:spPr>
          <a:xfrm>
            <a:off x="885374" y="2033754"/>
            <a:ext cx="10087428" cy="3560762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  <a:buFont typeface="Arial" charset="0"/>
              <a:buNone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目前湘雅医院对接的养老机构共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21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家，分别是：</a:t>
            </a:r>
          </a:p>
          <a:p>
            <a:pPr>
              <a:buFont typeface="Arial" charset="0"/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长沙市第一社会福利院、长沙市第二社会福利院、长沙爱之心老年公寓、长沙红枫康乐养老中心、长沙大康养护、长沙康乃馨护理院、长沙市开福区秀峰街道卫生服务中心、长沙市岳麓街道敬老院、宁乡县煤炭坝镇敬老院、湖南怡康养老服务管理有限公司、湖南普亲老龄产业发展有限公司、湖南普亲养老机构运营管理有限公司、湘潭市第六人民医院养老康复中心、湘潭安心养老院、湘潭青石养老院、湘潭雨湘景德老年公寓、湘乡市涟上飞涟老人托养中心、常德嘉乐园、常德和生源公寓、益阳市老年康复中心、重庆医科大学附属第一医院青杠老年护养中心等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7E044D3-9F98-4E53-964A-4B53B34617E4}"/>
              </a:ext>
            </a:extLst>
          </p:cNvPr>
          <p:cNvSpPr txBox="1"/>
          <p:nvPr/>
        </p:nvSpPr>
        <p:spPr>
          <a:xfrm>
            <a:off x="4695370" y="49105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3200" b="1" dirty="0">
                <a:latin typeface="微软雅黑" panose="020B0503020204020204" pitchFamily="34" charset="-122"/>
                <a:sym typeface="Calibri" pitchFamily="34" charset="0"/>
              </a:rPr>
              <a:t>培训</a:t>
            </a:r>
            <a:r>
              <a:rPr lang="zh-CN" altLang="en-US" sz="3200" b="1" dirty="0">
                <a:latin typeface="微软雅黑" panose="020B0503020204020204" pitchFamily="34" charset="-122"/>
                <a:sym typeface="Calibri" pitchFamily="34" charset="0"/>
              </a:rPr>
              <a:t>场地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71108" y="1703447"/>
            <a:ext cx="5786892" cy="426765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p"/>
            </a:pP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新魏" pitchFamily="2" charset="-122"/>
              </a:rPr>
              <a:t>中南大学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charset="0"/>
              </a:rPr>
              <a:t>临床模拟训练中心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新魏" pitchFamily="2" charset="-122"/>
              </a:rPr>
              <a:t>于</a:t>
            </a:r>
            <a:r>
              <a:rPr lang="en-US" altLang="zh-CN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新魏" pitchFamily="2" charset="-122"/>
              </a:rPr>
              <a:t>2004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新魏" pitchFamily="2" charset="-122"/>
              </a:rPr>
              <a:t>年由湘雅医院和中南大学共同建设</a:t>
            </a: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p"/>
            </a:pPr>
            <a:r>
              <a:rPr lang="en-US" altLang="zh-CN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新魏" pitchFamily="2" charset="-122"/>
              </a:rPr>
              <a:t>2008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新魏" pitchFamily="2" charset="-122"/>
              </a:rPr>
              <a:t>年被评为首批“国家级实验教学示范中心”，与美国匹兹堡大学医学模拟中心</a:t>
            </a:r>
            <a:r>
              <a:rPr lang="en-US" altLang="zh-CN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新魏" pitchFamily="2" charset="-122"/>
              </a:rPr>
              <a:t>WISER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新魏" pitchFamily="2" charset="-122"/>
              </a:rPr>
              <a:t>有良好合作关系</a:t>
            </a:r>
          </a:p>
          <a:p>
            <a:pPr algn="just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p"/>
            </a:pP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新魏" pitchFamily="2" charset="-122"/>
              </a:rPr>
              <a:t>目前场地总面积约</a:t>
            </a:r>
            <a:r>
              <a:rPr lang="en-US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新魏" pitchFamily="2" charset="-122"/>
              </a:rPr>
              <a:t>2500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新魏" pitchFamily="2" charset="-122"/>
              </a:rPr>
              <a:t>平方米，投入总经费</a:t>
            </a:r>
            <a:r>
              <a:rPr lang="en-US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新魏" pitchFamily="2" charset="-122"/>
              </a:rPr>
              <a:t>2000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新魏" pitchFamily="2" charset="-122"/>
              </a:rPr>
              <a:t>余万元，拥有各类模型设备近千台（套），其中大型设备</a:t>
            </a:r>
            <a:r>
              <a:rPr lang="en-US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新魏" pitchFamily="2" charset="-122"/>
              </a:rPr>
              <a:t>10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新魏" pitchFamily="2" charset="-122"/>
              </a:rPr>
              <a:t>余台（套），可开展</a:t>
            </a:r>
            <a:r>
              <a:rPr lang="en-US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新魏" pitchFamily="2" charset="-122"/>
              </a:rPr>
              <a:t>200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新魏" pitchFamily="2" charset="-122"/>
              </a:rPr>
              <a:t>余项训练项目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1126446" y="1050131"/>
            <a:ext cx="5040312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 typeface="Arial" charset="0"/>
              <a:buNone/>
            </a:pPr>
            <a:r>
              <a:rPr lang="en-US" altLang="zh-CN" sz="2400" b="1" dirty="0">
                <a:solidFill>
                  <a:srgbClr val="CC0000"/>
                </a:solidFill>
                <a:latin typeface="楷体_GB2312" pitchFamily="49" charset="-122"/>
                <a:ea typeface="楷体_GB2312" pitchFamily="49" charset="-122"/>
                <a:sym typeface="Arial" charset="0"/>
              </a:rPr>
              <a:t>1</a:t>
            </a:r>
            <a:r>
              <a:rPr lang="zh-CN" altLang="en-US" sz="2400" b="1" dirty="0">
                <a:solidFill>
                  <a:srgbClr val="CC0000"/>
                </a:solidFill>
                <a:latin typeface="楷体_GB2312" pitchFamily="49" charset="-122"/>
                <a:ea typeface="楷体_GB2312" pitchFamily="49" charset="-122"/>
                <a:sym typeface="Arial" charset="0"/>
              </a:rPr>
              <a:t>、湘雅医院拥有临床模拟训练中心</a:t>
            </a:r>
          </a:p>
        </p:txBody>
      </p:sp>
      <p:grpSp>
        <p:nvGrpSpPr>
          <p:cNvPr id="46084" name="Group 9"/>
          <p:cNvGrpSpPr>
            <a:grpSpLocks/>
          </p:cNvGrpSpPr>
          <p:nvPr/>
        </p:nvGrpSpPr>
        <p:grpSpPr bwMode="auto">
          <a:xfrm>
            <a:off x="7438571" y="1182914"/>
            <a:ext cx="3055257" cy="5406572"/>
            <a:chOff x="3878" y="709"/>
            <a:chExt cx="1542" cy="3451"/>
          </a:xfrm>
        </p:grpSpPr>
        <p:pic>
          <p:nvPicPr>
            <p:cNvPr id="46085" name="图片 4" descr="1.jp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878" y="709"/>
              <a:ext cx="1542" cy="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086" name="图片 6" descr="微信图片_20180321230201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78" y="1525"/>
              <a:ext cx="1542" cy="10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087" name="图片 5" descr="5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78" y="2432"/>
              <a:ext cx="1542" cy="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088" name="图片 6" descr="6.jp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878" y="3203"/>
              <a:ext cx="1542" cy="9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B3502352-5583-4CAA-AD98-98A1EFCC7E97}"/>
              </a:ext>
            </a:extLst>
          </p:cNvPr>
          <p:cNvSpPr txBox="1"/>
          <p:nvPr/>
        </p:nvSpPr>
        <p:spPr>
          <a:xfrm>
            <a:off x="4513942" y="394653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3200" b="1" dirty="0">
                <a:latin typeface="微软雅黑" panose="020B0503020204020204" pitchFamily="34" charset="-122"/>
                <a:sym typeface="Calibri" pitchFamily="34" charset="0"/>
              </a:rPr>
              <a:t>培训</a:t>
            </a:r>
            <a:r>
              <a:rPr lang="zh-CN" altLang="en-US" sz="3200" b="1" dirty="0">
                <a:latin typeface="微软雅黑" panose="020B0503020204020204" pitchFamily="34" charset="-122"/>
                <a:sym typeface="Calibri" pitchFamily="34" charset="0"/>
              </a:rPr>
              <a:t>教学设施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îṧlíḍe"/>
          <p:cNvSpPr/>
          <p:nvPr/>
        </p:nvSpPr>
        <p:spPr bwMode="auto">
          <a:xfrm>
            <a:off x="814951" y="1131888"/>
            <a:ext cx="2160588" cy="2232025"/>
          </a:xfrm>
          <a:prstGeom prst="frame">
            <a:avLst>
              <a:gd name="adj1" fmla="val 3747"/>
            </a:avLst>
          </a:prstGeom>
          <a:solidFill>
            <a:schemeClr val="accent2"/>
          </a:solidFill>
          <a:ln w="19050">
            <a:noFill/>
            <a:rou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>
              <a:latin typeface="+mn-lt"/>
              <a:ea typeface="+mn-ea"/>
            </a:endParaRPr>
          </a:p>
        </p:txBody>
      </p:sp>
      <p:sp>
        <p:nvSpPr>
          <p:cNvPr id="30" name="iṥlîḑê"/>
          <p:cNvSpPr/>
          <p:nvPr/>
        </p:nvSpPr>
        <p:spPr>
          <a:xfrm>
            <a:off x="2430739" y="1693718"/>
            <a:ext cx="2154238" cy="865188"/>
          </a:xfrm>
          <a:prstGeom prst="rect">
            <a:avLst/>
          </a:prstGeom>
          <a:solidFill>
            <a:schemeClr val="bg1">
              <a:lumMod val="100000"/>
            </a:schemeClr>
          </a:solidFill>
          <a:effectLst/>
        </p:spPr>
        <p:txBody>
          <a:bodyPr wrap="none" lIns="0" tIns="0" rIns="0" bIns="0" anchor="ctr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4400" b="1" dirty="0">
                <a:solidFill>
                  <a:schemeClr val="tx1">
                    <a:lumMod val="75000"/>
                  </a:schemeClr>
                </a:solidFill>
                <a:effectLst>
                  <a:outerShdw blurRad="50800" dist="76200" dir="2700000" algn="ctr" rotWithShape="0">
                    <a:schemeClr val="bg1">
                      <a:lumMod val="75000"/>
                    </a:schemeClr>
                  </a:outerShdw>
                </a:effectLst>
                <a:latin typeface="微软雅黑" panose="020B0503020204020204" pitchFamily="34" charset="-122"/>
                <a:sym typeface="+mn-ea"/>
              </a:rPr>
              <a:t>目录</a:t>
            </a:r>
          </a:p>
        </p:txBody>
      </p:sp>
      <p:sp>
        <p:nvSpPr>
          <p:cNvPr id="20" name="îŝ1ïḋé"/>
          <p:cNvSpPr/>
          <p:nvPr/>
        </p:nvSpPr>
        <p:spPr>
          <a:xfrm>
            <a:off x="4499617" y="2625110"/>
            <a:ext cx="623887" cy="623887"/>
          </a:xfrm>
          <a:prstGeom prst="diamond">
            <a:avLst/>
          </a:prstGeom>
          <a:solidFill>
            <a:srgbClr val="C05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zh-CN" dirty="0">
                <a:solidFill>
                  <a:schemeClr val="bg1"/>
                </a:solidFill>
                <a:latin typeface="Impact" panose="020B0806030902050204" pitchFamily="34" charset="0"/>
                <a:sym typeface="+mn-ea"/>
              </a:rPr>
              <a:t>02</a:t>
            </a:r>
          </a:p>
        </p:txBody>
      </p:sp>
      <p:sp>
        <p:nvSpPr>
          <p:cNvPr id="22" name="işľïḑè"/>
          <p:cNvSpPr/>
          <p:nvPr/>
        </p:nvSpPr>
        <p:spPr>
          <a:xfrm>
            <a:off x="4499617" y="1469944"/>
            <a:ext cx="623887" cy="623888"/>
          </a:xfrm>
          <a:prstGeom prst="diamond">
            <a:avLst/>
          </a:prstGeom>
          <a:solidFill>
            <a:srgbClr val="C05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zh-CN" dirty="0">
                <a:solidFill>
                  <a:schemeClr val="bg1"/>
                </a:solidFill>
                <a:latin typeface="Impact" panose="020B0806030902050204" pitchFamily="34" charset="0"/>
                <a:sym typeface="+mn-ea"/>
              </a:rPr>
              <a:t>01</a:t>
            </a:r>
          </a:p>
        </p:txBody>
      </p:sp>
      <p:sp>
        <p:nvSpPr>
          <p:cNvPr id="26630" name="文本框 1"/>
          <p:cNvSpPr txBox="1">
            <a:spLocks noChangeArrowheads="1"/>
          </p:cNvSpPr>
          <p:nvPr/>
        </p:nvSpPr>
        <p:spPr bwMode="auto">
          <a:xfrm>
            <a:off x="5456879" y="2644953"/>
            <a:ext cx="48473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zh-CN" altLang="en-US" sz="3200" b="1" dirty="0">
                <a:effectLst>
                  <a:outerShdw blurRad="50800" dist="76200" dir="2700000" algn="ctr" rotWithShape="0">
                    <a:schemeClr val="bg1">
                      <a:lumMod val="75000"/>
                    </a:schemeClr>
                  </a:outerShdw>
                </a:effectLst>
                <a:latin typeface="微软雅黑" panose="020B0503020204020204" pitchFamily="34" charset="-122"/>
              </a:rPr>
              <a:t>培训条件</a:t>
            </a:r>
          </a:p>
        </p:txBody>
      </p:sp>
      <p:sp>
        <p:nvSpPr>
          <p:cNvPr id="4" name="îŝ1ïḋé"/>
          <p:cNvSpPr/>
          <p:nvPr/>
        </p:nvSpPr>
        <p:spPr>
          <a:xfrm>
            <a:off x="4510008" y="3808910"/>
            <a:ext cx="623887" cy="623887"/>
          </a:xfrm>
          <a:prstGeom prst="diamond">
            <a:avLst/>
          </a:prstGeom>
          <a:solidFill>
            <a:srgbClr val="C05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zh-CN" dirty="0">
                <a:solidFill>
                  <a:schemeClr val="bg1"/>
                </a:solidFill>
                <a:latin typeface="Impact" panose="020B0806030902050204" pitchFamily="34" charset="0"/>
                <a:sym typeface="+mn-ea"/>
              </a:rPr>
              <a:t>03</a:t>
            </a:r>
          </a:p>
        </p:txBody>
      </p:sp>
      <p:sp>
        <p:nvSpPr>
          <p:cNvPr id="26632" name="文本框 4"/>
          <p:cNvSpPr txBox="1">
            <a:spLocks noChangeArrowheads="1"/>
          </p:cNvSpPr>
          <p:nvPr/>
        </p:nvSpPr>
        <p:spPr bwMode="auto">
          <a:xfrm>
            <a:off x="5456879" y="1490582"/>
            <a:ext cx="4847362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zh-CN" altLang="en-US" sz="3200" b="1" dirty="0">
                <a:effectLst>
                  <a:outerShdw blurRad="50800" dist="76200" dir="2700000" algn="ctr" rotWithShape="0">
                    <a:schemeClr val="bg1">
                      <a:lumMod val="75000"/>
                    </a:schemeClr>
                  </a:outerShdw>
                </a:effectLst>
                <a:latin typeface="微软雅黑" panose="020B0503020204020204" pitchFamily="34" charset="-122"/>
              </a:rPr>
              <a:t>学科介绍</a:t>
            </a:r>
          </a:p>
        </p:txBody>
      </p:sp>
      <p:sp>
        <p:nvSpPr>
          <p:cNvPr id="26633" name="文本框 5"/>
          <p:cNvSpPr txBox="1">
            <a:spLocks noChangeArrowheads="1"/>
          </p:cNvSpPr>
          <p:nvPr/>
        </p:nvSpPr>
        <p:spPr bwMode="auto">
          <a:xfrm>
            <a:off x="5467269" y="3828753"/>
            <a:ext cx="48473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zh-CN" altLang="en-US" sz="3200" b="1" dirty="0">
                <a:effectLst>
                  <a:outerShdw blurRad="50800" dist="76200" dir="2700000" algn="ctr" rotWithShape="0">
                    <a:schemeClr val="bg1">
                      <a:lumMod val="75000"/>
                    </a:schemeClr>
                  </a:outerShdw>
                </a:effectLst>
                <a:latin typeface="微软雅黑" panose="020B0503020204020204" pitchFamily="34" charset="-122"/>
              </a:rPr>
              <a:t>培训活动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标题 1"/>
          <p:cNvSpPr>
            <a:spLocks noGrp="1"/>
          </p:cNvSpPr>
          <p:nvPr>
            <p:ph type="title"/>
          </p:nvPr>
        </p:nvSpPr>
        <p:spPr>
          <a:xfrm>
            <a:off x="346415" y="873809"/>
            <a:ext cx="5045075" cy="582612"/>
          </a:xfrm>
        </p:spPr>
        <p:txBody>
          <a:bodyPr/>
          <a:lstStyle/>
          <a:p>
            <a:r>
              <a:rPr lang="en-US" altLang="zh-CN" sz="2400" b="1" dirty="0">
                <a:solidFill>
                  <a:srgbClr val="CC0000"/>
                </a:solidFill>
                <a:latin typeface="楷体_GB2312" pitchFamily="49" charset="-122"/>
                <a:ea typeface="楷体_GB2312" pitchFamily="49" charset="-122"/>
              </a:rPr>
              <a:t>2</a:t>
            </a:r>
            <a:r>
              <a:rPr lang="zh-CN" altLang="en-US" sz="2400" b="1" dirty="0">
                <a:solidFill>
                  <a:srgbClr val="CC0000"/>
                </a:solidFill>
                <a:latin typeface="楷体_GB2312" pitchFamily="49" charset="-122"/>
                <a:ea typeface="楷体_GB2312" pitchFamily="49" charset="-122"/>
              </a:rPr>
              <a:t>、</a:t>
            </a:r>
            <a:r>
              <a:rPr lang="zh-CN" altLang="zh-CN" sz="2400" b="1" dirty="0">
                <a:solidFill>
                  <a:srgbClr val="CC0000"/>
                </a:solidFill>
                <a:latin typeface="楷体_GB2312" pitchFamily="49" charset="-122"/>
                <a:ea typeface="楷体_GB2312" pitchFamily="49" charset="-122"/>
              </a:rPr>
              <a:t>相关仪器配置</a:t>
            </a:r>
            <a:r>
              <a:rPr lang="en-US" altLang="zh-CN" sz="2400" b="1" dirty="0">
                <a:solidFill>
                  <a:srgbClr val="CC0000"/>
                </a:solidFill>
                <a:latin typeface="楷体_GB2312" pitchFamily="49" charset="-122"/>
                <a:ea typeface="楷体_GB2312" pitchFamily="49" charset="-122"/>
              </a:rPr>
              <a:t>-</a:t>
            </a:r>
            <a:r>
              <a:rPr lang="zh-CN" altLang="en-US" sz="2400" b="1" dirty="0">
                <a:solidFill>
                  <a:srgbClr val="CC0000"/>
                </a:solidFill>
                <a:latin typeface="楷体_GB2312" pitchFamily="49" charset="-122"/>
                <a:ea typeface="楷体_GB2312" pitchFamily="49" charset="-122"/>
              </a:rPr>
              <a:t>康复基地</a:t>
            </a:r>
          </a:p>
        </p:txBody>
      </p:sp>
      <p:sp>
        <p:nvSpPr>
          <p:cNvPr id="47106" name="内容占位符 2"/>
          <p:cNvSpPr>
            <a:spLocks noGrp="1"/>
          </p:cNvSpPr>
          <p:nvPr>
            <p:ph idx="1"/>
          </p:nvPr>
        </p:nvSpPr>
        <p:spPr>
          <a:xfrm>
            <a:off x="718457" y="1417639"/>
            <a:ext cx="11190514" cy="4757737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p"/>
            </a:pPr>
            <a:r>
              <a:rPr lang="zh-CN" altLang="zh-CN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老年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医学</a:t>
            </a:r>
            <a:r>
              <a:rPr lang="zh-CN" altLang="zh-CN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科联合康复科，运用运动治疗、作业疗法、语言治疗及康复工程等现代康复治疗技术，开展了心脏康复、神经康复、骨关节康复等康复项目。</a:t>
            </a:r>
            <a:endParaRPr lang="zh-CN" altLang="en-US" sz="20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p"/>
            </a:pPr>
            <a:r>
              <a:rPr lang="en-US" altLang="zh-CN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2014</a:t>
            </a:r>
            <a:r>
              <a:rPr lang="zh-CN" altLang="zh-CN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zh-CN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r>
              <a:rPr lang="zh-CN" altLang="zh-CN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日，“</a:t>
            </a:r>
            <a:r>
              <a:rPr lang="zh-CN" altLang="zh-CN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全国心脏康复培训基地</a:t>
            </a:r>
            <a:r>
              <a:rPr lang="zh-CN" altLang="zh-CN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”落户中南大学湘雅医院，该基地为全国首批</a:t>
            </a:r>
            <a:r>
              <a:rPr lang="en-US" altLang="zh-CN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zh-CN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家之一，是国内心脏康复专科医师、康复治疗师、康复科护士的重要培训平台。基地拥有成套的测试设备、遥测心电监护、全套康复训练设备等，拥有一支完善的康复学科梯队。</a:t>
            </a:r>
            <a:endParaRPr lang="zh-CN" altLang="en-US" sz="20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p"/>
            </a:pPr>
            <a:r>
              <a:rPr lang="zh-CN" altLang="zh-CN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基地连续</a:t>
            </a:r>
            <a:r>
              <a:rPr lang="en-US" altLang="zh-CN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zh-CN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年举办“</a:t>
            </a:r>
            <a:r>
              <a:rPr lang="zh-CN" altLang="zh-CN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全国心脏康复及进展学习班</a:t>
            </a:r>
            <a:r>
              <a:rPr lang="zh-CN" altLang="zh-CN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”，促进学术交流；通过公益科普讲座、文章、广播、电视等各种传播途径让患者了解和接受心脏康复；成立了公益性的康心俱乐部，旨在宣传健康的生活方式，让健康的生活方式流行起来。</a:t>
            </a:r>
            <a:endParaRPr lang="zh-CN" altLang="en-US" sz="20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p"/>
            </a:pPr>
            <a:r>
              <a:rPr lang="en-US" altLang="zh-CN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2014</a:t>
            </a:r>
            <a:r>
              <a:rPr lang="zh-CN" altLang="zh-CN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zh-CN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基地针对老年人群编制了一套</a:t>
            </a:r>
            <a:r>
              <a:rPr lang="zh-CN" altLang="zh-CN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《老年强心复健操》</a:t>
            </a:r>
            <a:r>
              <a:rPr lang="zh-CN" altLang="zh-CN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，方便老年心血管病患者练习使用。</a:t>
            </a:r>
            <a:endParaRPr lang="en-US" altLang="zh-CN" sz="20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p"/>
            </a:pPr>
            <a:r>
              <a:rPr lang="en-US" altLang="zh-CN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2020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年，编制出版</a:t>
            </a:r>
            <a:r>
              <a:rPr lang="zh-CN" altLang="zh-CN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湘雅呼吸</a:t>
            </a:r>
            <a:r>
              <a:rPr lang="zh-CN" altLang="zh-CN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操》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，助力老年患者肺功能康复。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B11EDA5-00ED-4E6C-9258-83BBA4011E40}"/>
              </a:ext>
            </a:extLst>
          </p:cNvPr>
          <p:cNvSpPr txBox="1"/>
          <p:nvPr/>
        </p:nvSpPr>
        <p:spPr>
          <a:xfrm>
            <a:off x="4513942" y="394653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3200" b="1" dirty="0">
                <a:latin typeface="微软雅黑" panose="020B0503020204020204" pitchFamily="34" charset="-122"/>
                <a:sym typeface="Calibri" pitchFamily="34" charset="0"/>
              </a:rPr>
              <a:t>培训</a:t>
            </a:r>
            <a:r>
              <a:rPr lang="zh-CN" altLang="en-US" sz="3200" b="1" dirty="0">
                <a:latin typeface="微软雅黑" panose="020B0503020204020204" pitchFamily="34" charset="-122"/>
                <a:sym typeface="Calibri" pitchFamily="34" charset="0"/>
              </a:rPr>
              <a:t>教学设施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https://timgsa.baidu.com/timg?image&amp;quality=80&amp;size=b9999_10000&amp;sec=1521782030030&amp;di=1bac9a2674b3d9543172d6693f8d1517&amp;imgtype=0&amp;src=http%3A%2F%2Fv138.56img.com%2Fimages%2F13%2F4%2Fr307891957i56olo56i56.com_134511902590hd_m.jpg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489189" y="1522240"/>
            <a:ext cx="3569039" cy="2076771"/>
          </a:xfrm>
        </p:spPr>
      </p:pic>
      <p:pic>
        <p:nvPicPr>
          <p:cNvPr id="5" name="图片 4" descr="http://www.xiangya.com.cn/uploadfiles/20140613/2014061315444368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89189" y="3928692"/>
            <a:ext cx="3511253" cy="2443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1972356" y="3599012"/>
            <a:ext cx="17954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charset="0"/>
              <a:buNone/>
            </a:pPr>
            <a:r>
              <a:rPr lang="zh-CN" altLang="zh-CN" b="1" dirty="0"/>
              <a:t>老年强心复健操</a:t>
            </a:r>
            <a:endParaRPr lang="zh-CN" altLang="en-US" b="1" dirty="0"/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1496107" y="6372176"/>
            <a:ext cx="294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charset="0"/>
              <a:buNone/>
            </a:pPr>
            <a:r>
              <a:rPr lang="zh-CN" altLang="zh-CN" b="1" dirty="0"/>
              <a:t>全国心脏康复及进展学习班</a:t>
            </a:r>
            <a:endParaRPr lang="zh-CN" altLang="en-US" b="1" dirty="0"/>
          </a:p>
        </p:txBody>
      </p:sp>
      <p:sp>
        <p:nvSpPr>
          <p:cNvPr id="48133" name="标题 1"/>
          <p:cNvSpPr>
            <a:spLocks/>
          </p:cNvSpPr>
          <p:nvPr/>
        </p:nvSpPr>
        <p:spPr bwMode="auto">
          <a:xfrm>
            <a:off x="1712460" y="939629"/>
            <a:ext cx="5045075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altLang="zh-CN" sz="2400" b="1" dirty="0">
                <a:solidFill>
                  <a:srgbClr val="CC0000"/>
                </a:solidFill>
                <a:latin typeface="楷体_GB2312" pitchFamily="49" charset="-122"/>
                <a:ea typeface="楷体_GB2312" pitchFamily="49" charset="-122"/>
                <a:sym typeface="Calibri" pitchFamily="34" charset="0"/>
              </a:rPr>
              <a:t>2</a:t>
            </a:r>
            <a:r>
              <a:rPr lang="zh-CN" altLang="en-US" sz="2400" b="1" dirty="0">
                <a:solidFill>
                  <a:srgbClr val="CC0000"/>
                </a:solidFill>
                <a:latin typeface="楷体_GB2312" pitchFamily="49" charset="-122"/>
                <a:ea typeface="楷体_GB2312" pitchFamily="49" charset="-122"/>
                <a:sym typeface="Calibri" pitchFamily="34" charset="0"/>
              </a:rPr>
              <a:t>、</a:t>
            </a:r>
            <a:r>
              <a:rPr lang="zh-CN" altLang="zh-CN" sz="2400" b="1" dirty="0">
                <a:solidFill>
                  <a:srgbClr val="CC0000"/>
                </a:solidFill>
                <a:latin typeface="楷体_GB2312" pitchFamily="49" charset="-122"/>
                <a:ea typeface="楷体_GB2312" pitchFamily="49" charset="-122"/>
                <a:sym typeface="Calibri" pitchFamily="34" charset="0"/>
              </a:rPr>
              <a:t>相关仪器配置</a:t>
            </a:r>
            <a:r>
              <a:rPr lang="en-US" altLang="zh-CN" sz="2400" b="1" dirty="0">
                <a:solidFill>
                  <a:srgbClr val="CC0000"/>
                </a:solidFill>
                <a:latin typeface="楷体_GB2312" pitchFamily="49" charset="-122"/>
                <a:ea typeface="楷体_GB2312" pitchFamily="49" charset="-122"/>
                <a:sym typeface="Calibri" pitchFamily="34" charset="0"/>
              </a:rPr>
              <a:t>-</a:t>
            </a:r>
            <a:r>
              <a:rPr lang="zh-CN" altLang="en-US" sz="2400" b="1" dirty="0">
                <a:solidFill>
                  <a:srgbClr val="CC0000"/>
                </a:solidFill>
                <a:latin typeface="楷体_GB2312" pitchFamily="49" charset="-122"/>
                <a:ea typeface="楷体_GB2312" pitchFamily="49" charset="-122"/>
                <a:sym typeface="Calibri" pitchFamily="34" charset="0"/>
              </a:rPr>
              <a:t>康复基地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643190D-F8BC-4640-8729-87E8492A8FAD}"/>
              </a:ext>
            </a:extLst>
          </p:cNvPr>
          <p:cNvSpPr txBox="1"/>
          <p:nvPr/>
        </p:nvSpPr>
        <p:spPr>
          <a:xfrm>
            <a:off x="4513942" y="394653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3200" b="1" dirty="0">
                <a:latin typeface="微软雅黑" panose="020B0503020204020204" pitchFamily="34" charset="-122"/>
                <a:sym typeface="Calibri" pitchFamily="34" charset="0"/>
              </a:rPr>
              <a:t>培训</a:t>
            </a:r>
            <a:r>
              <a:rPr lang="zh-CN" altLang="en-US" sz="3200" b="1" dirty="0">
                <a:latin typeface="微软雅黑" panose="020B0503020204020204" pitchFamily="34" charset="-122"/>
                <a:sym typeface="Calibri" pitchFamily="34" charset="0"/>
              </a:rPr>
              <a:t>教学设施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40AD318-5C64-46C1-A633-5E4DA0BC4A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" t="8148" b="17037"/>
          <a:stretch/>
        </p:blipFill>
        <p:spPr>
          <a:xfrm>
            <a:off x="5966553" y="1584101"/>
            <a:ext cx="3641903" cy="388140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CB55A9DE-9959-4B20-A1D5-052C46E60927}"/>
              </a:ext>
            </a:extLst>
          </p:cNvPr>
          <p:cNvSpPr txBox="1"/>
          <p:nvPr/>
        </p:nvSpPr>
        <p:spPr>
          <a:xfrm>
            <a:off x="7119256" y="5559596"/>
            <a:ext cx="248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湘雅呼吸操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内容占位符 2"/>
          <p:cNvSpPr>
            <a:spLocks noGrp="1"/>
          </p:cNvSpPr>
          <p:nvPr>
            <p:ph idx="1"/>
          </p:nvPr>
        </p:nvSpPr>
        <p:spPr>
          <a:xfrm>
            <a:off x="732972" y="1677711"/>
            <a:ext cx="10784114" cy="119611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70000"/>
              </a:lnSpc>
              <a:buFont typeface="Arial" charset="0"/>
              <a:buNone/>
            </a:pPr>
            <a:r>
              <a:rPr lang="zh-CN" altLang="en-US" b="1" dirty="0">
                <a:latin typeface="楷体_GB2312" pitchFamily="49" charset="-122"/>
                <a:ea typeface="楷体_GB2312" pitchFamily="49" charset="-122"/>
              </a:rPr>
              <a:t>    </a:t>
            </a:r>
            <a:r>
              <a:rPr lang="zh-CN" altLang="zh-CN" sz="29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老年</a:t>
            </a:r>
            <a:r>
              <a:rPr lang="zh-CN" altLang="en-US" sz="29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医学</a:t>
            </a:r>
            <a:r>
              <a:rPr lang="zh-CN" altLang="zh-CN" sz="29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科所有病房走廊内均配备扶手，预防行走不便的老年人跌倒；卫生间内均有如厕及洗浴辅助</a:t>
            </a:r>
            <a:r>
              <a:rPr lang="zh-CN" altLang="en-US" sz="29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</a:t>
            </a:r>
            <a:r>
              <a:rPr lang="zh-CN" altLang="zh-CN" sz="29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施</a:t>
            </a:r>
            <a:endParaRPr lang="zh-CN" altLang="en-US" sz="29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0178" name="Group 9"/>
          <p:cNvGrpSpPr>
            <a:grpSpLocks/>
          </p:cNvGrpSpPr>
          <p:nvPr/>
        </p:nvGrpSpPr>
        <p:grpSpPr bwMode="auto">
          <a:xfrm>
            <a:off x="1582059" y="3142343"/>
            <a:ext cx="8839198" cy="2866571"/>
            <a:chOff x="204" y="1570"/>
            <a:chExt cx="5353" cy="2300"/>
          </a:xfrm>
        </p:grpSpPr>
        <p:pic>
          <p:nvPicPr>
            <p:cNvPr id="50181" name="图片 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018" y="1570"/>
              <a:ext cx="1725" cy="2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182" name="图片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33" y="1570"/>
              <a:ext cx="1724" cy="2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183" name="图片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04" y="1570"/>
              <a:ext cx="1725" cy="2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0179" name="标题 1"/>
          <p:cNvSpPr>
            <a:spLocks/>
          </p:cNvSpPr>
          <p:nvPr/>
        </p:nvSpPr>
        <p:spPr bwMode="auto">
          <a:xfrm>
            <a:off x="1582058" y="954029"/>
            <a:ext cx="5045075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altLang="zh-CN" sz="2400" b="1" dirty="0">
                <a:solidFill>
                  <a:srgbClr val="CC0000"/>
                </a:solidFill>
                <a:latin typeface="楷体_GB2312" pitchFamily="49" charset="-122"/>
                <a:ea typeface="楷体_GB2312" pitchFamily="49" charset="-122"/>
                <a:sym typeface="Calibri" pitchFamily="34" charset="0"/>
              </a:rPr>
              <a:t>2</a:t>
            </a:r>
            <a:r>
              <a:rPr lang="zh-CN" altLang="en-US" sz="2400" b="1" dirty="0">
                <a:solidFill>
                  <a:srgbClr val="CC0000"/>
                </a:solidFill>
                <a:latin typeface="楷体_GB2312" pitchFamily="49" charset="-122"/>
                <a:ea typeface="楷体_GB2312" pitchFamily="49" charset="-122"/>
                <a:sym typeface="Calibri" pitchFamily="34" charset="0"/>
              </a:rPr>
              <a:t>、</a:t>
            </a:r>
            <a:r>
              <a:rPr lang="zh-CN" altLang="zh-CN" sz="2400" b="1" dirty="0">
                <a:solidFill>
                  <a:srgbClr val="CC0000"/>
                </a:solidFill>
                <a:latin typeface="楷体_GB2312" pitchFamily="49" charset="-122"/>
                <a:ea typeface="楷体_GB2312" pitchFamily="49" charset="-122"/>
                <a:sym typeface="Calibri" pitchFamily="34" charset="0"/>
              </a:rPr>
              <a:t>相关仪器配置</a:t>
            </a:r>
            <a:r>
              <a:rPr lang="en-US" altLang="zh-CN" sz="2400" b="1" dirty="0">
                <a:solidFill>
                  <a:srgbClr val="CC0000"/>
                </a:solidFill>
                <a:latin typeface="楷体_GB2312" pitchFamily="49" charset="-122"/>
                <a:ea typeface="楷体_GB2312" pitchFamily="49" charset="-122"/>
                <a:sym typeface="Calibri" pitchFamily="34" charset="0"/>
              </a:rPr>
              <a:t>-</a:t>
            </a:r>
            <a:r>
              <a:rPr lang="zh-CN" altLang="en-US" sz="2400" b="1" dirty="0">
                <a:solidFill>
                  <a:srgbClr val="CC0000"/>
                </a:solidFill>
                <a:latin typeface="楷体_GB2312" pitchFamily="49" charset="-122"/>
                <a:ea typeface="楷体_GB2312" pitchFamily="49" charset="-122"/>
                <a:sym typeface="Calibri" pitchFamily="34" charset="0"/>
              </a:rPr>
              <a:t>适老设施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E373FBE-A52F-4546-BFF0-E918E83373AE}"/>
              </a:ext>
            </a:extLst>
          </p:cNvPr>
          <p:cNvSpPr txBox="1"/>
          <p:nvPr/>
        </p:nvSpPr>
        <p:spPr>
          <a:xfrm>
            <a:off x="4513942" y="394653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3200" b="1" dirty="0">
                <a:latin typeface="微软雅黑" panose="020B0503020204020204" pitchFamily="34" charset="-122"/>
                <a:sym typeface="Calibri" pitchFamily="34" charset="0"/>
              </a:rPr>
              <a:t>培训</a:t>
            </a:r>
            <a:r>
              <a:rPr lang="zh-CN" altLang="en-US" sz="3200" b="1" dirty="0">
                <a:latin typeface="微软雅黑" panose="020B0503020204020204" pitchFamily="34" charset="-122"/>
                <a:sym typeface="Calibri" pitchFamily="34" charset="0"/>
              </a:rPr>
              <a:t>教学设施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3276930" y="2140449"/>
            <a:ext cx="1116743" cy="1680511"/>
          </a:xfrm>
          <a:prstGeom prst="rect">
            <a:avLst/>
          </a:prstGeom>
          <a:noFill/>
          <a:ln>
            <a:noFill/>
          </a:ln>
        </p:spPr>
        <p:txBody>
          <a:bodyPr wrap="none"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zh-CN" spc="100" dirty="0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03</a:t>
            </a:r>
            <a:endParaRPr lang="zh-CN" altLang="en-US" spc="100" dirty="0">
              <a:solidFill>
                <a:schemeClr val="accent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7651" name="标题 4"/>
          <p:cNvSpPr>
            <a:spLocks noGrp="1" noChangeArrowheads="1"/>
          </p:cNvSpPr>
          <p:nvPr>
            <p:ph type="title"/>
          </p:nvPr>
        </p:nvSpPr>
        <p:spPr>
          <a:xfrm>
            <a:off x="5442299" y="2600346"/>
            <a:ext cx="5541963" cy="6572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eaLnBrk="1" hangingPunct="1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培训活动</a:t>
            </a:r>
            <a:endParaRPr lang="zh-CN" altLang="zh-CN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4101" descr="湘雅医院_全景图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31745"/>
            <a:ext cx="12192000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8477474D-044A-4136-9227-2D45FA7C07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6890571"/>
              </p:ext>
            </p:extLst>
          </p:nvPr>
        </p:nvGraphicFramePr>
        <p:xfrm>
          <a:off x="399143" y="823581"/>
          <a:ext cx="11546115" cy="54901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79076">
                  <a:extLst>
                    <a:ext uri="{9D8B030D-6E8A-4147-A177-3AD203B41FA5}">
                      <a16:colId xmlns:a16="http://schemas.microsoft.com/office/drawing/2014/main" val="3846448901"/>
                    </a:ext>
                  </a:extLst>
                </a:gridCol>
                <a:gridCol w="2377142">
                  <a:extLst>
                    <a:ext uri="{9D8B030D-6E8A-4147-A177-3AD203B41FA5}">
                      <a16:colId xmlns:a16="http://schemas.microsoft.com/office/drawing/2014/main" val="2847286670"/>
                    </a:ext>
                  </a:extLst>
                </a:gridCol>
                <a:gridCol w="1199889">
                  <a:extLst>
                    <a:ext uri="{9D8B030D-6E8A-4147-A177-3AD203B41FA5}">
                      <a16:colId xmlns:a16="http://schemas.microsoft.com/office/drawing/2014/main" val="2238585292"/>
                    </a:ext>
                  </a:extLst>
                </a:gridCol>
                <a:gridCol w="1675319">
                  <a:extLst>
                    <a:ext uri="{9D8B030D-6E8A-4147-A177-3AD203B41FA5}">
                      <a16:colId xmlns:a16="http://schemas.microsoft.com/office/drawing/2014/main" val="2152572900"/>
                    </a:ext>
                  </a:extLst>
                </a:gridCol>
                <a:gridCol w="1811156">
                  <a:extLst>
                    <a:ext uri="{9D8B030D-6E8A-4147-A177-3AD203B41FA5}">
                      <a16:colId xmlns:a16="http://schemas.microsoft.com/office/drawing/2014/main" val="3814128072"/>
                    </a:ext>
                  </a:extLst>
                </a:gridCol>
                <a:gridCol w="1154610">
                  <a:extLst>
                    <a:ext uri="{9D8B030D-6E8A-4147-A177-3AD203B41FA5}">
                      <a16:colId xmlns:a16="http://schemas.microsoft.com/office/drawing/2014/main" val="3743417861"/>
                    </a:ext>
                  </a:extLst>
                </a:gridCol>
                <a:gridCol w="1448923">
                  <a:extLst>
                    <a:ext uri="{9D8B030D-6E8A-4147-A177-3AD203B41FA5}">
                      <a16:colId xmlns:a16="http://schemas.microsoft.com/office/drawing/2014/main" val="2542186876"/>
                    </a:ext>
                  </a:extLst>
                </a:gridCol>
              </a:tblGrid>
              <a:tr h="147649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培训活动名称</a:t>
                      </a: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国家级培训项目                     </a:t>
                      </a:r>
                      <a:endParaRPr lang="en-US" altLang="zh-CN" sz="2000" b="1" u="none" strike="noStrike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/>
                      <a:r>
                        <a:rPr lang="en-US" altLang="zh-CN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省市级培训项目                     </a:t>
                      </a:r>
                      <a:endParaRPr lang="en-US" altLang="zh-CN" sz="2000" b="1" u="none" strike="noStrike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/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自选继续教育项目</a:t>
                      </a: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培训地点</a:t>
                      </a: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培训专家人数</a:t>
                      </a: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受众人类型                                </a:t>
                      </a:r>
                      <a:r>
                        <a:rPr lang="en-US" altLang="zh-CN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医生  </a:t>
                      </a:r>
                      <a:r>
                        <a:rPr lang="en-US" altLang="zh-CN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护士  </a:t>
                      </a:r>
                      <a:r>
                        <a:rPr lang="en-US" altLang="zh-CN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社区人员</a:t>
                      </a: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培训参与人数</a:t>
                      </a: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培训时间</a:t>
                      </a:r>
                    </a:p>
                  </a:txBody>
                  <a:tcPr marL="4260" marR="4260" marT="4260" marB="0" anchor="ctr"/>
                </a:tc>
                <a:extLst>
                  <a:ext uri="{0D108BD9-81ED-4DB2-BD59-A6C34878D82A}">
                    <a16:rowId xmlns:a16="http://schemas.microsoft.com/office/drawing/2014/main" val="3066968668"/>
                  </a:ext>
                </a:extLst>
              </a:tr>
              <a:tr h="66894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2000" b="1" u="none" strike="noStrike" dirty="0">
                          <a:effectLst/>
                        </a:rPr>
                        <a:t>国家老年人能力评估师培训班</a:t>
                      </a:r>
                      <a:endParaRPr lang="zh-CN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A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2000" b="1" u="none" strike="noStrike" dirty="0">
                          <a:effectLst/>
                        </a:rPr>
                        <a:t>长沙市留芳宾馆</a:t>
                      </a:r>
                      <a:endParaRPr lang="zh-CN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1" u="none" strike="noStrike" dirty="0">
                          <a:effectLst/>
                        </a:rPr>
                        <a:t>15</a:t>
                      </a:r>
                      <a:endParaRPr lang="en-US" altLang="zh-CN" sz="20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>
                          <a:effectLst/>
                        </a:rPr>
                        <a:t>ABC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1" u="none" strike="noStrike">
                          <a:effectLst/>
                        </a:rPr>
                        <a:t>132</a:t>
                      </a:r>
                      <a:endParaRPr lang="en-US" altLang="zh-CN" sz="20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2000" b="1" u="none" strike="noStrike">
                          <a:effectLst/>
                        </a:rPr>
                        <a:t>2020.8.21-2020.8.23</a:t>
                      </a:r>
                      <a:endParaRPr lang="en-US" altLang="zh-CN" sz="20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260" marR="4260" marT="4260" marB="0" anchor="ctr"/>
                </a:tc>
                <a:extLst>
                  <a:ext uri="{0D108BD9-81ED-4DB2-BD59-A6C34878D82A}">
                    <a16:rowId xmlns:a16="http://schemas.microsoft.com/office/drawing/2014/main" val="1263918666"/>
                  </a:ext>
                </a:extLst>
              </a:tr>
              <a:tr h="1337881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2000" b="1" u="none" strike="noStrike" dirty="0">
                          <a:effectLst/>
                        </a:rPr>
                        <a:t>国家老年人能力评估师培训班</a:t>
                      </a:r>
                      <a:endParaRPr lang="zh-CN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A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2000" b="1" u="none" strike="noStrike" dirty="0">
                          <a:effectLst/>
                        </a:rPr>
                        <a:t>长沙市简世健康管理有限公司</a:t>
                      </a:r>
                      <a:endParaRPr lang="zh-CN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1" u="none" strike="noStrike">
                          <a:effectLst/>
                        </a:rPr>
                        <a:t>16</a:t>
                      </a:r>
                      <a:endParaRPr lang="en-US" altLang="zh-CN" sz="20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>
                          <a:effectLst/>
                        </a:rPr>
                        <a:t>ABC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1" u="none" strike="noStrike">
                          <a:effectLst/>
                        </a:rPr>
                        <a:t>35</a:t>
                      </a:r>
                      <a:endParaRPr lang="en-US" altLang="zh-CN" sz="20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2000" b="1" u="none" strike="noStrike" dirty="0">
                          <a:effectLst/>
                        </a:rPr>
                        <a:t>2020.11.13-2020.11.15</a:t>
                      </a:r>
                      <a:endParaRPr lang="en-US" altLang="zh-CN" sz="20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260" marR="4260" marT="4260" marB="0" anchor="ctr"/>
                </a:tc>
                <a:extLst>
                  <a:ext uri="{0D108BD9-81ED-4DB2-BD59-A6C34878D82A}">
                    <a16:rowId xmlns:a16="http://schemas.microsoft.com/office/drawing/2014/main" val="2829981177"/>
                  </a:ext>
                </a:extLst>
              </a:tr>
              <a:tr h="1337881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2000" b="1" u="none" strike="noStrike" dirty="0">
                          <a:effectLst/>
                        </a:rPr>
                        <a:t>国家老年人能力评估师培训班</a:t>
                      </a:r>
                      <a:endParaRPr lang="zh-CN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A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2000" b="1" u="none" strike="noStrike" dirty="0">
                          <a:effectLst/>
                        </a:rPr>
                        <a:t>宁夏银川</a:t>
                      </a:r>
                      <a:endParaRPr lang="zh-CN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1" u="none" strike="noStrike" dirty="0">
                          <a:effectLst/>
                        </a:rPr>
                        <a:t>9</a:t>
                      </a:r>
                      <a:endParaRPr lang="en-US" altLang="zh-CN" sz="20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ABC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1" u="none" strike="noStrike" dirty="0">
                          <a:effectLst/>
                        </a:rPr>
                        <a:t>137</a:t>
                      </a:r>
                      <a:endParaRPr lang="en-US" altLang="zh-CN" sz="20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2000" b="1" u="none" strike="noStrike" dirty="0">
                          <a:effectLst/>
                        </a:rPr>
                        <a:t>2020.12.18-2020.12.20</a:t>
                      </a:r>
                      <a:endParaRPr lang="en-US" altLang="zh-CN" sz="20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260" marR="4260" marT="4260" marB="0" anchor="ctr"/>
                </a:tc>
                <a:extLst>
                  <a:ext uri="{0D108BD9-81ED-4DB2-BD59-A6C34878D82A}">
                    <a16:rowId xmlns:a16="http://schemas.microsoft.com/office/drawing/2014/main" val="3314935712"/>
                  </a:ext>
                </a:extLst>
              </a:tr>
              <a:tr h="66894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2000" b="1" u="none" strike="noStrike">
                          <a:effectLst/>
                        </a:rPr>
                        <a:t>国家老年人能力评估师培训班</a:t>
                      </a:r>
                      <a:endParaRPr lang="zh-CN" altLang="en-US" sz="20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A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2000" b="1" u="none" strike="noStrike" dirty="0">
                          <a:effectLst/>
                        </a:rPr>
                        <a:t>长沙市陋园宾馆</a:t>
                      </a:r>
                      <a:endParaRPr lang="zh-CN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1" u="none" strike="noStrike" dirty="0">
                          <a:effectLst/>
                        </a:rPr>
                        <a:t>15</a:t>
                      </a:r>
                      <a:endParaRPr lang="en-US" altLang="zh-CN" sz="20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ABC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1" u="none" strike="noStrike" dirty="0">
                          <a:effectLst/>
                        </a:rPr>
                        <a:t>95</a:t>
                      </a:r>
                      <a:endParaRPr lang="en-US" altLang="zh-CN" sz="20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2000" b="1" u="none" strike="noStrike" dirty="0">
                          <a:effectLst/>
                        </a:rPr>
                        <a:t>2021.4.9-2021.4.11</a:t>
                      </a:r>
                      <a:endParaRPr lang="en-US" altLang="zh-CN" sz="20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260" marR="4260" marT="4260" marB="0" anchor="ctr"/>
                </a:tc>
                <a:extLst>
                  <a:ext uri="{0D108BD9-81ED-4DB2-BD59-A6C34878D82A}">
                    <a16:rowId xmlns:a16="http://schemas.microsoft.com/office/drawing/2014/main" val="3473400259"/>
                  </a:ext>
                </a:extLst>
              </a:tr>
            </a:tbl>
          </a:graphicData>
        </a:graphic>
      </p:graphicFrame>
      <p:sp>
        <p:nvSpPr>
          <p:cNvPr id="4" name="文本框 3">
            <a:extLst>
              <a:ext uri="{FF2B5EF4-FFF2-40B4-BE49-F238E27FC236}">
                <a16:creationId xmlns:a16="http://schemas.microsoft.com/office/drawing/2014/main" id="{628E151E-AE6B-486F-B805-2EA7B5E36C50}"/>
              </a:ext>
            </a:extLst>
          </p:cNvPr>
          <p:cNvSpPr txBox="1"/>
          <p:nvPr/>
        </p:nvSpPr>
        <p:spPr>
          <a:xfrm>
            <a:off x="2667000" y="169969"/>
            <a:ext cx="9525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3200" b="1" dirty="0">
                <a:latin typeface="微软雅黑" panose="020B0503020204020204" pitchFamily="34" charset="-122"/>
                <a:sym typeface="Calibri" pitchFamily="34" charset="0"/>
              </a:rPr>
              <a:t>培训</a:t>
            </a:r>
            <a:r>
              <a:rPr lang="zh-CN" altLang="en-US" sz="3200" b="1" dirty="0">
                <a:latin typeface="微软雅黑" panose="020B0503020204020204" pitchFamily="34" charset="-122"/>
                <a:sym typeface="Calibri" pitchFamily="34" charset="0"/>
              </a:rPr>
              <a:t>活动</a:t>
            </a:r>
            <a:r>
              <a:rPr lang="en-US" altLang="zh-CN" sz="3200" b="1" dirty="0">
                <a:latin typeface="微软雅黑" panose="020B0503020204020204" pitchFamily="34" charset="-122"/>
                <a:sym typeface="Calibri" pitchFamily="34" charset="0"/>
              </a:rPr>
              <a:t>-</a:t>
            </a:r>
            <a:r>
              <a:rPr lang="zh-CN" altLang="en-US" sz="3200" u="none" strike="noStrike" dirty="0">
                <a:effectLst/>
              </a:rPr>
              <a:t>国家老年人能力评估师培训班</a:t>
            </a:r>
            <a:endParaRPr lang="zh-CN" altLang="en-US" sz="3200" b="0" i="0" u="none" strike="noStrike" dirty="0">
              <a:solidFill>
                <a:srgbClr val="000000"/>
              </a:solidFill>
              <a:effectLst/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endParaRPr lang="zh-CN" altLang="en-US" sz="3200" b="1" dirty="0">
              <a:latin typeface="微软雅黑" panose="020B0503020204020204" pitchFamily="34" charset="-122"/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1922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8477474D-044A-4136-9227-2D45FA7C07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329207"/>
              </p:ext>
            </p:extLst>
          </p:nvPr>
        </p:nvGraphicFramePr>
        <p:xfrm>
          <a:off x="406400" y="1092095"/>
          <a:ext cx="11546115" cy="34833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79076">
                  <a:extLst>
                    <a:ext uri="{9D8B030D-6E8A-4147-A177-3AD203B41FA5}">
                      <a16:colId xmlns:a16="http://schemas.microsoft.com/office/drawing/2014/main" val="3846448901"/>
                    </a:ext>
                  </a:extLst>
                </a:gridCol>
                <a:gridCol w="2377142">
                  <a:extLst>
                    <a:ext uri="{9D8B030D-6E8A-4147-A177-3AD203B41FA5}">
                      <a16:colId xmlns:a16="http://schemas.microsoft.com/office/drawing/2014/main" val="2847286670"/>
                    </a:ext>
                  </a:extLst>
                </a:gridCol>
                <a:gridCol w="1199889">
                  <a:extLst>
                    <a:ext uri="{9D8B030D-6E8A-4147-A177-3AD203B41FA5}">
                      <a16:colId xmlns:a16="http://schemas.microsoft.com/office/drawing/2014/main" val="2238585292"/>
                    </a:ext>
                  </a:extLst>
                </a:gridCol>
                <a:gridCol w="1675319">
                  <a:extLst>
                    <a:ext uri="{9D8B030D-6E8A-4147-A177-3AD203B41FA5}">
                      <a16:colId xmlns:a16="http://schemas.microsoft.com/office/drawing/2014/main" val="2152572900"/>
                    </a:ext>
                  </a:extLst>
                </a:gridCol>
                <a:gridCol w="1811156">
                  <a:extLst>
                    <a:ext uri="{9D8B030D-6E8A-4147-A177-3AD203B41FA5}">
                      <a16:colId xmlns:a16="http://schemas.microsoft.com/office/drawing/2014/main" val="3814128072"/>
                    </a:ext>
                  </a:extLst>
                </a:gridCol>
                <a:gridCol w="1154610">
                  <a:extLst>
                    <a:ext uri="{9D8B030D-6E8A-4147-A177-3AD203B41FA5}">
                      <a16:colId xmlns:a16="http://schemas.microsoft.com/office/drawing/2014/main" val="3743417861"/>
                    </a:ext>
                  </a:extLst>
                </a:gridCol>
                <a:gridCol w="1448923">
                  <a:extLst>
                    <a:ext uri="{9D8B030D-6E8A-4147-A177-3AD203B41FA5}">
                      <a16:colId xmlns:a16="http://schemas.microsoft.com/office/drawing/2014/main" val="2542186876"/>
                    </a:ext>
                  </a:extLst>
                </a:gridCol>
              </a:tblGrid>
              <a:tr h="147649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培训活动名称</a:t>
                      </a: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国家级培训项目                     </a:t>
                      </a:r>
                      <a:endParaRPr lang="en-US" altLang="zh-CN" sz="2000" b="1" u="none" strike="noStrike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/>
                      <a:r>
                        <a:rPr lang="en-US" altLang="zh-CN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省市级培训项目                     </a:t>
                      </a:r>
                      <a:endParaRPr lang="en-US" altLang="zh-CN" sz="2000" b="1" u="none" strike="noStrike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/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自选继续教育项目</a:t>
                      </a: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培训地点</a:t>
                      </a: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培训专家人数</a:t>
                      </a: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受众人类型                                </a:t>
                      </a:r>
                      <a:r>
                        <a:rPr lang="en-US" altLang="zh-CN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医生  </a:t>
                      </a:r>
                      <a:r>
                        <a:rPr lang="en-US" altLang="zh-CN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护士  </a:t>
                      </a:r>
                      <a:r>
                        <a:rPr lang="en-US" altLang="zh-CN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社区人员</a:t>
                      </a: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培训参与人数</a:t>
                      </a: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培训时间</a:t>
                      </a:r>
                    </a:p>
                  </a:txBody>
                  <a:tcPr marL="4260" marR="4260" marT="4260" marB="0" anchor="ctr"/>
                </a:tc>
                <a:extLst>
                  <a:ext uri="{0D108BD9-81ED-4DB2-BD59-A6C34878D82A}">
                    <a16:rowId xmlns:a16="http://schemas.microsoft.com/office/drawing/2014/main" val="3066968668"/>
                  </a:ext>
                </a:extLst>
              </a:tr>
              <a:tr h="66894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2000" b="1" u="none" strike="noStrike" dirty="0">
                          <a:effectLst/>
                        </a:rPr>
                        <a:t>国家老年人能力评估师培训班</a:t>
                      </a:r>
                      <a:endParaRPr lang="zh-CN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260" marR="4260" marT="42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A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260" marR="4260" marT="42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山东青岛</a:t>
                      </a:r>
                    </a:p>
                  </a:txBody>
                  <a:tcPr marL="4260" marR="4260" marT="42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1" u="none" strike="noStrike" dirty="0">
                          <a:effectLst/>
                        </a:rPr>
                        <a:t>13</a:t>
                      </a:r>
                      <a:endParaRPr lang="en-US" altLang="zh-CN" sz="20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260" marR="4260" marT="42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>
                          <a:effectLst/>
                        </a:rPr>
                        <a:t>ABC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260" marR="4260" marT="42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1" u="none" strike="noStrike" dirty="0">
                          <a:effectLst/>
                        </a:rPr>
                        <a:t>130</a:t>
                      </a:r>
                      <a:endParaRPr lang="en-US" altLang="zh-CN" sz="20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260" marR="4260" marT="42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2021.5.26-2021.5.28</a:t>
                      </a:r>
                      <a:endParaRPr lang="en-US" altLang="zh-CN" sz="20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260" marR="4260" marT="4260" marB="0" anchor="b"/>
                </a:tc>
                <a:extLst>
                  <a:ext uri="{0D108BD9-81ED-4DB2-BD59-A6C34878D82A}">
                    <a16:rowId xmlns:a16="http://schemas.microsoft.com/office/drawing/2014/main" val="1263918666"/>
                  </a:ext>
                </a:extLst>
              </a:tr>
              <a:tr h="1337881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2000" b="1" u="none" strike="noStrike" dirty="0">
                          <a:effectLst/>
                        </a:rPr>
                        <a:t>国家老年人能力评估师培训班</a:t>
                      </a:r>
                      <a:endParaRPr lang="zh-CN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260" marR="4260" marT="42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A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260" marR="4260" marT="42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2000" b="1" u="none" strike="noStrike" dirty="0">
                          <a:effectLst/>
                        </a:rPr>
                        <a:t>宁夏银川</a:t>
                      </a:r>
                      <a:endParaRPr lang="zh-CN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260" marR="4260" marT="42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1" u="none" strike="noStrike" dirty="0">
                          <a:effectLst/>
                        </a:rPr>
                        <a:t>15</a:t>
                      </a:r>
                      <a:endParaRPr lang="en-US" altLang="zh-CN" sz="20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260" marR="4260" marT="42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>
                          <a:effectLst/>
                        </a:rPr>
                        <a:t>ABC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260" marR="4260" marT="426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1" u="none" strike="noStrike" dirty="0">
                          <a:effectLst/>
                        </a:rPr>
                        <a:t>140</a:t>
                      </a:r>
                      <a:endParaRPr lang="en-US" altLang="zh-CN" sz="20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260" marR="4260" marT="426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2000" b="1" u="none" strike="noStrike" dirty="0">
                          <a:effectLst/>
                        </a:rPr>
                        <a:t>2021. 7.9-2021.7.11</a:t>
                      </a:r>
                      <a:endParaRPr lang="en-US" altLang="zh-CN" sz="20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260" marR="4260" marT="4260" marB="0" anchor="b"/>
                </a:tc>
                <a:extLst>
                  <a:ext uri="{0D108BD9-81ED-4DB2-BD59-A6C34878D82A}">
                    <a16:rowId xmlns:a16="http://schemas.microsoft.com/office/drawing/2014/main" val="2829981177"/>
                  </a:ext>
                </a:extLst>
              </a:tr>
            </a:tbl>
          </a:graphicData>
        </a:graphic>
      </p:graphicFrame>
      <p:sp>
        <p:nvSpPr>
          <p:cNvPr id="4" name="文本框 3">
            <a:extLst>
              <a:ext uri="{FF2B5EF4-FFF2-40B4-BE49-F238E27FC236}">
                <a16:creationId xmlns:a16="http://schemas.microsoft.com/office/drawing/2014/main" id="{628E151E-AE6B-486F-B805-2EA7B5E36C50}"/>
              </a:ext>
            </a:extLst>
          </p:cNvPr>
          <p:cNvSpPr txBox="1"/>
          <p:nvPr/>
        </p:nvSpPr>
        <p:spPr>
          <a:xfrm>
            <a:off x="2667000" y="169969"/>
            <a:ext cx="9525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3200" b="1" dirty="0">
                <a:latin typeface="微软雅黑" panose="020B0503020204020204" pitchFamily="34" charset="-122"/>
                <a:sym typeface="Calibri" pitchFamily="34" charset="0"/>
              </a:rPr>
              <a:t>培训</a:t>
            </a:r>
            <a:r>
              <a:rPr lang="zh-CN" altLang="en-US" sz="3200" b="1" dirty="0">
                <a:latin typeface="微软雅黑" panose="020B0503020204020204" pitchFamily="34" charset="-122"/>
                <a:sym typeface="Calibri" pitchFamily="34" charset="0"/>
              </a:rPr>
              <a:t>活动</a:t>
            </a:r>
            <a:r>
              <a:rPr lang="en-US" altLang="zh-CN" sz="3200" b="1" dirty="0">
                <a:latin typeface="微软雅黑" panose="020B0503020204020204" pitchFamily="34" charset="-122"/>
                <a:sym typeface="Calibri" pitchFamily="34" charset="0"/>
              </a:rPr>
              <a:t>-</a:t>
            </a:r>
            <a:r>
              <a:rPr lang="zh-CN" altLang="en-US" sz="3200" u="none" strike="noStrike" dirty="0">
                <a:effectLst/>
              </a:rPr>
              <a:t>国家老年人能力评估师培训班</a:t>
            </a:r>
            <a:endParaRPr lang="zh-CN" altLang="en-US" sz="3200" b="0" i="0" u="none" strike="noStrike" dirty="0">
              <a:solidFill>
                <a:srgbClr val="000000"/>
              </a:solidFill>
              <a:effectLst/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endParaRPr lang="zh-CN" altLang="en-US" sz="3200" b="1" dirty="0">
              <a:latin typeface="微软雅黑" panose="020B0503020204020204" pitchFamily="34" charset="-122"/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3163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07449DF-3E7D-495E-9A7B-41AF004FC4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55" y="1097910"/>
            <a:ext cx="11593630" cy="559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3015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F8EE8CC-F493-47AE-B95C-620C64F48B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43" y="1158695"/>
            <a:ext cx="11451772" cy="486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7033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8477474D-044A-4136-9227-2D45FA7C07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2746582"/>
              </p:ext>
            </p:extLst>
          </p:nvPr>
        </p:nvGraphicFramePr>
        <p:xfrm>
          <a:off x="304800" y="835370"/>
          <a:ext cx="11792858" cy="51872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48857">
                  <a:extLst>
                    <a:ext uri="{9D8B030D-6E8A-4147-A177-3AD203B41FA5}">
                      <a16:colId xmlns:a16="http://schemas.microsoft.com/office/drawing/2014/main" val="3846448901"/>
                    </a:ext>
                  </a:extLst>
                </a:gridCol>
                <a:gridCol w="2249714">
                  <a:extLst>
                    <a:ext uri="{9D8B030D-6E8A-4147-A177-3AD203B41FA5}">
                      <a16:colId xmlns:a16="http://schemas.microsoft.com/office/drawing/2014/main" val="2847286670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2238585292"/>
                    </a:ext>
                  </a:extLst>
                </a:gridCol>
                <a:gridCol w="1130137">
                  <a:extLst>
                    <a:ext uri="{9D8B030D-6E8A-4147-A177-3AD203B41FA5}">
                      <a16:colId xmlns:a16="http://schemas.microsoft.com/office/drawing/2014/main" val="2152572900"/>
                    </a:ext>
                  </a:extLst>
                </a:gridCol>
                <a:gridCol w="1849860">
                  <a:extLst>
                    <a:ext uri="{9D8B030D-6E8A-4147-A177-3AD203B41FA5}">
                      <a16:colId xmlns:a16="http://schemas.microsoft.com/office/drawing/2014/main" val="3814128072"/>
                    </a:ext>
                  </a:extLst>
                </a:gridCol>
                <a:gridCol w="1179284">
                  <a:extLst>
                    <a:ext uri="{9D8B030D-6E8A-4147-A177-3AD203B41FA5}">
                      <a16:colId xmlns:a16="http://schemas.microsoft.com/office/drawing/2014/main" val="3743417861"/>
                    </a:ext>
                  </a:extLst>
                </a:gridCol>
                <a:gridCol w="1465006">
                  <a:extLst>
                    <a:ext uri="{9D8B030D-6E8A-4147-A177-3AD203B41FA5}">
                      <a16:colId xmlns:a16="http://schemas.microsoft.com/office/drawing/2014/main" val="2542186876"/>
                    </a:ext>
                  </a:extLst>
                </a:gridCol>
              </a:tblGrid>
              <a:tr h="996864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培训活动名称</a:t>
                      </a: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国家级培训项目                     </a:t>
                      </a:r>
                      <a:endParaRPr lang="en-US" altLang="zh-CN" sz="2000" b="1" u="none" strike="noStrike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/>
                      <a:r>
                        <a:rPr lang="en-US" altLang="zh-CN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省市级培训项目                     </a:t>
                      </a:r>
                      <a:endParaRPr lang="en-US" altLang="zh-CN" sz="2000" b="1" u="none" strike="noStrike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/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自选继续教育项目</a:t>
                      </a: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培训地点</a:t>
                      </a: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zh-CN" altLang="en-US" sz="2000" b="1" u="none" strike="noStrike" kern="120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培训专家人数</a:t>
                      </a: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受众人类型                                </a:t>
                      </a:r>
                      <a:r>
                        <a:rPr lang="en-US" altLang="zh-CN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医生  </a:t>
                      </a:r>
                      <a:r>
                        <a:rPr lang="en-US" altLang="zh-CN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护士  </a:t>
                      </a:r>
                      <a:r>
                        <a:rPr lang="en-US" altLang="zh-CN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社区人员</a:t>
                      </a: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培训参与人数</a:t>
                      </a: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培训时间</a:t>
                      </a:r>
                    </a:p>
                  </a:txBody>
                  <a:tcPr marL="4260" marR="4260" marT="4260" marB="0" anchor="ctr"/>
                </a:tc>
                <a:extLst>
                  <a:ext uri="{0D108BD9-81ED-4DB2-BD59-A6C34878D82A}">
                    <a16:rowId xmlns:a16="http://schemas.microsoft.com/office/drawing/2014/main" val="3066968668"/>
                  </a:ext>
                </a:extLst>
              </a:tr>
              <a:tr h="451640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zh-CN" altLang="en-US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老年综合评估师培训班</a:t>
                      </a:r>
                    </a:p>
                  </a:txBody>
                  <a:tcPr marL="4260" marR="4260" marT="426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en-US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marL="4260" marR="4260" marT="426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zh-CN" altLang="en-US" sz="20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中南大学湘雅医院</a:t>
                      </a:r>
                    </a:p>
                  </a:txBody>
                  <a:tcPr marL="4260" marR="4260" marT="426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en-US" altLang="zh-CN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4260" marR="4260" marT="426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en-US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ABC</a:t>
                      </a:r>
                    </a:p>
                  </a:txBody>
                  <a:tcPr marL="4260" marR="4260" marT="426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en-US" altLang="zh-CN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96</a:t>
                      </a:r>
                    </a:p>
                  </a:txBody>
                  <a:tcPr marL="4260" marR="4260" marT="426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en-US" altLang="zh-CN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2018.8.25-2018.8.27</a:t>
                      </a:r>
                    </a:p>
                  </a:txBody>
                  <a:tcPr marL="4260" marR="4260" marT="4260" marB="0" anchor="b"/>
                </a:tc>
                <a:extLst>
                  <a:ext uri="{0D108BD9-81ED-4DB2-BD59-A6C34878D82A}">
                    <a16:rowId xmlns:a16="http://schemas.microsoft.com/office/drawing/2014/main" val="1049899899"/>
                  </a:ext>
                </a:extLst>
              </a:tr>
              <a:tr h="451640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zh-CN" altLang="en-US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老年综合评估师培训班</a:t>
                      </a:r>
                    </a:p>
                  </a:txBody>
                  <a:tcPr marL="4260" marR="4260" marT="426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en-US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marL="4260" marR="4260" marT="426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zh-CN" altLang="en-US" sz="20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湖南宾馆</a:t>
                      </a:r>
                    </a:p>
                  </a:txBody>
                  <a:tcPr marL="4260" marR="4260" marT="426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en-US" altLang="zh-CN" sz="20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4260" marR="4260" marT="426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en-US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ABC</a:t>
                      </a:r>
                    </a:p>
                  </a:txBody>
                  <a:tcPr marL="4260" marR="4260" marT="426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en-US" altLang="zh-CN" sz="20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247</a:t>
                      </a:r>
                    </a:p>
                  </a:txBody>
                  <a:tcPr marL="4260" marR="4260" marT="426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en-US" altLang="zh-CN" sz="20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2019.5.10-2019.5.12</a:t>
                      </a:r>
                    </a:p>
                  </a:txBody>
                  <a:tcPr marL="4260" marR="4260" marT="4260" marB="0" anchor="b"/>
                </a:tc>
                <a:extLst>
                  <a:ext uri="{0D108BD9-81ED-4DB2-BD59-A6C34878D82A}">
                    <a16:rowId xmlns:a16="http://schemas.microsoft.com/office/drawing/2014/main" val="1427319011"/>
                  </a:ext>
                </a:extLst>
              </a:tr>
              <a:tr h="448584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zh-CN" altLang="en-US" sz="20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老年综合评估师培训班</a:t>
                      </a:r>
                    </a:p>
                  </a:txBody>
                  <a:tcPr marL="4260" marR="4260" marT="426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en-US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marL="4260" marR="4260" marT="426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zh-CN" altLang="en-US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新疆巴州人民医院</a:t>
                      </a:r>
                    </a:p>
                  </a:txBody>
                  <a:tcPr marL="4260" marR="4260" marT="426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en-US" altLang="zh-CN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4260" marR="4260" marT="426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en-US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ABC</a:t>
                      </a:r>
                    </a:p>
                  </a:txBody>
                  <a:tcPr marL="4260" marR="4260" marT="426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en-US" altLang="zh-CN" sz="20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174</a:t>
                      </a:r>
                    </a:p>
                  </a:txBody>
                  <a:tcPr marL="4260" marR="4260" marT="426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en-US" altLang="zh-CN" sz="20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2019.5.31-2019.6.4</a:t>
                      </a:r>
                    </a:p>
                  </a:txBody>
                  <a:tcPr marL="4260" marR="4260" marT="4260" marB="0" anchor="b"/>
                </a:tc>
                <a:extLst>
                  <a:ext uri="{0D108BD9-81ED-4DB2-BD59-A6C34878D82A}">
                    <a16:rowId xmlns:a16="http://schemas.microsoft.com/office/drawing/2014/main" val="1185710531"/>
                  </a:ext>
                </a:extLst>
              </a:tr>
              <a:tr h="451640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zh-CN" altLang="en-US" sz="20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老年综合评估师培训班</a:t>
                      </a:r>
                    </a:p>
                  </a:txBody>
                  <a:tcPr marL="4260" marR="4260" marT="426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en-US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marL="4260" marR="4260" marT="426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zh-CN" altLang="en-US" sz="20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中南大学湘雅医院</a:t>
                      </a:r>
                    </a:p>
                  </a:txBody>
                  <a:tcPr marL="4260" marR="4260" marT="426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en-US" altLang="zh-CN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4260" marR="4260" marT="426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en-US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ABC</a:t>
                      </a:r>
                    </a:p>
                  </a:txBody>
                  <a:tcPr marL="4260" marR="4260" marT="426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en-US" altLang="zh-CN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127</a:t>
                      </a:r>
                    </a:p>
                  </a:txBody>
                  <a:tcPr marL="4260" marR="4260" marT="426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en-US" altLang="zh-CN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2019.6.22-2019.6.24</a:t>
                      </a:r>
                    </a:p>
                  </a:txBody>
                  <a:tcPr marL="4260" marR="4260" marT="4260" marB="0" anchor="b"/>
                </a:tc>
                <a:extLst>
                  <a:ext uri="{0D108BD9-81ED-4DB2-BD59-A6C34878D82A}">
                    <a16:rowId xmlns:a16="http://schemas.microsoft.com/office/drawing/2014/main" val="990725102"/>
                  </a:ext>
                </a:extLst>
              </a:tr>
              <a:tr h="451640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zh-CN" altLang="en-US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老年综合评估师培训班</a:t>
                      </a:r>
                    </a:p>
                  </a:txBody>
                  <a:tcPr marL="4260" marR="4260" marT="426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en-US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marL="4260" marR="4260" marT="426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zh-CN" altLang="en-US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长沙市维也纳酒店</a:t>
                      </a:r>
                    </a:p>
                  </a:txBody>
                  <a:tcPr marL="4260" marR="4260" marT="426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en-US" altLang="zh-CN" sz="20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4260" marR="4260" marT="426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en-US" sz="20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ABC</a:t>
                      </a:r>
                    </a:p>
                  </a:txBody>
                  <a:tcPr marL="4260" marR="4260" marT="426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en-US" altLang="zh-CN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</a:t>
                      </a:r>
                    </a:p>
                  </a:txBody>
                  <a:tcPr marL="4260" marR="4260" marT="426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en-US" altLang="zh-CN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2019.8.7-2019.8.10</a:t>
                      </a:r>
                    </a:p>
                  </a:txBody>
                  <a:tcPr marL="4260" marR="4260" marT="4260" marB="0" anchor="b"/>
                </a:tc>
                <a:extLst>
                  <a:ext uri="{0D108BD9-81ED-4DB2-BD59-A6C34878D82A}">
                    <a16:rowId xmlns:a16="http://schemas.microsoft.com/office/drawing/2014/main" val="4254694096"/>
                  </a:ext>
                </a:extLst>
              </a:tr>
            </a:tbl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CCC0E601-8574-449F-9DAD-655BD66DB1B6}"/>
              </a:ext>
            </a:extLst>
          </p:cNvPr>
          <p:cNvSpPr txBox="1"/>
          <p:nvPr/>
        </p:nvSpPr>
        <p:spPr>
          <a:xfrm>
            <a:off x="2667000" y="169969"/>
            <a:ext cx="9525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3200" b="1" dirty="0">
                <a:latin typeface="微软雅黑" panose="020B0503020204020204" pitchFamily="34" charset="-122"/>
                <a:sym typeface="Calibri" pitchFamily="34" charset="0"/>
              </a:rPr>
              <a:t>培训</a:t>
            </a:r>
            <a:r>
              <a:rPr lang="zh-CN" altLang="en-US" sz="3200" b="1" dirty="0">
                <a:latin typeface="微软雅黑" panose="020B0503020204020204" pitchFamily="34" charset="-122"/>
                <a:sym typeface="Calibri" pitchFamily="34" charset="0"/>
              </a:rPr>
              <a:t>活动</a:t>
            </a:r>
            <a:r>
              <a:rPr lang="en-US" altLang="zh-CN" sz="3200" b="1" dirty="0">
                <a:latin typeface="微软雅黑" panose="020B0503020204020204" pitchFamily="34" charset="-122"/>
                <a:sym typeface="Calibri" pitchFamily="34" charset="0"/>
              </a:rPr>
              <a:t>-</a:t>
            </a:r>
            <a:r>
              <a:rPr lang="zh-CN" altLang="en-US" sz="3200" u="none" strike="noStrike" dirty="0">
                <a:effectLst/>
              </a:rPr>
              <a:t>老年综合评估师培训班</a:t>
            </a:r>
            <a:endParaRPr lang="zh-CN" altLang="en-US" sz="3200" b="0" i="0" u="none" strike="noStrike" dirty="0">
              <a:solidFill>
                <a:srgbClr val="000000"/>
              </a:solidFill>
              <a:effectLst/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endParaRPr lang="zh-CN" altLang="en-US" sz="3200" b="0" i="0" u="none" strike="noStrike" dirty="0">
              <a:solidFill>
                <a:srgbClr val="000000"/>
              </a:solidFill>
              <a:effectLst/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endParaRPr lang="zh-CN" altLang="en-US" sz="3200" b="1" dirty="0">
              <a:latin typeface="微软雅黑" panose="020B0503020204020204" pitchFamily="34" charset="-122"/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3734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2D133C2-8ECE-40B7-A94D-16923E34A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958" y="771867"/>
            <a:ext cx="7290527" cy="485601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DB85B33-04A5-46A1-8BF3-87A0B96499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01" y="4202446"/>
            <a:ext cx="4966499" cy="23797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31061A4-E6F3-4162-B6C5-B4A3DC2E02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372" y="4202446"/>
            <a:ext cx="7290527" cy="237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594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3276930" y="2140449"/>
            <a:ext cx="1116743" cy="1680511"/>
          </a:xfrm>
          <a:prstGeom prst="rect">
            <a:avLst/>
          </a:prstGeom>
          <a:noFill/>
          <a:ln>
            <a:noFill/>
          </a:ln>
        </p:spPr>
        <p:txBody>
          <a:bodyPr wrap="none"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zh-CN" spc="100" dirty="0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01</a:t>
            </a:r>
            <a:endParaRPr lang="zh-CN" altLang="en-US" spc="100" dirty="0">
              <a:solidFill>
                <a:schemeClr val="accent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7651" name="标题 4"/>
          <p:cNvSpPr>
            <a:spLocks noGrp="1" noChangeArrowheads="1"/>
          </p:cNvSpPr>
          <p:nvPr>
            <p:ph type="title"/>
          </p:nvPr>
        </p:nvSpPr>
        <p:spPr>
          <a:xfrm>
            <a:off x="5442299" y="2600346"/>
            <a:ext cx="5541963" cy="6572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eaLnBrk="1" hangingPunct="1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学科介绍</a:t>
            </a:r>
            <a:endParaRPr lang="zh-CN" altLang="zh-CN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4101" descr="湘雅医院_全景图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31745"/>
            <a:ext cx="12192000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8477474D-044A-4136-9227-2D45FA7C07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6102715"/>
              </p:ext>
            </p:extLst>
          </p:nvPr>
        </p:nvGraphicFramePr>
        <p:xfrm>
          <a:off x="261257" y="823582"/>
          <a:ext cx="11640457" cy="47759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11714">
                  <a:extLst>
                    <a:ext uri="{9D8B030D-6E8A-4147-A177-3AD203B41FA5}">
                      <a16:colId xmlns:a16="http://schemas.microsoft.com/office/drawing/2014/main" val="38464489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847286670"/>
                    </a:ext>
                  </a:extLst>
                </a:gridCol>
                <a:gridCol w="1197429">
                  <a:extLst>
                    <a:ext uri="{9D8B030D-6E8A-4147-A177-3AD203B41FA5}">
                      <a16:colId xmlns:a16="http://schemas.microsoft.com/office/drawing/2014/main" val="2238585292"/>
                    </a:ext>
                  </a:extLst>
                </a:gridCol>
                <a:gridCol w="943429">
                  <a:extLst>
                    <a:ext uri="{9D8B030D-6E8A-4147-A177-3AD203B41FA5}">
                      <a16:colId xmlns:a16="http://schemas.microsoft.com/office/drawing/2014/main" val="2152572900"/>
                    </a:ext>
                  </a:extLst>
                </a:gridCol>
                <a:gridCol w="1546929">
                  <a:extLst>
                    <a:ext uri="{9D8B030D-6E8A-4147-A177-3AD203B41FA5}">
                      <a16:colId xmlns:a16="http://schemas.microsoft.com/office/drawing/2014/main" val="3814128072"/>
                    </a:ext>
                  </a:extLst>
                </a:gridCol>
                <a:gridCol w="1177415">
                  <a:extLst>
                    <a:ext uri="{9D8B030D-6E8A-4147-A177-3AD203B41FA5}">
                      <a16:colId xmlns:a16="http://schemas.microsoft.com/office/drawing/2014/main" val="3743417861"/>
                    </a:ext>
                  </a:extLst>
                </a:gridCol>
                <a:gridCol w="1477541">
                  <a:extLst>
                    <a:ext uri="{9D8B030D-6E8A-4147-A177-3AD203B41FA5}">
                      <a16:colId xmlns:a16="http://schemas.microsoft.com/office/drawing/2014/main" val="2542186876"/>
                    </a:ext>
                  </a:extLst>
                </a:gridCol>
              </a:tblGrid>
              <a:tr h="996864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培训活动名称</a:t>
                      </a: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altLang="zh-CN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国家级培训项目                     </a:t>
                      </a:r>
                      <a:endParaRPr lang="en-US" altLang="zh-CN" sz="2000" b="1" u="none" strike="noStrike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altLang="zh-CN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省市级培训项目                     </a:t>
                      </a:r>
                      <a:endParaRPr lang="en-US" altLang="zh-CN" sz="2000" b="1" u="none" strike="noStrike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自选继续教育项目</a:t>
                      </a: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培训地点</a:t>
                      </a: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zh-CN" altLang="en-US" sz="2000" b="1" u="none" strike="noStrike" kern="120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培训专家人数</a:t>
                      </a: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受众人类型                                </a:t>
                      </a:r>
                      <a:r>
                        <a:rPr lang="en-US" altLang="zh-CN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医生  </a:t>
                      </a:r>
                      <a:r>
                        <a:rPr lang="en-US" altLang="zh-CN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护士  </a:t>
                      </a:r>
                      <a:r>
                        <a:rPr lang="en-US" altLang="zh-CN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社区人员</a:t>
                      </a: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培训参与人数</a:t>
                      </a: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培训时间</a:t>
                      </a:r>
                    </a:p>
                  </a:txBody>
                  <a:tcPr marL="4260" marR="4260" marT="4260" marB="0" anchor="ctr"/>
                </a:tc>
                <a:extLst>
                  <a:ext uri="{0D108BD9-81ED-4DB2-BD59-A6C34878D82A}">
                    <a16:rowId xmlns:a16="http://schemas.microsoft.com/office/drawing/2014/main" val="3066968668"/>
                  </a:ext>
                </a:extLst>
              </a:tr>
              <a:tr h="996864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zh-CN" altLang="en-US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国家老年疾病临床医学研究中心（湘雅）</a:t>
                      </a:r>
                      <a:r>
                        <a:rPr lang="en-US" altLang="zh-CN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——</a:t>
                      </a:r>
                      <a:r>
                        <a:rPr lang="zh-CN" altLang="en-US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神经变性病协同创新联盟高峰论坛（</a:t>
                      </a:r>
                      <a:r>
                        <a:rPr lang="en-US" altLang="zh-CN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</a:t>
                      </a:r>
                      <a:r>
                        <a:rPr lang="zh-CN" altLang="en-US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）暨国家老年疾病临床医学研究中心（湘雅）适宜技术推广培训会</a:t>
                      </a:r>
                      <a:r>
                        <a:rPr lang="en-US" altLang="zh-CN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——</a:t>
                      </a:r>
                      <a:r>
                        <a:rPr lang="zh-CN" altLang="en-US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中国帕金森病及运动障碍疾病多中心数据库及协作网共享平台（</a:t>
                      </a:r>
                      <a:r>
                        <a:rPr lang="en-US" altLang="zh-CN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PD-MDCNC</a:t>
                      </a:r>
                      <a:r>
                        <a:rPr lang="zh-CN" altLang="en-US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）</a:t>
                      </a: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endParaRPr lang="zh-CN" altLang="en-US" sz="18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zh-CN" altLang="en-US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长沙</a:t>
                      </a: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altLang="zh-CN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zh-CN" altLang="en-US" sz="18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altLang="zh-CN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ABC</a:t>
                      </a:r>
                      <a:endParaRPr lang="zh-CN" altLang="en-US" sz="18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altLang="zh-CN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</a:t>
                      </a:r>
                      <a:endParaRPr lang="zh-CN" altLang="en-US" sz="18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altLang="zh-CN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2019.11.15-2019.11.17</a:t>
                      </a:r>
                      <a:endParaRPr lang="zh-CN" altLang="en-US" sz="18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60" marR="4260" marT="4260" marB="0" anchor="ctr"/>
                </a:tc>
                <a:extLst>
                  <a:ext uri="{0D108BD9-81ED-4DB2-BD59-A6C34878D82A}">
                    <a16:rowId xmlns:a16="http://schemas.microsoft.com/office/drawing/2014/main" val="1078198615"/>
                  </a:ext>
                </a:extLst>
              </a:tr>
              <a:tr h="26629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国家老年疾病临床医学研究中心（湘雅医院）呼吸治疗适宜技术推广项目线上课程</a:t>
                      </a: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endParaRPr lang="zh-CN" altLang="en-US" sz="18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zh-CN" altLang="en-US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线上培训</a:t>
                      </a: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altLang="zh-CN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zh-CN" altLang="en-US" sz="18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altLang="zh-CN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ABC</a:t>
                      </a:r>
                      <a:endParaRPr lang="zh-CN" altLang="en-US" sz="18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直播线上点击</a:t>
                      </a:r>
                      <a:r>
                        <a:rPr lang="en-US" altLang="zh-CN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2.29</a:t>
                      </a:r>
                      <a:r>
                        <a:rPr lang="zh-CN" altLang="en-US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万</a:t>
                      </a:r>
                    </a:p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endParaRPr lang="zh-CN" altLang="en-US" sz="18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zh-CN" altLang="en-US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</a:t>
                      </a:r>
                      <a:r>
                        <a:rPr lang="en-US" altLang="zh-CN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2021.6.10-2021.7.15</a:t>
                      </a:r>
                      <a:endParaRPr lang="zh-CN" altLang="en-US" sz="18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60" marR="4260" marT="4260" marB="0" anchor="ctr"/>
                </a:tc>
                <a:extLst>
                  <a:ext uri="{0D108BD9-81ED-4DB2-BD59-A6C34878D82A}">
                    <a16:rowId xmlns:a16="http://schemas.microsoft.com/office/drawing/2014/main" val="1013499712"/>
                  </a:ext>
                </a:extLst>
              </a:tr>
              <a:tr h="99686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国家老年疾病临床医学研究中心（湘雅医院）适宜技术推广项目</a:t>
                      </a:r>
                      <a:r>
                        <a:rPr lang="en-US" altLang="zh-CN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——</a:t>
                      </a:r>
                      <a:r>
                        <a:rPr lang="zh-CN" altLang="en-US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老年胃肠肿瘤腹腔镜手术规范化培训</a:t>
                      </a:r>
                    </a:p>
                  </a:txBody>
                  <a:tcPr marL="4260" marR="4260" marT="426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zh-CN" altLang="en-US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四川广元</a:t>
                      </a:r>
                      <a:endParaRPr lang="en-US" altLang="zh-CN" sz="18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zh-CN" altLang="en-US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线上</a:t>
                      </a:r>
                      <a:r>
                        <a:rPr lang="en-US" altLang="zh-CN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lang="zh-CN" altLang="en-US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线下</a:t>
                      </a: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altLang="zh-CN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zh-CN" altLang="en-US" sz="18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ABC</a:t>
                      </a:r>
                      <a:endParaRPr lang="zh-CN" altLang="en-US" sz="18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altLang="zh-CN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100+</a:t>
                      </a:r>
                      <a:r>
                        <a:rPr lang="zh-CN" altLang="en-US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线上</a:t>
                      </a:r>
                      <a:r>
                        <a:rPr lang="en-US" altLang="zh-CN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zh-CN" altLang="en-US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万余人</a:t>
                      </a: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zh-CN" altLang="en-US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altLang="zh-CN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2021.7.9-2021.7.11</a:t>
                      </a:r>
                      <a:endParaRPr lang="zh-CN" altLang="en-US" sz="18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60" marR="4260" marT="4260" marB="0" anchor="ctr"/>
                </a:tc>
                <a:extLst>
                  <a:ext uri="{0D108BD9-81ED-4DB2-BD59-A6C34878D82A}">
                    <a16:rowId xmlns:a16="http://schemas.microsoft.com/office/drawing/2014/main" val="2758692281"/>
                  </a:ext>
                </a:extLst>
              </a:tr>
            </a:tbl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0A18375B-E89D-43C1-B14D-FE5197DF1E7E}"/>
              </a:ext>
            </a:extLst>
          </p:cNvPr>
          <p:cNvSpPr txBox="1"/>
          <p:nvPr/>
        </p:nvSpPr>
        <p:spPr>
          <a:xfrm>
            <a:off x="3559629" y="162712"/>
            <a:ext cx="9525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3200" b="1" dirty="0">
                <a:latin typeface="微软雅黑" panose="020B0503020204020204" pitchFamily="34" charset="-122"/>
                <a:sym typeface="Calibri" pitchFamily="34" charset="0"/>
              </a:rPr>
              <a:t>培训</a:t>
            </a:r>
            <a:r>
              <a:rPr lang="zh-CN" altLang="en-US" sz="3200" b="1" dirty="0">
                <a:latin typeface="微软雅黑" panose="020B0503020204020204" pitchFamily="34" charset="-122"/>
                <a:sym typeface="Calibri" pitchFamily="34" charset="0"/>
              </a:rPr>
              <a:t>活动</a:t>
            </a:r>
            <a:r>
              <a:rPr lang="en-US" altLang="zh-CN" sz="3200" b="1" dirty="0">
                <a:latin typeface="微软雅黑" panose="020B0503020204020204" pitchFamily="34" charset="-122"/>
                <a:sym typeface="Calibri" pitchFamily="34" charset="0"/>
              </a:rPr>
              <a:t>-</a:t>
            </a:r>
            <a:r>
              <a:rPr lang="zh-CN" altLang="en-US" sz="3200" u="none" strike="noStrike" dirty="0">
                <a:effectLst/>
              </a:rPr>
              <a:t>适宜技术推广</a:t>
            </a:r>
            <a:endParaRPr lang="zh-CN" altLang="en-US" sz="3200" b="1" dirty="0">
              <a:latin typeface="微软雅黑" panose="020B0503020204020204" pitchFamily="34" charset="-122"/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1505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8477474D-044A-4136-9227-2D45FA7C07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1716577"/>
              </p:ext>
            </p:extLst>
          </p:nvPr>
        </p:nvGraphicFramePr>
        <p:xfrm>
          <a:off x="232229" y="823582"/>
          <a:ext cx="11669485" cy="46847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81942">
                  <a:extLst>
                    <a:ext uri="{9D8B030D-6E8A-4147-A177-3AD203B41FA5}">
                      <a16:colId xmlns:a16="http://schemas.microsoft.com/office/drawing/2014/main" val="3846448901"/>
                    </a:ext>
                  </a:extLst>
                </a:gridCol>
                <a:gridCol w="2460172">
                  <a:extLst>
                    <a:ext uri="{9D8B030D-6E8A-4147-A177-3AD203B41FA5}">
                      <a16:colId xmlns:a16="http://schemas.microsoft.com/office/drawing/2014/main" val="2847286670"/>
                    </a:ext>
                  </a:extLst>
                </a:gridCol>
                <a:gridCol w="1081314">
                  <a:extLst>
                    <a:ext uri="{9D8B030D-6E8A-4147-A177-3AD203B41FA5}">
                      <a16:colId xmlns:a16="http://schemas.microsoft.com/office/drawing/2014/main" val="2238585292"/>
                    </a:ext>
                  </a:extLst>
                </a:gridCol>
                <a:gridCol w="1144172">
                  <a:extLst>
                    <a:ext uri="{9D8B030D-6E8A-4147-A177-3AD203B41FA5}">
                      <a16:colId xmlns:a16="http://schemas.microsoft.com/office/drawing/2014/main" val="2152572900"/>
                    </a:ext>
                  </a:extLst>
                </a:gridCol>
                <a:gridCol w="1846929">
                  <a:extLst>
                    <a:ext uri="{9D8B030D-6E8A-4147-A177-3AD203B41FA5}">
                      <a16:colId xmlns:a16="http://schemas.microsoft.com/office/drawing/2014/main" val="3814128072"/>
                    </a:ext>
                  </a:extLst>
                </a:gridCol>
                <a:gridCol w="1177415">
                  <a:extLst>
                    <a:ext uri="{9D8B030D-6E8A-4147-A177-3AD203B41FA5}">
                      <a16:colId xmlns:a16="http://schemas.microsoft.com/office/drawing/2014/main" val="3743417861"/>
                    </a:ext>
                  </a:extLst>
                </a:gridCol>
                <a:gridCol w="1477541">
                  <a:extLst>
                    <a:ext uri="{9D8B030D-6E8A-4147-A177-3AD203B41FA5}">
                      <a16:colId xmlns:a16="http://schemas.microsoft.com/office/drawing/2014/main" val="2542186876"/>
                    </a:ext>
                  </a:extLst>
                </a:gridCol>
              </a:tblGrid>
              <a:tr h="996864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培训活动名称</a:t>
                      </a: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altLang="zh-CN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国家级培训项目                     </a:t>
                      </a:r>
                      <a:endParaRPr lang="en-US" altLang="zh-CN" sz="2000" b="1" u="none" strike="noStrike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en-US" altLang="zh-CN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省市级培训项目                     </a:t>
                      </a:r>
                      <a:endParaRPr lang="en-US" altLang="zh-CN" sz="2000" b="1" u="none" strike="noStrike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自选继续教育项目</a:t>
                      </a: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培训地点</a:t>
                      </a: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培训专家人数</a:t>
                      </a: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受众人类型                                </a:t>
                      </a:r>
                      <a:r>
                        <a:rPr lang="en-US" altLang="zh-CN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医生  </a:t>
                      </a:r>
                      <a:r>
                        <a:rPr lang="en-US" altLang="zh-CN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护士  </a:t>
                      </a:r>
                      <a:r>
                        <a:rPr lang="en-US" altLang="zh-CN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社区人员</a:t>
                      </a: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培训参与人数</a:t>
                      </a: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培训时间</a:t>
                      </a:r>
                    </a:p>
                  </a:txBody>
                  <a:tcPr marL="4260" marR="4260" marT="4260" marB="0" anchor="ctr"/>
                </a:tc>
                <a:extLst>
                  <a:ext uri="{0D108BD9-81ED-4DB2-BD59-A6C34878D82A}">
                    <a16:rowId xmlns:a16="http://schemas.microsoft.com/office/drawing/2014/main" val="3066968668"/>
                  </a:ext>
                </a:extLst>
              </a:tr>
              <a:tr h="99686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国家老年疾病临床医学研究中心（湘雅医院）适宜技术推广项目慢性硬膜下血肿治疗参访会议</a:t>
                      </a:r>
                    </a:p>
                    <a:p>
                      <a:pPr marL="0" algn="l" defTabSz="914400" rtl="0" eaLnBrk="1" fontAlgn="b" latinLnBrk="0" hangingPunct="1">
                        <a:lnSpc>
                          <a:spcPct val="150000"/>
                        </a:lnSpc>
                      </a:pPr>
                      <a:endParaRPr lang="zh-CN" altLang="en-US" sz="20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60" marR="4260" marT="426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en-US" altLang="zh-CN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</a:t>
                      </a:r>
                      <a:endParaRPr lang="zh-CN" altLang="en-US" sz="18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zh-CN" altLang="en-US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长沙</a:t>
                      </a: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en-US" altLang="zh-CN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endParaRPr lang="zh-CN" altLang="en-US" sz="18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en-US" altLang="zh-CN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ABC</a:t>
                      </a:r>
                      <a:endParaRPr lang="zh-CN" altLang="en-US" sz="18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en-US" altLang="zh-CN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lang="zh-CN" altLang="en-US" sz="18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en-US" altLang="zh-CN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2021.6.3-2021.6.5</a:t>
                      </a:r>
                      <a:endParaRPr lang="zh-CN" altLang="en-US" sz="18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260" marR="4260" marT="4260" marB="0" anchor="ctr"/>
                </a:tc>
                <a:extLst>
                  <a:ext uri="{0D108BD9-81ED-4DB2-BD59-A6C34878D82A}">
                    <a16:rowId xmlns:a16="http://schemas.microsoft.com/office/drawing/2014/main" val="2758692281"/>
                  </a:ext>
                </a:extLst>
              </a:tr>
              <a:tr h="99686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国家老年疾病临床医学研究中心（湘雅医院）开展适宜技术推广项目“老年胃肠肿瘤腹腔镜手术规范化培训</a:t>
                      </a:r>
                    </a:p>
                    <a:p>
                      <a:pPr marL="0" algn="l" defTabSz="914400" rtl="0" eaLnBrk="1" fontAlgn="b" latinLnBrk="0" hangingPunct="1">
                        <a:lnSpc>
                          <a:spcPct val="150000"/>
                        </a:lnSpc>
                      </a:pPr>
                      <a:endParaRPr lang="zh-CN" altLang="en-US" sz="20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60" marR="4260" marT="426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en-US" altLang="zh-CN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</a:t>
                      </a:r>
                      <a:endParaRPr lang="zh-CN" altLang="en-US" sz="18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zh-CN" altLang="en-US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陕西</a:t>
                      </a: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en-US" altLang="zh-CN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endParaRPr lang="zh-CN" altLang="en-US" sz="18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ABC</a:t>
                      </a:r>
                      <a:endParaRPr lang="zh-CN" altLang="en-US" sz="18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ctr" defTabSz="914400" rtl="0" eaLnBrk="1" fontAlgn="b" latinLnBrk="0" hangingPunct="1">
                        <a:lnSpc>
                          <a:spcPct val="150000"/>
                        </a:lnSpc>
                      </a:pPr>
                      <a:endParaRPr lang="zh-CN" altLang="en-US" sz="18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en-US" altLang="zh-CN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50+</a:t>
                      </a:r>
                      <a:r>
                        <a:rPr lang="zh-CN" altLang="en-US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线上</a:t>
                      </a:r>
                      <a:r>
                        <a:rPr lang="en-US" altLang="zh-CN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1.3</a:t>
                      </a:r>
                      <a:r>
                        <a:rPr lang="zh-CN" altLang="en-US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万</a:t>
                      </a: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en-US" altLang="zh-CN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2021.6.10-2021.6.12</a:t>
                      </a:r>
                      <a:endParaRPr lang="zh-CN" altLang="en-US" sz="18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260" marR="4260" marT="4260" marB="0" anchor="ctr"/>
                </a:tc>
                <a:extLst>
                  <a:ext uri="{0D108BD9-81ED-4DB2-BD59-A6C34878D82A}">
                    <a16:rowId xmlns:a16="http://schemas.microsoft.com/office/drawing/2014/main" val="3836001244"/>
                  </a:ext>
                </a:extLst>
              </a:tr>
            </a:tbl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E3A9C7A7-D974-441C-A59E-8EE3118AD711}"/>
              </a:ext>
            </a:extLst>
          </p:cNvPr>
          <p:cNvSpPr txBox="1"/>
          <p:nvPr/>
        </p:nvSpPr>
        <p:spPr>
          <a:xfrm>
            <a:off x="3559629" y="162712"/>
            <a:ext cx="9525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3200" b="1" dirty="0">
                <a:latin typeface="微软雅黑" panose="020B0503020204020204" pitchFamily="34" charset="-122"/>
                <a:sym typeface="Calibri" pitchFamily="34" charset="0"/>
              </a:rPr>
              <a:t>培训</a:t>
            </a:r>
            <a:r>
              <a:rPr lang="zh-CN" altLang="en-US" sz="3200" b="1" dirty="0">
                <a:latin typeface="微软雅黑" panose="020B0503020204020204" pitchFamily="34" charset="-122"/>
                <a:sym typeface="Calibri" pitchFamily="34" charset="0"/>
              </a:rPr>
              <a:t>活动</a:t>
            </a:r>
            <a:r>
              <a:rPr lang="en-US" altLang="zh-CN" sz="3200" b="1" dirty="0">
                <a:latin typeface="微软雅黑" panose="020B0503020204020204" pitchFamily="34" charset="-122"/>
                <a:sym typeface="Calibri" pitchFamily="34" charset="0"/>
              </a:rPr>
              <a:t>-</a:t>
            </a:r>
            <a:r>
              <a:rPr lang="zh-CN" altLang="en-US" sz="3200" u="none" strike="noStrike" dirty="0">
                <a:effectLst/>
              </a:rPr>
              <a:t>适宜技术推广</a:t>
            </a:r>
            <a:endParaRPr lang="zh-CN" altLang="en-US" sz="3200" b="1" dirty="0">
              <a:latin typeface="微软雅黑" panose="020B0503020204020204" pitchFamily="34" charset="-122"/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7505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8477474D-044A-4136-9227-2D45FA7C07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1305995"/>
              </p:ext>
            </p:extLst>
          </p:nvPr>
        </p:nvGraphicFramePr>
        <p:xfrm>
          <a:off x="210457" y="1113867"/>
          <a:ext cx="11640457" cy="54162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52914">
                  <a:extLst>
                    <a:ext uri="{9D8B030D-6E8A-4147-A177-3AD203B41FA5}">
                      <a16:colId xmlns:a16="http://schemas.microsoft.com/office/drawing/2014/main" val="3846448901"/>
                    </a:ext>
                  </a:extLst>
                </a:gridCol>
                <a:gridCol w="2271486">
                  <a:extLst>
                    <a:ext uri="{9D8B030D-6E8A-4147-A177-3AD203B41FA5}">
                      <a16:colId xmlns:a16="http://schemas.microsoft.com/office/drawing/2014/main" val="2847286670"/>
                    </a:ext>
                  </a:extLst>
                </a:gridCol>
                <a:gridCol w="705763">
                  <a:extLst>
                    <a:ext uri="{9D8B030D-6E8A-4147-A177-3AD203B41FA5}">
                      <a16:colId xmlns:a16="http://schemas.microsoft.com/office/drawing/2014/main" val="2238585292"/>
                    </a:ext>
                  </a:extLst>
                </a:gridCol>
                <a:gridCol w="1708409">
                  <a:extLst>
                    <a:ext uri="{9D8B030D-6E8A-4147-A177-3AD203B41FA5}">
                      <a16:colId xmlns:a16="http://schemas.microsoft.com/office/drawing/2014/main" val="2152572900"/>
                    </a:ext>
                  </a:extLst>
                </a:gridCol>
                <a:gridCol w="1846929">
                  <a:extLst>
                    <a:ext uri="{9D8B030D-6E8A-4147-A177-3AD203B41FA5}">
                      <a16:colId xmlns:a16="http://schemas.microsoft.com/office/drawing/2014/main" val="3814128072"/>
                    </a:ext>
                  </a:extLst>
                </a:gridCol>
                <a:gridCol w="1177415">
                  <a:extLst>
                    <a:ext uri="{9D8B030D-6E8A-4147-A177-3AD203B41FA5}">
                      <a16:colId xmlns:a16="http://schemas.microsoft.com/office/drawing/2014/main" val="3743417861"/>
                    </a:ext>
                  </a:extLst>
                </a:gridCol>
                <a:gridCol w="1477541">
                  <a:extLst>
                    <a:ext uri="{9D8B030D-6E8A-4147-A177-3AD203B41FA5}">
                      <a16:colId xmlns:a16="http://schemas.microsoft.com/office/drawing/2014/main" val="2542186876"/>
                    </a:ext>
                  </a:extLst>
                </a:gridCol>
              </a:tblGrid>
              <a:tr h="996864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培训活动名称</a:t>
                      </a: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国家级培训项目                     </a:t>
                      </a:r>
                      <a:endParaRPr lang="en-US" altLang="zh-CN" sz="2000" b="1" u="none" strike="noStrike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/>
                      <a:r>
                        <a:rPr lang="en-US" altLang="zh-CN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省市级培训项目                     </a:t>
                      </a:r>
                      <a:endParaRPr lang="en-US" altLang="zh-CN" sz="2000" b="1" u="none" strike="noStrike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/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自选继续教育项目</a:t>
                      </a: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培训地点</a:t>
                      </a: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培训专家人数</a:t>
                      </a: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受众人类型                                </a:t>
                      </a:r>
                      <a:r>
                        <a:rPr lang="en-US" altLang="zh-CN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医生  </a:t>
                      </a:r>
                      <a:r>
                        <a:rPr lang="en-US" altLang="zh-CN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护士  </a:t>
                      </a:r>
                      <a:r>
                        <a:rPr lang="en-US" altLang="zh-CN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社区人员</a:t>
                      </a: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培训参与人数</a:t>
                      </a: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培训时间</a:t>
                      </a:r>
                    </a:p>
                  </a:txBody>
                  <a:tcPr marL="4260" marR="4260" marT="4260" marB="0" anchor="ctr"/>
                </a:tc>
                <a:extLst>
                  <a:ext uri="{0D108BD9-81ED-4DB2-BD59-A6C34878D82A}">
                    <a16:rowId xmlns:a16="http://schemas.microsoft.com/office/drawing/2014/main" val="3066968668"/>
                  </a:ext>
                </a:extLst>
              </a:tr>
              <a:tr h="99686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国家老年疾病临床医学研究中心（湘雅医院）开展适宜技术推广项目“肛门括约肌肌电图在神经退行性疾病诊断中的应用推广</a:t>
                      </a:r>
                    </a:p>
                    <a:p>
                      <a:pPr marL="0" algn="l" defTabSz="914400" rtl="0" eaLnBrk="1" fontAlgn="b" latinLnBrk="0" hangingPunct="1">
                        <a:lnSpc>
                          <a:spcPct val="150000"/>
                        </a:lnSpc>
                      </a:pPr>
                      <a:endParaRPr lang="zh-CN" altLang="en-US" sz="20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60" marR="4260" marT="426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en-US" altLang="zh-CN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</a:t>
                      </a:r>
                      <a:endParaRPr lang="zh-CN" altLang="en-US" sz="18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zh-CN" altLang="en-US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线上</a:t>
                      </a: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en-US" altLang="zh-CN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endParaRPr lang="zh-CN" altLang="en-US" sz="18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en-US" altLang="zh-CN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ABC</a:t>
                      </a:r>
                      <a:endParaRPr lang="zh-CN" altLang="en-US" sz="18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en-US" altLang="zh-CN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200</a:t>
                      </a:r>
                      <a:endParaRPr lang="zh-CN" altLang="en-US" sz="18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en-US" altLang="zh-CN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2021.6.19</a:t>
                      </a:r>
                      <a:endParaRPr lang="zh-CN" altLang="en-US" sz="18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260" marR="4260" marT="4260" marB="0" anchor="ctr"/>
                </a:tc>
                <a:extLst>
                  <a:ext uri="{0D108BD9-81ED-4DB2-BD59-A6C34878D82A}">
                    <a16:rowId xmlns:a16="http://schemas.microsoft.com/office/drawing/2014/main" val="3555150834"/>
                  </a:ext>
                </a:extLst>
              </a:tr>
              <a:tr h="99686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国家老年疾病临床医学研究中心（湘雅医院）开展适宜技术推广暨住院患者</a:t>
                      </a:r>
                      <a:r>
                        <a:rPr lang="en-US" altLang="zh-CN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VTE</a:t>
                      </a:r>
                      <a:r>
                        <a:rPr lang="zh-CN" altLang="en-US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防治湘雅“六位一体”模式推广与运用培训班</a:t>
                      </a:r>
                    </a:p>
                    <a:p>
                      <a:pPr marL="0" algn="l" defTabSz="914400" rtl="0" eaLnBrk="1" fontAlgn="b" latinLnBrk="0" hangingPunct="1">
                        <a:lnSpc>
                          <a:spcPct val="150000"/>
                        </a:lnSpc>
                      </a:pPr>
                      <a:endParaRPr lang="zh-CN" altLang="en-US" sz="20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60" marR="4260" marT="426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8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</a:t>
                      </a:r>
                      <a:endParaRPr lang="zh-CN" altLang="en-US" sz="18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ctr" defTabSz="914400" rtl="0" eaLnBrk="1" fontAlgn="b" latinLnBrk="0" hangingPunct="1">
                        <a:lnSpc>
                          <a:spcPct val="150000"/>
                        </a:lnSpc>
                      </a:pPr>
                      <a:endParaRPr lang="zh-CN" altLang="en-US" sz="18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zh-CN" altLang="en-US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宁夏</a:t>
                      </a: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en-US" altLang="zh-CN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</a:t>
                      </a:r>
                      <a:endParaRPr lang="zh-CN" altLang="en-US" sz="18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8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ABC</a:t>
                      </a:r>
                      <a:endParaRPr lang="zh-CN" altLang="en-US" sz="18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ctr" defTabSz="914400" rtl="0" eaLnBrk="1" fontAlgn="b" latinLnBrk="0" hangingPunct="1">
                        <a:lnSpc>
                          <a:spcPct val="150000"/>
                        </a:lnSpc>
                      </a:pPr>
                      <a:endParaRPr lang="zh-CN" altLang="en-US" sz="18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en-US" altLang="zh-CN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2600</a:t>
                      </a:r>
                      <a:endParaRPr lang="zh-CN" altLang="en-US" sz="18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50000"/>
                        </a:lnSpc>
                      </a:pPr>
                      <a:r>
                        <a:rPr lang="en-US" altLang="zh-CN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2021.6.26</a:t>
                      </a:r>
                      <a:endParaRPr lang="zh-CN" altLang="en-US" sz="18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260" marR="4260" marT="4260" marB="0" anchor="ctr"/>
                </a:tc>
                <a:extLst>
                  <a:ext uri="{0D108BD9-81ED-4DB2-BD59-A6C34878D82A}">
                    <a16:rowId xmlns:a16="http://schemas.microsoft.com/office/drawing/2014/main" val="2054635116"/>
                  </a:ext>
                </a:extLst>
              </a:tr>
            </a:tbl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8A85DF44-BAF0-41B6-84CF-1F123B218E36}"/>
              </a:ext>
            </a:extLst>
          </p:cNvPr>
          <p:cNvSpPr txBox="1"/>
          <p:nvPr/>
        </p:nvSpPr>
        <p:spPr>
          <a:xfrm>
            <a:off x="3559629" y="162712"/>
            <a:ext cx="50908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3200" b="1" dirty="0">
                <a:latin typeface="微软雅黑" panose="020B0503020204020204" pitchFamily="34" charset="-122"/>
                <a:sym typeface="Calibri" pitchFamily="34" charset="0"/>
              </a:rPr>
              <a:t>培训</a:t>
            </a:r>
            <a:r>
              <a:rPr lang="zh-CN" altLang="en-US" sz="3200" b="1" dirty="0">
                <a:latin typeface="微软雅黑" panose="020B0503020204020204" pitchFamily="34" charset="-122"/>
                <a:sym typeface="Calibri" pitchFamily="34" charset="0"/>
              </a:rPr>
              <a:t>活动</a:t>
            </a:r>
            <a:r>
              <a:rPr lang="en-US" altLang="zh-CN" sz="3200" b="1" dirty="0">
                <a:latin typeface="微软雅黑" panose="020B0503020204020204" pitchFamily="34" charset="-122"/>
                <a:sym typeface="Calibri" pitchFamily="34" charset="0"/>
              </a:rPr>
              <a:t>-</a:t>
            </a:r>
            <a:r>
              <a:rPr lang="zh-CN" altLang="en-US" sz="3200" u="none" strike="noStrike" dirty="0">
                <a:effectLst/>
              </a:rPr>
              <a:t>适宜技术推广</a:t>
            </a:r>
            <a:endParaRPr lang="zh-CN" altLang="en-US" sz="3200" b="1" dirty="0">
              <a:latin typeface="微软雅黑" panose="020B0503020204020204" pitchFamily="34" charset="-122"/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4344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8477474D-044A-4136-9227-2D45FA7C07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0968608"/>
              </p:ext>
            </p:extLst>
          </p:nvPr>
        </p:nvGraphicFramePr>
        <p:xfrm>
          <a:off x="261257" y="823582"/>
          <a:ext cx="11640457" cy="46101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52914">
                  <a:extLst>
                    <a:ext uri="{9D8B030D-6E8A-4147-A177-3AD203B41FA5}">
                      <a16:colId xmlns:a16="http://schemas.microsoft.com/office/drawing/2014/main" val="38464489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847286670"/>
                    </a:ext>
                  </a:extLst>
                </a:gridCol>
                <a:gridCol w="691249">
                  <a:extLst>
                    <a:ext uri="{9D8B030D-6E8A-4147-A177-3AD203B41FA5}">
                      <a16:colId xmlns:a16="http://schemas.microsoft.com/office/drawing/2014/main" val="2238585292"/>
                    </a:ext>
                  </a:extLst>
                </a:gridCol>
                <a:gridCol w="1708409">
                  <a:extLst>
                    <a:ext uri="{9D8B030D-6E8A-4147-A177-3AD203B41FA5}">
                      <a16:colId xmlns:a16="http://schemas.microsoft.com/office/drawing/2014/main" val="2152572900"/>
                    </a:ext>
                  </a:extLst>
                </a:gridCol>
                <a:gridCol w="1846929">
                  <a:extLst>
                    <a:ext uri="{9D8B030D-6E8A-4147-A177-3AD203B41FA5}">
                      <a16:colId xmlns:a16="http://schemas.microsoft.com/office/drawing/2014/main" val="3814128072"/>
                    </a:ext>
                  </a:extLst>
                </a:gridCol>
                <a:gridCol w="1177415">
                  <a:extLst>
                    <a:ext uri="{9D8B030D-6E8A-4147-A177-3AD203B41FA5}">
                      <a16:colId xmlns:a16="http://schemas.microsoft.com/office/drawing/2014/main" val="3743417861"/>
                    </a:ext>
                  </a:extLst>
                </a:gridCol>
                <a:gridCol w="1477541">
                  <a:extLst>
                    <a:ext uri="{9D8B030D-6E8A-4147-A177-3AD203B41FA5}">
                      <a16:colId xmlns:a16="http://schemas.microsoft.com/office/drawing/2014/main" val="2542186876"/>
                    </a:ext>
                  </a:extLst>
                </a:gridCol>
              </a:tblGrid>
              <a:tr h="996864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培训活动名称</a:t>
                      </a: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国家级培训项目                     </a:t>
                      </a:r>
                      <a:endParaRPr lang="en-US" altLang="zh-CN" sz="2000" b="1" u="none" strike="noStrike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/>
                      <a:r>
                        <a:rPr lang="en-US" altLang="zh-CN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省市级培训项目                     </a:t>
                      </a:r>
                      <a:endParaRPr lang="en-US" altLang="zh-CN" sz="2000" b="1" u="none" strike="noStrike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/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自选继续教育项目</a:t>
                      </a: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培训地点</a:t>
                      </a: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培训专家人数</a:t>
                      </a: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受众人类型                                </a:t>
                      </a:r>
                      <a:r>
                        <a:rPr lang="en-US" altLang="zh-CN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医生  </a:t>
                      </a:r>
                      <a:r>
                        <a:rPr lang="en-US" altLang="zh-CN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护士  </a:t>
                      </a:r>
                      <a:r>
                        <a:rPr lang="en-US" altLang="zh-CN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社区人员</a:t>
                      </a: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培训参与人数</a:t>
                      </a: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zh-CN" altLang="en-US" sz="2000" b="1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培训时间</a:t>
                      </a:r>
                    </a:p>
                  </a:txBody>
                  <a:tcPr marL="4260" marR="4260" marT="4260" marB="0" anchor="ctr"/>
                </a:tc>
                <a:extLst>
                  <a:ext uri="{0D108BD9-81ED-4DB2-BD59-A6C34878D82A}">
                    <a16:rowId xmlns:a16="http://schemas.microsoft.com/office/drawing/2014/main" val="3066968668"/>
                  </a:ext>
                </a:extLst>
              </a:tr>
              <a:tr h="996864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国家老年疾病临床医学研究中心（湘雅医院）开展适宜技术推广项目“胃镜下改良抗反流黏膜切除术治疗胃食管反流病技术”</a:t>
                      </a:r>
                    </a:p>
                    <a:p>
                      <a:pPr algn="ctr" fontAlgn="b">
                        <a:lnSpc>
                          <a:spcPct val="150000"/>
                        </a:lnSpc>
                      </a:pP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260" marR="4260" marT="426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altLang="zh-C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zh-CN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贵州</a:t>
                      </a: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altLang="zh-C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altLang="zh-C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ABC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altLang="zh-CN" sz="18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altLang="zh-CN" sz="18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2021.6.29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60" marR="4260" marT="4260" marB="0" anchor="ctr"/>
                </a:tc>
                <a:extLst>
                  <a:ext uri="{0D108BD9-81ED-4DB2-BD59-A6C34878D82A}">
                    <a16:rowId xmlns:a16="http://schemas.microsoft.com/office/drawing/2014/main" val="4094275163"/>
                  </a:ext>
                </a:extLst>
              </a:tr>
              <a:tr h="996864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疝和腹壁外科中心举办疝病加速康复外科适宜技术推广活动</a:t>
                      </a:r>
                    </a:p>
                    <a:p>
                      <a:pPr algn="ctr" fontAlgn="b">
                        <a:lnSpc>
                          <a:spcPct val="150000"/>
                        </a:lnSpc>
                      </a:pP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260" marR="4260" marT="426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 fontAlgn="b">
                        <a:lnSpc>
                          <a:spcPct val="150000"/>
                        </a:lnSpc>
                      </a:pP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zh-CN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云南</a:t>
                      </a: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altLang="zh-C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altLang="zh-C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ABC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altLang="zh-C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200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60" marR="4260" marT="426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altLang="zh-CN" sz="18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2021.5.30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60" marR="4260" marT="4260" marB="0" anchor="ctr"/>
                </a:tc>
                <a:extLst>
                  <a:ext uri="{0D108BD9-81ED-4DB2-BD59-A6C34878D82A}">
                    <a16:rowId xmlns:a16="http://schemas.microsoft.com/office/drawing/2014/main" val="3519261180"/>
                  </a:ext>
                </a:extLst>
              </a:tr>
            </a:tbl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68D61EDD-0E39-438A-9438-FED4AE4567C4}"/>
              </a:ext>
            </a:extLst>
          </p:cNvPr>
          <p:cNvSpPr txBox="1"/>
          <p:nvPr/>
        </p:nvSpPr>
        <p:spPr>
          <a:xfrm>
            <a:off x="3559629" y="162712"/>
            <a:ext cx="52940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3200" b="1" dirty="0">
                <a:latin typeface="微软雅黑" panose="020B0503020204020204" pitchFamily="34" charset="-122"/>
                <a:sym typeface="Calibri" pitchFamily="34" charset="0"/>
              </a:rPr>
              <a:t>培训</a:t>
            </a:r>
            <a:r>
              <a:rPr lang="zh-CN" altLang="en-US" sz="3200" b="1" dirty="0">
                <a:latin typeface="微软雅黑" panose="020B0503020204020204" pitchFamily="34" charset="-122"/>
                <a:sym typeface="Calibri" pitchFamily="34" charset="0"/>
              </a:rPr>
              <a:t>活动</a:t>
            </a:r>
            <a:r>
              <a:rPr lang="en-US" altLang="zh-CN" sz="3200" b="1" dirty="0">
                <a:latin typeface="微软雅黑" panose="020B0503020204020204" pitchFamily="34" charset="-122"/>
                <a:sym typeface="Calibri" pitchFamily="34" charset="0"/>
              </a:rPr>
              <a:t>-</a:t>
            </a:r>
            <a:r>
              <a:rPr lang="zh-CN" altLang="en-US" sz="3200" u="none" strike="noStrike" dirty="0">
                <a:effectLst/>
              </a:rPr>
              <a:t>适宜技术推广</a:t>
            </a:r>
            <a:endParaRPr lang="zh-CN" altLang="en-US" sz="3200" b="1" dirty="0">
              <a:latin typeface="微软雅黑" panose="020B0503020204020204" pitchFamily="34" charset="-122"/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0111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720DCFB-F93E-4695-A600-89878BF9A3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046" y="2302929"/>
            <a:ext cx="7111111" cy="446984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2C1BB77-C670-48C2-8E81-EB2122E119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43" y="853465"/>
            <a:ext cx="7111111" cy="474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2914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9CB90E43-3CE7-4135-910D-825D09118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58" y="1109778"/>
            <a:ext cx="8801393" cy="473074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97DB8CF-8F5D-4760-88B3-BD34D5BA47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702" y="1109778"/>
            <a:ext cx="7111111" cy="473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5383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E8DD5AA-3EE2-4EC8-8377-61BDCB619A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58" y="1187730"/>
            <a:ext cx="7111111" cy="448254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1CC606A-B413-4669-9085-9692831ED1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647" y="1429656"/>
            <a:ext cx="5561688" cy="498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1634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图片 3" descr="xiangy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矩形 4">
            <a:extLst>
              <a:ext uri="{FF2B5EF4-FFF2-40B4-BE49-F238E27FC236}">
                <a16:creationId xmlns:a16="http://schemas.microsoft.com/office/drawing/2014/main" id="{FE7E68D6-858D-44CC-9259-C5838057D76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1943" y="198077"/>
            <a:ext cx="8839200" cy="1863725"/>
          </a:xfrm>
          <a:prstGeom prst="rect">
            <a:avLst/>
          </a:prstGeom>
          <a:noFill/>
          <a:ln w="9525">
            <a:solidFill>
              <a:srgbClr val="000000">
                <a:alpha val="0"/>
              </a:srgbClr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矩形: 圆角 146"/>
          <p:cNvSpPr/>
          <p:nvPr/>
        </p:nvSpPr>
        <p:spPr>
          <a:xfrm>
            <a:off x="5556583" y="5520240"/>
            <a:ext cx="6545877" cy="1065610"/>
          </a:xfrm>
          <a:prstGeom prst="roundRect">
            <a:avLst>
              <a:gd name="adj" fmla="val 5509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kern="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1344" y="318046"/>
            <a:ext cx="5211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333377"/>
                </a:solidFill>
                <a:latin typeface="Arial" panose="020B0604020202020204"/>
                <a:ea typeface="微软雅黑" panose="020B0503020204020204" pitchFamily="34" charset="-122"/>
              </a:rPr>
              <a:t>中南大学湘雅医院老年医学中心</a:t>
            </a:r>
          </a:p>
        </p:txBody>
      </p:sp>
      <p:sp>
        <p:nvSpPr>
          <p:cNvPr id="12" name="矩形 11"/>
          <p:cNvSpPr/>
          <p:nvPr/>
        </p:nvSpPr>
        <p:spPr>
          <a:xfrm>
            <a:off x="0" y="874497"/>
            <a:ext cx="5447928" cy="105735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: 圆角 7"/>
          <p:cNvSpPr/>
          <p:nvPr/>
        </p:nvSpPr>
        <p:spPr>
          <a:xfrm>
            <a:off x="173584" y="3787642"/>
            <a:ext cx="5159667" cy="559934"/>
          </a:xfrm>
          <a:prstGeom prst="roundRect">
            <a:avLst/>
          </a:prstGeom>
          <a:gradFill flip="none" rotWithShape="1">
            <a:gsLst>
              <a:gs pos="8200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>
            <a:gradFill flip="none" rotWithShape="1">
              <a:gsLst>
                <a:gs pos="0">
                  <a:schemeClr val="accent3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10800000" scaled="1"/>
              <a:tileRect/>
            </a:gra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1990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年正式成立</a:t>
            </a:r>
            <a:endParaRPr lang="en-US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矩形: 圆角 7"/>
          <p:cNvSpPr/>
          <p:nvPr/>
        </p:nvSpPr>
        <p:spPr>
          <a:xfrm>
            <a:off x="173584" y="4521155"/>
            <a:ext cx="5159667" cy="559934"/>
          </a:xfrm>
          <a:prstGeom prst="roundRect">
            <a:avLst/>
          </a:prstGeom>
          <a:gradFill flip="none" rotWithShape="1">
            <a:gsLst>
              <a:gs pos="6600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>
            <a:gradFill flip="none" rotWithShape="1">
              <a:gsLst>
                <a:gs pos="0">
                  <a:schemeClr val="accent3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10800000" scaled="1"/>
              <a:tileRect/>
            </a:gra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2010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年成立中南大学老年医学研究中心</a:t>
            </a:r>
            <a:endParaRPr lang="en-US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矩形: 圆角 7"/>
          <p:cNvSpPr/>
          <p:nvPr/>
        </p:nvSpPr>
        <p:spPr>
          <a:xfrm>
            <a:off x="173584" y="5254668"/>
            <a:ext cx="5159667" cy="559934"/>
          </a:xfrm>
          <a:prstGeom prst="roundRect">
            <a:avLst/>
          </a:prstGeom>
          <a:gradFill flip="none" rotWithShape="1">
            <a:gsLst>
              <a:gs pos="6600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>
            <a:gradFill flip="none" rotWithShape="1">
              <a:gsLst>
                <a:gs pos="0">
                  <a:schemeClr val="accent3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10800000" scaled="1"/>
              <a:tileRect/>
            </a:gra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2013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年被评为卫生部国家临床重点专科</a:t>
            </a:r>
            <a:endParaRPr lang="en-US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0" name="图片 4" descr="老年病科全体合影201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585" y="1255231"/>
            <a:ext cx="5159667" cy="2424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" name="iSlîḋe"/>
          <p:cNvSpPr/>
          <p:nvPr/>
        </p:nvSpPr>
        <p:spPr>
          <a:xfrm>
            <a:off x="6801485" y="1255395"/>
            <a:ext cx="3797935" cy="520700"/>
          </a:xfrm>
          <a:prstGeom prst="rect">
            <a:avLst/>
          </a:prstGeom>
          <a:solidFill>
            <a:srgbClr val="C00000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wrap="none" anchor="ctr">
            <a:norm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学科构架</a:t>
            </a: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干部保健病房：</a:t>
            </a: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2)</a:t>
            </a:r>
          </a:p>
        </p:txBody>
      </p:sp>
      <p:cxnSp>
        <p:nvCxnSpPr>
          <p:cNvPr id="107" name="直接连接符 106"/>
          <p:cNvCxnSpPr/>
          <p:nvPr/>
        </p:nvCxnSpPr>
        <p:spPr>
          <a:xfrm>
            <a:off x="6385614" y="2021777"/>
            <a:ext cx="4527053" cy="15100"/>
          </a:xfrm>
          <a:prstGeom prst="line">
            <a:avLst/>
          </a:prstGeom>
          <a:noFill/>
          <a:ln w="6350" cap="flat" cmpd="sng" algn="ctr">
            <a:solidFill>
              <a:srgbClr val="E60013"/>
            </a:solidFill>
            <a:prstDash val="solid"/>
            <a:miter lim="800000"/>
          </a:ln>
          <a:effectLst/>
        </p:spPr>
      </p:cxnSp>
      <p:cxnSp>
        <p:nvCxnSpPr>
          <p:cNvPr id="110" name="直接箭头连接符 109"/>
          <p:cNvCxnSpPr/>
          <p:nvPr/>
        </p:nvCxnSpPr>
        <p:spPr>
          <a:xfrm>
            <a:off x="6413186" y="2028572"/>
            <a:ext cx="0" cy="263525"/>
          </a:xfrm>
          <a:prstGeom prst="straightConnector1">
            <a:avLst/>
          </a:prstGeom>
          <a:noFill/>
          <a:ln w="6350" cap="flat" cmpd="sng" algn="ctr">
            <a:solidFill>
              <a:srgbClr val="E60013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1" name="直接箭头连接符 11"/>
          <p:cNvCxnSpPr/>
          <p:nvPr/>
        </p:nvCxnSpPr>
        <p:spPr>
          <a:xfrm>
            <a:off x="7561751" y="2030171"/>
            <a:ext cx="0" cy="263525"/>
          </a:xfrm>
          <a:prstGeom prst="straightConnector1">
            <a:avLst/>
          </a:prstGeom>
          <a:noFill/>
          <a:ln w="6350" cap="flat" cmpd="sng" algn="ctr">
            <a:solidFill>
              <a:srgbClr val="E60013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3" name="直接箭头连接符 66"/>
          <p:cNvCxnSpPr/>
          <p:nvPr/>
        </p:nvCxnSpPr>
        <p:spPr>
          <a:xfrm>
            <a:off x="10911642" y="2021777"/>
            <a:ext cx="0" cy="263525"/>
          </a:xfrm>
          <a:prstGeom prst="straightConnector1">
            <a:avLst/>
          </a:prstGeom>
          <a:noFill/>
          <a:ln w="6350" cap="flat" cmpd="sng" algn="ctr">
            <a:solidFill>
              <a:srgbClr val="E60013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4" name="直接箭头连接符 67"/>
          <p:cNvCxnSpPr/>
          <p:nvPr/>
        </p:nvCxnSpPr>
        <p:spPr>
          <a:xfrm>
            <a:off x="9804962" y="2036877"/>
            <a:ext cx="0" cy="263525"/>
          </a:xfrm>
          <a:prstGeom prst="straightConnector1">
            <a:avLst/>
          </a:prstGeom>
          <a:noFill/>
          <a:ln w="6350" cap="flat" cmpd="sng" algn="ctr">
            <a:solidFill>
              <a:srgbClr val="E60013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23" name="直接箭头连接符 67"/>
          <p:cNvCxnSpPr/>
          <p:nvPr/>
        </p:nvCxnSpPr>
        <p:spPr>
          <a:xfrm>
            <a:off x="8699898" y="2036877"/>
            <a:ext cx="0" cy="263525"/>
          </a:xfrm>
          <a:prstGeom prst="straightConnector1">
            <a:avLst/>
          </a:prstGeom>
          <a:noFill/>
          <a:ln w="6350" cap="flat" cmpd="sng" algn="ctr">
            <a:solidFill>
              <a:srgbClr val="E60013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25" name="直接连接符 124"/>
          <p:cNvCxnSpPr/>
          <p:nvPr/>
        </p:nvCxnSpPr>
        <p:spPr>
          <a:xfrm>
            <a:off x="8700210" y="1775931"/>
            <a:ext cx="0" cy="26094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6" name="矩形: 圆角 7"/>
          <p:cNvSpPr/>
          <p:nvPr/>
        </p:nvSpPr>
        <p:spPr>
          <a:xfrm>
            <a:off x="173584" y="5988181"/>
            <a:ext cx="5159667" cy="559934"/>
          </a:xfrm>
          <a:prstGeom prst="roundRect">
            <a:avLst/>
          </a:prstGeom>
          <a:gradFill flip="none" rotWithShape="1">
            <a:gsLst>
              <a:gs pos="6600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>
            <a:gradFill flip="none" rotWithShape="1">
              <a:gsLst>
                <a:gs pos="0">
                  <a:schemeClr val="accent3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10800000" scaled="1"/>
              <a:tileRect/>
            </a:gra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2016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年成为国家级老年疾病临床医学研究中心</a:t>
            </a:r>
          </a:p>
        </p:txBody>
      </p:sp>
      <p:sp>
        <p:nvSpPr>
          <p:cNvPr id="127" name="išļîḋê"/>
          <p:cNvSpPr/>
          <p:nvPr/>
        </p:nvSpPr>
        <p:spPr>
          <a:xfrm>
            <a:off x="6124511" y="2308066"/>
            <a:ext cx="577350" cy="2165079"/>
          </a:xfrm>
          <a:prstGeom prst="rect">
            <a:avLst/>
          </a:prstGeom>
          <a:solidFill>
            <a:srgbClr val="333377"/>
          </a:solidFill>
          <a:ln w="12700" cap="flat" cmpd="sng" algn="ctr">
            <a:solidFill>
              <a:srgbClr val="333377"/>
            </a:solidFill>
            <a:prstDash val="solid"/>
            <a:miter lim="800000"/>
          </a:ln>
          <a:effectLst/>
        </p:spPr>
        <p:txBody>
          <a:bodyPr vert="eaVert" wrap="none" anchor="ctr">
            <a:normAutofit/>
          </a:bodyPr>
          <a:lstStyle/>
          <a:p>
            <a:pPr marL="0" marR="0" lvl="0" indent="0" algn="ctr" defTabSz="91440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老年心血管病学</a:t>
            </a:r>
          </a:p>
        </p:txBody>
      </p:sp>
      <p:sp>
        <p:nvSpPr>
          <p:cNvPr id="128" name="išļîḋê"/>
          <p:cNvSpPr/>
          <p:nvPr/>
        </p:nvSpPr>
        <p:spPr>
          <a:xfrm>
            <a:off x="7292283" y="2308066"/>
            <a:ext cx="577350" cy="2165079"/>
          </a:xfrm>
          <a:prstGeom prst="rect">
            <a:avLst/>
          </a:prstGeom>
          <a:solidFill>
            <a:srgbClr val="333377"/>
          </a:solidFill>
          <a:ln w="12700" cap="flat" cmpd="sng" algn="ctr">
            <a:solidFill>
              <a:srgbClr val="333377"/>
            </a:solidFill>
            <a:prstDash val="solid"/>
            <a:miter lim="800000"/>
          </a:ln>
          <a:effectLst/>
        </p:spPr>
        <p:txBody>
          <a:bodyPr vert="eaVert" wrap="none" anchor="ctr">
            <a:normAutofit/>
          </a:bodyPr>
          <a:lstStyle/>
          <a:p>
            <a:pPr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老年呼吸病学</a:t>
            </a:r>
          </a:p>
        </p:txBody>
      </p:sp>
      <p:sp>
        <p:nvSpPr>
          <p:cNvPr id="129" name="išļîḋê"/>
          <p:cNvSpPr/>
          <p:nvPr/>
        </p:nvSpPr>
        <p:spPr>
          <a:xfrm>
            <a:off x="8406729" y="2308066"/>
            <a:ext cx="577350" cy="2165079"/>
          </a:xfrm>
          <a:prstGeom prst="rect">
            <a:avLst/>
          </a:prstGeom>
          <a:solidFill>
            <a:srgbClr val="333377"/>
          </a:solidFill>
          <a:ln w="12700" cap="flat" cmpd="sng" algn="ctr">
            <a:solidFill>
              <a:srgbClr val="333377"/>
            </a:solidFill>
            <a:prstDash val="solid"/>
            <a:miter lim="800000"/>
          </a:ln>
          <a:effectLst/>
        </p:spPr>
        <p:txBody>
          <a:bodyPr vert="eaVert" wrap="none" anchor="ctr">
            <a:normAutofit/>
          </a:bodyPr>
          <a:lstStyle/>
          <a:p>
            <a:pPr marR="0" lvl="0" indent="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老年神经病学</a:t>
            </a:r>
          </a:p>
        </p:txBody>
      </p:sp>
      <p:sp>
        <p:nvSpPr>
          <p:cNvPr id="130" name="išļîḋê"/>
          <p:cNvSpPr/>
          <p:nvPr/>
        </p:nvSpPr>
        <p:spPr>
          <a:xfrm>
            <a:off x="9540382" y="2308066"/>
            <a:ext cx="577350" cy="2165079"/>
          </a:xfrm>
          <a:prstGeom prst="rect">
            <a:avLst/>
          </a:prstGeom>
          <a:solidFill>
            <a:srgbClr val="333377"/>
          </a:solidFill>
          <a:ln w="12700" cap="flat" cmpd="sng" algn="ctr">
            <a:solidFill>
              <a:srgbClr val="333377"/>
            </a:solidFill>
            <a:prstDash val="solid"/>
            <a:miter lim="800000"/>
          </a:ln>
          <a:effectLst/>
        </p:spPr>
        <p:txBody>
          <a:bodyPr vert="eaVert" wrap="none" anchor="ctr">
            <a:normAutofit/>
          </a:bodyPr>
          <a:lstStyle/>
          <a:p>
            <a:pPr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老年内分泌疾病</a:t>
            </a:r>
          </a:p>
        </p:txBody>
      </p:sp>
      <p:sp>
        <p:nvSpPr>
          <p:cNvPr id="131" name="išļîḋê"/>
          <p:cNvSpPr/>
          <p:nvPr/>
        </p:nvSpPr>
        <p:spPr>
          <a:xfrm>
            <a:off x="10622967" y="2308066"/>
            <a:ext cx="577350" cy="2165079"/>
          </a:xfrm>
          <a:prstGeom prst="rect">
            <a:avLst/>
          </a:prstGeom>
          <a:solidFill>
            <a:srgbClr val="333377"/>
          </a:solidFill>
          <a:ln w="12700" cap="flat" cmpd="sng" algn="ctr">
            <a:solidFill>
              <a:srgbClr val="333377"/>
            </a:solidFill>
            <a:prstDash val="solid"/>
            <a:miter lim="800000"/>
          </a:ln>
          <a:effectLst/>
        </p:spPr>
        <p:txBody>
          <a:bodyPr vert="eaVert" wrap="none" anchor="ctr">
            <a:normAutofit/>
          </a:bodyPr>
          <a:lstStyle/>
          <a:p>
            <a:pPr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老年外科学</a:t>
            </a:r>
          </a:p>
        </p:txBody>
      </p:sp>
      <p:grpSp>
        <p:nvGrpSpPr>
          <p:cNvPr id="132" name="Group 33"/>
          <p:cNvGrpSpPr/>
          <p:nvPr/>
        </p:nvGrpSpPr>
        <p:grpSpPr>
          <a:xfrm>
            <a:off x="5837208" y="4687823"/>
            <a:ext cx="6059796" cy="646326"/>
            <a:chOff x="5526407" y="1696816"/>
            <a:chExt cx="1191141" cy="1191141"/>
          </a:xfrm>
          <a:solidFill>
            <a:srgbClr val="333377"/>
          </a:solidFill>
        </p:grpSpPr>
        <p:sp>
          <p:nvSpPr>
            <p:cNvPr id="133" name="Shape 1790"/>
            <p:cNvSpPr/>
            <p:nvPr/>
          </p:nvSpPr>
          <p:spPr>
            <a:xfrm>
              <a:off x="5526407" y="1696816"/>
              <a:ext cx="1191141" cy="1191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C00000"/>
            </a:solidFill>
            <a:ln w="12700">
              <a:solidFill>
                <a:srgbClr val="333377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34" name="Shape 1804"/>
            <p:cNvSpPr/>
            <p:nvPr/>
          </p:nvSpPr>
          <p:spPr>
            <a:xfrm>
              <a:off x="5902228" y="2068264"/>
              <a:ext cx="448246" cy="448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5" h="21474" extrusionOk="0">
                  <a:moveTo>
                    <a:pt x="2578" y="8409"/>
                  </a:moveTo>
                  <a:cubicBezTo>
                    <a:pt x="2578" y="5193"/>
                    <a:pt x="5174" y="2587"/>
                    <a:pt x="8376" y="2587"/>
                  </a:cubicBezTo>
                  <a:cubicBezTo>
                    <a:pt x="11580" y="2587"/>
                    <a:pt x="14435" y="5451"/>
                    <a:pt x="14435" y="8666"/>
                  </a:cubicBezTo>
                  <a:cubicBezTo>
                    <a:pt x="14435" y="11882"/>
                    <a:pt x="11838" y="14488"/>
                    <a:pt x="8635" y="14488"/>
                  </a:cubicBezTo>
                  <a:cubicBezTo>
                    <a:pt x="5431" y="14488"/>
                    <a:pt x="2578" y="11624"/>
                    <a:pt x="2578" y="8409"/>
                  </a:cubicBezTo>
                  <a:close/>
                  <a:moveTo>
                    <a:pt x="20914" y="18167"/>
                  </a:moveTo>
                  <a:lnTo>
                    <a:pt x="15797" y="13032"/>
                  </a:lnTo>
                  <a:cubicBezTo>
                    <a:pt x="16568" y="11759"/>
                    <a:pt x="17013" y="10265"/>
                    <a:pt x="17013" y="8666"/>
                  </a:cubicBezTo>
                  <a:cubicBezTo>
                    <a:pt x="17013" y="4023"/>
                    <a:pt x="13004" y="0"/>
                    <a:pt x="8376" y="0"/>
                  </a:cubicBezTo>
                  <a:cubicBezTo>
                    <a:pt x="3750" y="0"/>
                    <a:pt x="0" y="3765"/>
                    <a:pt x="0" y="8409"/>
                  </a:cubicBezTo>
                  <a:cubicBezTo>
                    <a:pt x="0" y="13052"/>
                    <a:pt x="4008" y="17075"/>
                    <a:pt x="8635" y="17075"/>
                  </a:cubicBezTo>
                  <a:cubicBezTo>
                    <a:pt x="10173" y="17075"/>
                    <a:pt x="11614" y="16657"/>
                    <a:pt x="12852" y="15931"/>
                  </a:cubicBezTo>
                  <a:lnTo>
                    <a:pt x="17996" y="21094"/>
                  </a:lnTo>
                  <a:cubicBezTo>
                    <a:pt x="18500" y="21600"/>
                    <a:pt x="19317" y="21600"/>
                    <a:pt x="19819" y="21094"/>
                  </a:cubicBezTo>
                  <a:lnTo>
                    <a:pt x="21096" y="19815"/>
                  </a:lnTo>
                  <a:cubicBezTo>
                    <a:pt x="21600" y="19309"/>
                    <a:pt x="21417" y="18672"/>
                    <a:pt x="20914" y="18167"/>
                  </a:cubicBezTo>
                  <a:close/>
                </a:path>
              </a:pathLst>
            </a:custGeom>
            <a:solidFill>
              <a:srgbClr val="C00000"/>
            </a:solidFill>
            <a:ln w="12700">
              <a:solidFill>
                <a:srgbClr val="C00000"/>
              </a:solidFill>
              <a:miter lim="400000"/>
            </a:ln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135" name="文本框 134"/>
          <p:cNvSpPr txBox="1"/>
          <p:nvPr/>
        </p:nvSpPr>
        <p:spPr>
          <a:xfrm>
            <a:off x="7348789" y="4818146"/>
            <a:ext cx="30059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配套齐全的辅助科室</a:t>
            </a:r>
          </a:p>
        </p:txBody>
      </p:sp>
      <p:sp>
        <p:nvSpPr>
          <p:cNvPr id="136" name="Shape 1794"/>
          <p:cNvSpPr/>
          <p:nvPr/>
        </p:nvSpPr>
        <p:spPr>
          <a:xfrm>
            <a:off x="5799625" y="5602769"/>
            <a:ext cx="1244150" cy="416236"/>
          </a:xfrm>
          <a:prstGeom prst="roundRect">
            <a:avLst>
              <a:gd name="adj" fmla="val 50000"/>
            </a:avLst>
          </a:prstGeom>
          <a:solidFill>
            <a:srgbClr val="333377"/>
          </a:solidFill>
          <a:ln w="12700">
            <a:solidFill>
              <a:srgbClr val="333377"/>
            </a:solidFill>
            <a:miter lim="400000"/>
          </a:ln>
        </p:spPr>
        <p:txBody>
          <a:bodyPr lIns="14288" tIns="14288" rIns="14288" bIns="14288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b="1" kern="0" dirty="0">
                <a:solidFill>
                  <a:srgbClr val="FFFFFF"/>
                </a:solidFill>
                <a:latin typeface="微软雅黑" panose="020B0503020204020204" pitchFamily="34" charset="-122"/>
              </a:rPr>
              <a:t>    </a:t>
            </a:r>
            <a:r>
              <a:rPr lang="zh-CN" altLang="en-US" sz="16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化验室</a:t>
            </a:r>
            <a:endParaRPr sz="1600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7" name="Shape 1794"/>
          <p:cNvSpPr/>
          <p:nvPr/>
        </p:nvSpPr>
        <p:spPr>
          <a:xfrm>
            <a:off x="7399522" y="5602769"/>
            <a:ext cx="1244150" cy="416236"/>
          </a:xfrm>
          <a:prstGeom prst="roundRect">
            <a:avLst>
              <a:gd name="adj" fmla="val 50000"/>
            </a:avLst>
          </a:prstGeom>
          <a:solidFill>
            <a:srgbClr val="333377"/>
          </a:solidFill>
          <a:ln w="12700">
            <a:solidFill>
              <a:srgbClr val="333377"/>
            </a:solidFill>
            <a:miter lim="400000"/>
          </a:ln>
        </p:spPr>
        <p:txBody>
          <a:bodyPr lIns="14288" tIns="14288" rIns="14288" bIns="14288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16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心功能室</a:t>
            </a:r>
            <a:endParaRPr sz="1600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8" name="Shape 1794"/>
          <p:cNvSpPr/>
          <p:nvPr/>
        </p:nvSpPr>
        <p:spPr>
          <a:xfrm>
            <a:off x="8999419" y="5602769"/>
            <a:ext cx="1244150" cy="416236"/>
          </a:xfrm>
          <a:prstGeom prst="roundRect">
            <a:avLst>
              <a:gd name="adj" fmla="val 50000"/>
            </a:avLst>
          </a:prstGeom>
          <a:solidFill>
            <a:srgbClr val="333377"/>
          </a:solidFill>
          <a:ln w="12700">
            <a:solidFill>
              <a:srgbClr val="333377"/>
            </a:solidFill>
            <a:miter lim="400000"/>
          </a:ln>
        </p:spPr>
        <p:txBody>
          <a:bodyPr lIns="14288" tIns="14288" rIns="14288" bIns="14288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超声影像室</a:t>
            </a:r>
            <a:endParaRPr sz="1600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9" name="Shape 1794"/>
          <p:cNvSpPr/>
          <p:nvPr/>
        </p:nvSpPr>
        <p:spPr>
          <a:xfrm>
            <a:off x="10599316" y="5602769"/>
            <a:ext cx="1244150" cy="416236"/>
          </a:xfrm>
          <a:prstGeom prst="roundRect">
            <a:avLst>
              <a:gd name="adj" fmla="val 50000"/>
            </a:avLst>
          </a:prstGeom>
          <a:solidFill>
            <a:srgbClr val="333377"/>
          </a:solidFill>
          <a:ln w="12700">
            <a:solidFill>
              <a:srgbClr val="333377"/>
            </a:solidFill>
            <a:miter lim="400000"/>
          </a:ln>
        </p:spPr>
        <p:txBody>
          <a:bodyPr lIns="14288" tIns="14288" rIns="14288" bIns="14288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肺功能室</a:t>
            </a:r>
            <a:endParaRPr sz="1600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0" name="Shape 1794"/>
          <p:cNvSpPr/>
          <p:nvPr/>
        </p:nvSpPr>
        <p:spPr>
          <a:xfrm>
            <a:off x="5823277" y="6131879"/>
            <a:ext cx="1244150" cy="416236"/>
          </a:xfrm>
          <a:prstGeom prst="roundRect">
            <a:avLst>
              <a:gd name="adj" fmla="val 50000"/>
            </a:avLst>
          </a:prstGeom>
          <a:solidFill>
            <a:srgbClr val="333377"/>
          </a:solidFill>
          <a:ln w="12700">
            <a:solidFill>
              <a:srgbClr val="333377"/>
            </a:solidFill>
            <a:miter lim="400000"/>
          </a:ln>
        </p:spPr>
        <p:txBody>
          <a:bodyPr lIns="14288" tIns="14288" rIns="14288" bIns="14288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脑电图室</a:t>
            </a:r>
            <a:endParaRPr sz="1600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1" name="Shape 1794"/>
          <p:cNvSpPr/>
          <p:nvPr/>
        </p:nvSpPr>
        <p:spPr>
          <a:xfrm>
            <a:off x="7423174" y="6131879"/>
            <a:ext cx="1244150" cy="416236"/>
          </a:xfrm>
          <a:prstGeom prst="roundRect">
            <a:avLst>
              <a:gd name="adj" fmla="val 50000"/>
            </a:avLst>
          </a:prstGeom>
          <a:solidFill>
            <a:srgbClr val="333377"/>
          </a:solidFill>
          <a:ln w="12700">
            <a:solidFill>
              <a:srgbClr val="333377"/>
            </a:solidFill>
            <a:miter lim="400000"/>
          </a:ln>
        </p:spPr>
        <p:txBody>
          <a:bodyPr lIns="14288" tIns="14288" rIns="14288" bIns="14288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睡眠监测室</a:t>
            </a:r>
            <a:endParaRPr sz="1600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2" name="Shape 1794"/>
          <p:cNvSpPr/>
          <p:nvPr/>
        </p:nvSpPr>
        <p:spPr>
          <a:xfrm>
            <a:off x="9023071" y="6131879"/>
            <a:ext cx="1244150" cy="416236"/>
          </a:xfrm>
          <a:prstGeom prst="roundRect">
            <a:avLst>
              <a:gd name="adj" fmla="val 50000"/>
            </a:avLst>
          </a:prstGeom>
          <a:solidFill>
            <a:srgbClr val="333377"/>
          </a:solidFill>
          <a:ln w="12700">
            <a:solidFill>
              <a:srgbClr val="333377"/>
            </a:solidFill>
            <a:miter lim="400000"/>
          </a:ln>
        </p:spPr>
        <p:txBody>
          <a:bodyPr lIns="14288" tIns="14288" rIns="14288" bIns="14288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骨密度室</a:t>
            </a:r>
            <a:endParaRPr sz="1600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3" name="Shape 1794"/>
          <p:cNvSpPr/>
          <p:nvPr/>
        </p:nvSpPr>
        <p:spPr>
          <a:xfrm>
            <a:off x="10622968" y="6131879"/>
            <a:ext cx="1244150" cy="416236"/>
          </a:xfrm>
          <a:prstGeom prst="roundRect">
            <a:avLst>
              <a:gd name="adj" fmla="val 50000"/>
            </a:avLst>
          </a:prstGeom>
          <a:solidFill>
            <a:srgbClr val="333377"/>
          </a:solidFill>
          <a:ln w="12700">
            <a:solidFill>
              <a:srgbClr val="333377"/>
            </a:solidFill>
            <a:miter lim="400000"/>
          </a:ln>
        </p:spPr>
        <p:txBody>
          <a:bodyPr lIns="14288" tIns="14288" rIns="14288" bIns="14288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综合评估室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149" name="直接连接符 148"/>
          <p:cNvCxnSpPr/>
          <p:nvPr/>
        </p:nvCxnSpPr>
        <p:spPr>
          <a:xfrm flipV="1">
            <a:off x="6413186" y="5254668"/>
            <a:ext cx="630589" cy="2799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接连接符 153"/>
          <p:cNvCxnSpPr/>
          <p:nvPr/>
        </p:nvCxnSpPr>
        <p:spPr>
          <a:xfrm>
            <a:off x="8021597" y="5334149"/>
            <a:ext cx="0" cy="2004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接连接符 155"/>
          <p:cNvCxnSpPr/>
          <p:nvPr/>
        </p:nvCxnSpPr>
        <p:spPr>
          <a:xfrm>
            <a:off x="9645146" y="5334149"/>
            <a:ext cx="0" cy="2686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接连接符 157"/>
          <p:cNvCxnSpPr/>
          <p:nvPr/>
        </p:nvCxnSpPr>
        <p:spPr>
          <a:xfrm>
            <a:off x="10704512" y="5254668"/>
            <a:ext cx="540531" cy="2799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: 圆顶角 29"/>
          <p:cNvSpPr/>
          <p:nvPr/>
        </p:nvSpPr>
        <p:spPr>
          <a:xfrm rot="16200000" flipV="1">
            <a:off x="5750502" y="-390879"/>
            <a:ext cx="1021431" cy="8403420"/>
          </a:xfrm>
          <a:prstGeom prst="round2SameRect">
            <a:avLst>
              <a:gd name="adj1" fmla="val 5203"/>
              <a:gd name="adj2" fmla="val 0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zh-CN" altLang="en-US" sz="16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: 圆顶角 8"/>
          <p:cNvSpPr/>
          <p:nvPr/>
        </p:nvSpPr>
        <p:spPr>
          <a:xfrm rot="16200000" flipV="1">
            <a:off x="5686576" y="-2469900"/>
            <a:ext cx="1159547" cy="8355309"/>
          </a:xfrm>
          <a:prstGeom prst="round2SameRect">
            <a:avLst>
              <a:gd name="adj1" fmla="val 5203"/>
              <a:gd name="adj2" fmla="val 0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zh-CN" altLang="en-US" sz="16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: 圆顶角 10"/>
          <p:cNvSpPr/>
          <p:nvPr/>
        </p:nvSpPr>
        <p:spPr>
          <a:xfrm rot="16200000">
            <a:off x="685375" y="894697"/>
            <a:ext cx="1169257" cy="1616410"/>
          </a:xfrm>
          <a:prstGeom prst="round2SameRect">
            <a:avLst>
              <a:gd name="adj1" fmla="val 9502"/>
              <a:gd name="adj2" fmla="val 0"/>
            </a:avLst>
          </a:prstGeom>
          <a:gradFill flip="none" rotWithShape="1">
            <a:gsLst>
              <a:gs pos="0">
                <a:schemeClr val="tx2"/>
              </a:gs>
              <a:gs pos="34000">
                <a:schemeClr val="tx2">
                  <a:lumMod val="50000"/>
                </a:schemeClr>
              </a:gs>
            </a:gsLst>
            <a:lin ang="0" scaled="1"/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zh-CN" altLang="en-US" sz="1600" b="1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05595" y="1485616"/>
            <a:ext cx="13099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人才队伍</a:t>
            </a:r>
          </a:p>
        </p:txBody>
      </p:sp>
      <p:sp>
        <p:nvSpPr>
          <p:cNvPr id="13" name="矩形 12"/>
          <p:cNvSpPr/>
          <p:nvPr/>
        </p:nvSpPr>
        <p:spPr>
          <a:xfrm>
            <a:off x="5123504" y="2278244"/>
            <a:ext cx="7216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课题</a:t>
            </a:r>
            <a:r>
              <a:rPr lang="en-US" altLang="zh-CN" sz="1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16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523490" y="1528708"/>
            <a:ext cx="300965" cy="3009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16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: 圆顶角 14"/>
          <p:cNvSpPr/>
          <p:nvPr/>
        </p:nvSpPr>
        <p:spPr>
          <a:xfrm rot="16200000">
            <a:off x="855863" y="1991962"/>
            <a:ext cx="799505" cy="1616412"/>
          </a:xfrm>
          <a:prstGeom prst="round2SameRect">
            <a:avLst>
              <a:gd name="adj1" fmla="val 9502"/>
              <a:gd name="adj2" fmla="val 0"/>
            </a:avLst>
          </a:prstGeom>
          <a:gradFill flip="none" rotWithShape="1">
            <a:gsLst>
              <a:gs pos="0">
                <a:schemeClr val="tx2"/>
              </a:gs>
              <a:gs pos="34000">
                <a:schemeClr val="tx2">
                  <a:lumMod val="50000"/>
                </a:schemeClr>
              </a:gs>
            </a:gsLst>
            <a:lin ang="0" scaled="1"/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zh-CN" altLang="en-US" sz="16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44022" y="2638303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医疗水平</a:t>
            </a:r>
          </a:p>
        </p:txBody>
      </p:sp>
      <p:sp>
        <p:nvSpPr>
          <p:cNvPr id="17" name="椭圆 16"/>
          <p:cNvSpPr/>
          <p:nvPr/>
        </p:nvSpPr>
        <p:spPr>
          <a:xfrm>
            <a:off x="535019" y="2696435"/>
            <a:ext cx="300965" cy="3009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16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: 圆顶角 17"/>
          <p:cNvSpPr/>
          <p:nvPr/>
        </p:nvSpPr>
        <p:spPr>
          <a:xfrm rot="16200000" flipV="1">
            <a:off x="5858987" y="-1385100"/>
            <a:ext cx="799509" cy="8370529"/>
          </a:xfrm>
          <a:prstGeom prst="round2SameRect">
            <a:avLst>
              <a:gd name="adj1" fmla="val 5203"/>
              <a:gd name="adj2" fmla="val 0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zh-CN" altLang="en-US" sz="1600" b="1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165685" y="1185750"/>
            <a:ext cx="8424936" cy="1370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rgbClr val="143C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医生</a:t>
            </a:r>
            <a:r>
              <a:rPr lang="en-US" altLang="zh-CN" sz="1600" dirty="0">
                <a:solidFill>
                  <a:srgbClr val="143C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72</a:t>
            </a:r>
            <a:r>
              <a:rPr lang="zh-CN" altLang="en-US" sz="1600" dirty="0">
                <a:solidFill>
                  <a:srgbClr val="143C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名，其中高级职称</a:t>
            </a:r>
            <a:r>
              <a:rPr lang="en-US" altLang="zh-CN" sz="1600" dirty="0">
                <a:solidFill>
                  <a:srgbClr val="143C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34</a:t>
            </a:r>
            <a:r>
              <a:rPr lang="zh-CN" altLang="en-US" sz="1600" dirty="0">
                <a:solidFill>
                  <a:srgbClr val="143C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名，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博导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硕导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</a:t>
            </a:r>
            <a:r>
              <a:rPr lang="zh-CN" altLang="en-US" sz="1600" dirty="0">
                <a:solidFill>
                  <a:srgbClr val="143C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；护士</a:t>
            </a:r>
            <a:r>
              <a:rPr lang="en-US" altLang="zh-CN" sz="1600" dirty="0">
                <a:solidFill>
                  <a:srgbClr val="143C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174</a:t>
            </a:r>
            <a:r>
              <a:rPr lang="zh-CN" altLang="en-US" sz="1600" dirty="0">
                <a:solidFill>
                  <a:srgbClr val="143C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名，副主任护师</a:t>
            </a:r>
            <a:r>
              <a:rPr lang="en-US" altLang="zh-CN" sz="1600" dirty="0">
                <a:solidFill>
                  <a:srgbClr val="143C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1600" dirty="0">
                <a:solidFill>
                  <a:srgbClr val="143C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</a:t>
            </a:r>
            <a:endParaRPr lang="en-US" altLang="zh-CN" sz="1600" dirty="0">
              <a:solidFill>
                <a:srgbClr val="143C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rgbClr val="143C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中华医学会老年医学分会委员</a:t>
            </a:r>
            <a:r>
              <a:rPr lang="en-US" altLang="zh-CN" sz="1600" dirty="0">
                <a:solidFill>
                  <a:srgbClr val="143C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143C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名，中华医学会老年医学分会青年委员会副主委</a:t>
            </a:r>
            <a:r>
              <a:rPr lang="en-US" altLang="zh-CN" sz="1600" dirty="0">
                <a:solidFill>
                  <a:srgbClr val="143C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143C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名，</a:t>
            </a:r>
            <a:endParaRPr lang="en-US" altLang="zh-CN" sz="1600" dirty="0">
              <a:solidFill>
                <a:srgbClr val="143C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rgbClr val="143C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湖南省医学会老年医学分会主委</a:t>
            </a:r>
            <a:r>
              <a:rPr lang="en-US" altLang="zh-CN" sz="1600" dirty="0">
                <a:solidFill>
                  <a:srgbClr val="143C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143C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名，副主委</a:t>
            </a:r>
            <a:r>
              <a:rPr lang="en-US" altLang="zh-CN" sz="1600" dirty="0">
                <a:solidFill>
                  <a:srgbClr val="143C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143C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名，全国学组组长</a:t>
            </a:r>
            <a:r>
              <a:rPr lang="en-US" altLang="zh-CN" sz="1600" dirty="0">
                <a:solidFill>
                  <a:srgbClr val="143C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143C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名，湘雅名医</a:t>
            </a:r>
            <a:r>
              <a:rPr lang="en-US" altLang="zh-CN" sz="1600" dirty="0">
                <a:solidFill>
                  <a:srgbClr val="143C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143C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</a:t>
            </a:r>
            <a:endParaRPr lang="en-US" altLang="zh-CN" sz="1600" dirty="0">
              <a:solidFill>
                <a:srgbClr val="143C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30000"/>
              </a:lnSpc>
            </a:pPr>
            <a:endParaRPr lang="en-US" altLang="zh-CN" sz="1600" b="1" dirty="0">
              <a:solidFill>
                <a:srgbClr val="143C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165685" y="2456907"/>
            <a:ext cx="7606317" cy="701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</a:t>
            </a:r>
            <a:r>
              <a:rPr lang="zh-CN" altLang="en-US" sz="1600" dirty="0">
                <a:solidFill>
                  <a:srgbClr val="143C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病区，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271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张</a:t>
            </a:r>
            <a:r>
              <a:rPr lang="zh-CN" altLang="en-US" sz="1600" dirty="0">
                <a:solidFill>
                  <a:srgbClr val="143C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床位；年出院病人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7000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余人</a:t>
            </a:r>
            <a:r>
              <a:rPr lang="zh-CN" altLang="en-US" sz="1600" dirty="0">
                <a:solidFill>
                  <a:srgbClr val="143C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；门诊量约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万人次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en-US" altLang="zh-CN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rgbClr val="143C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各亚专科优势技术突出</a:t>
            </a:r>
            <a:endParaRPr lang="en-US" altLang="zh-CN" sz="1600" dirty="0">
              <a:solidFill>
                <a:srgbClr val="143C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91344" y="318046"/>
            <a:ext cx="5211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333377"/>
                </a:solidFill>
                <a:latin typeface="Arial" panose="020B0604020202020204"/>
                <a:ea typeface="微软雅黑" panose="020B0503020204020204" pitchFamily="34" charset="-122"/>
              </a:rPr>
              <a:t>中南大学湘雅医院老年医学中心</a:t>
            </a:r>
          </a:p>
        </p:txBody>
      </p:sp>
      <p:sp>
        <p:nvSpPr>
          <p:cNvPr id="24" name="矩形 23"/>
          <p:cNvSpPr/>
          <p:nvPr/>
        </p:nvSpPr>
        <p:spPr>
          <a:xfrm>
            <a:off x="0" y="874497"/>
            <a:ext cx="5447928" cy="105735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顶角 24"/>
          <p:cNvSpPr/>
          <p:nvPr/>
        </p:nvSpPr>
        <p:spPr>
          <a:xfrm rot="16200000">
            <a:off x="719457" y="3001009"/>
            <a:ext cx="1027903" cy="1616410"/>
          </a:xfrm>
          <a:prstGeom prst="round2SameRect">
            <a:avLst>
              <a:gd name="adj1" fmla="val 9502"/>
              <a:gd name="adj2" fmla="val 0"/>
            </a:avLst>
          </a:prstGeom>
          <a:gradFill flip="none" rotWithShape="1">
            <a:gsLst>
              <a:gs pos="0">
                <a:schemeClr val="tx2"/>
              </a:gs>
              <a:gs pos="34000">
                <a:schemeClr val="tx2">
                  <a:lumMod val="50000"/>
                </a:schemeClr>
              </a:gs>
            </a:gsLst>
            <a:lin ang="0" scaled="1"/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zh-CN" altLang="en-US" sz="1600" b="1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21816" y="3686902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教学水平</a:t>
            </a:r>
          </a:p>
        </p:txBody>
      </p:sp>
      <p:sp>
        <p:nvSpPr>
          <p:cNvPr id="27" name="椭圆 26"/>
          <p:cNvSpPr/>
          <p:nvPr/>
        </p:nvSpPr>
        <p:spPr>
          <a:xfrm>
            <a:off x="486895" y="3705697"/>
            <a:ext cx="300965" cy="3009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16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115239" y="3286716"/>
            <a:ext cx="8291955" cy="1050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老年医学硕士、博士授予点和博士后流动站</a:t>
            </a:r>
            <a:r>
              <a:rPr lang="zh-CN" altLang="en-US" sz="1600" dirty="0">
                <a:solidFill>
                  <a:srgbClr val="143C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；全国进修医师及呼吸专科医师培训基地成员单位；中华医学会介入治疗湘雅培训基地成员单位；国家第一批全科医学科住院医师规范化培训基地；国家第一批老年医学科专科医师规范化培训基地</a:t>
            </a:r>
            <a:endParaRPr lang="en-US" altLang="zh-CN" sz="1600" dirty="0">
              <a:solidFill>
                <a:srgbClr val="143C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矩形: 圆顶角 30"/>
          <p:cNvSpPr/>
          <p:nvPr/>
        </p:nvSpPr>
        <p:spPr>
          <a:xfrm rot="16200000" flipV="1">
            <a:off x="5755973" y="745146"/>
            <a:ext cx="1021431" cy="8424937"/>
          </a:xfrm>
          <a:prstGeom prst="round2SameRect">
            <a:avLst>
              <a:gd name="adj1" fmla="val 5203"/>
              <a:gd name="adj2" fmla="val 0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zh-CN" altLang="en-US" sz="16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矩形: 圆顶角 31"/>
          <p:cNvSpPr/>
          <p:nvPr/>
        </p:nvSpPr>
        <p:spPr>
          <a:xfrm rot="16200000">
            <a:off x="714169" y="4147792"/>
            <a:ext cx="1027903" cy="1616410"/>
          </a:xfrm>
          <a:prstGeom prst="round2SameRect">
            <a:avLst>
              <a:gd name="adj1" fmla="val 9502"/>
              <a:gd name="adj2" fmla="val 0"/>
            </a:avLst>
          </a:prstGeom>
          <a:gradFill flip="none" rotWithShape="1">
            <a:gsLst>
              <a:gs pos="0">
                <a:schemeClr val="tx2"/>
              </a:gs>
              <a:gs pos="34000">
                <a:schemeClr val="tx2">
                  <a:lumMod val="50000"/>
                </a:schemeClr>
              </a:gs>
            </a:gsLst>
            <a:lin ang="0" scaled="1"/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zh-CN" altLang="en-US" sz="1600" b="1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825002" y="4811679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科研实力</a:t>
            </a:r>
          </a:p>
        </p:txBody>
      </p:sp>
      <p:sp>
        <p:nvSpPr>
          <p:cNvPr id="34" name="椭圆 33"/>
          <p:cNvSpPr/>
          <p:nvPr/>
        </p:nvSpPr>
        <p:spPr>
          <a:xfrm>
            <a:off x="482561" y="4830474"/>
            <a:ext cx="300965" cy="3009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16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2165685" y="4448516"/>
            <a:ext cx="8141931" cy="1021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rgbClr val="143C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近</a:t>
            </a:r>
            <a:r>
              <a:rPr lang="en-US" altLang="zh-CN" sz="1600" dirty="0">
                <a:solidFill>
                  <a:srgbClr val="143C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143C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年获得国家自然基金重点项目等国家级项目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</a:t>
            </a:r>
            <a:r>
              <a:rPr lang="zh-CN" altLang="en-US" sz="1600" dirty="0">
                <a:solidFill>
                  <a:srgbClr val="143C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，获得发明专利及实用新型专利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</a:t>
            </a:r>
            <a:r>
              <a:rPr lang="zh-CN" altLang="en-US" sz="1600" dirty="0">
                <a:solidFill>
                  <a:srgbClr val="143C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；在</a:t>
            </a:r>
            <a:r>
              <a:rPr lang="en-US" altLang="zh-CN" sz="1600" b="1" dirty="0">
                <a:solidFill>
                  <a:srgbClr val="143C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Science</a:t>
            </a:r>
            <a:r>
              <a:rPr lang="zh-CN" altLang="en-US" sz="1600" b="1" dirty="0">
                <a:solidFill>
                  <a:srgbClr val="143C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b="1" dirty="0">
                <a:solidFill>
                  <a:srgbClr val="143C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IF</a:t>
            </a:r>
            <a:r>
              <a:rPr lang="zh-CN" altLang="en-US" sz="1600" b="1" dirty="0">
                <a:solidFill>
                  <a:srgbClr val="143C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600" b="1" dirty="0">
                <a:solidFill>
                  <a:srgbClr val="143C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41.058</a:t>
            </a:r>
            <a:r>
              <a:rPr lang="zh-CN" altLang="en-US" sz="1600" b="1" dirty="0">
                <a:solidFill>
                  <a:srgbClr val="143C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zh-CN" altLang="en-US" sz="1600" dirty="0">
                <a:solidFill>
                  <a:srgbClr val="143C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</a:t>
            </a:r>
            <a:r>
              <a:rPr lang="en-US" altLang="zh-CN" sz="1600" dirty="0">
                <a:solidFill>
                  <a:srgbClr val="143C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SCI</a:t>
            </a:r>
            <a:r>
              <a:rPr lang="zh-CN" altLang="en-US" sz="1600" dirty="0">
                <a:solidFill>
                  <a:srgbClr val="143C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收录杂志发表论文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80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余篇</a:t>
            </a:r>
            <a:r>
              <a:rPr lang="zh-CN" altLang="en-US" sz="1600" dirty="0">
                <a:solidFill>
                  <a:srgbClr val="143C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600" dirty="0">
              <a:solidFill>
                <a:srgbClr val="143C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rgbClr val="143C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获得省部级科技成果奖三等奖</a:t>
            </a:r>
            <a:r>
              <a:rPr lang="en-US" altLang="zh-CN" sz="1600" dirty="0">
                <a:solidFill>
                  <a:srgbClr val="143C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143C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</a:t>
            </a:r>
            <a:endParaRPr lang="en-US" altLang="zh-CN" sz="1600" dirty="0">
              <a:solidFill>
                <a:srgbClr val="143C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矩形: 圆顶角 35"/>
          <p:cNvSpPr/>
          <p:nvPr/>
        </p:nvSpPr>
        <p:spPr>
          <a:xfrm rot="16200000" flipV="1">
            <a:off x="5753779" y="1902681"/>
            <a:ext cx="1021431" cy="8424935"/>
          </a:xfrm>
          <a:prstGeom prst="round2SameRect">
            <a:avLst>
              <a:gd name="adj1" fmla="val 5203"/>
              <a:gd name="adj2" fmla="val 0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zh-CN" altLang="en-US" sz="16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: 圆顶角 36"/>
          <p:cNvSpPr/>
          <p:nvPr/>
        </p:nvSpPr>
        <p:spPr>
          <a:xfrm rot="16200000">
            <a:off x="711976" y="5305327"/>
            <a:ext cx="1027903" cy="1616410"/>
          </a:xfrm>
          <a:prstGeom prst="round2SameRect">
            <a:avLst>
              <a:gd name="adj1" fmla="val 9502"/>
              <a:gd name="adj2" fmla="val 0"/>
            </a:avLst>
          </a:prstGeom>
          <a:gradFill flip="none" rotWithShape="1">
            <a:gsLst>
              <a:gs pos="0">
                <a:schemeClr val="tx2"/>
              </a:gs>
              <a:gs pos="34000">
                <a:schemeClr val="tx2">
                  <a:lumMod val="50000"/>
                </a:schemeClr>
              </a:gs>
            </a:gsLst>
            <a:lin ang="0" scaled="1"/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zh-CN" altLang="en-US" sz="1600" b="1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822809" y="5969214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社会公益</a:t>
            </a:r>
          </a:p>
        </p:txBody>
      </p:sp>
      <p:sp>
        <p:nvSpPr>
          <p:cNvPr id="39" name="椭圆 38"/>
          <p:cNvSpPr/>
          <p:nvPr/>
        </p:nvSpPr>
        <p:spPr>
          <a:xfrm>
            <a:off x="480368" y="5988009"/>
            <a:ext cx="300965" cy="3009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lang="zh-CN" altLang="en-US" sz="16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2104797" y="5599580"/>
            <a:ext cx="8424936" cy="1021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rgbClr val="143C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利用手机</a:t>
            </a:r>
            <a:r>
              <a:rPr lang="en-US" altLang="zh-CN" sz="1600" dirty="0">
                <a:solidFill>
                  <a:srgbClr val="143C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r>
              <a:rPr lang="zh-CN" altLang="en-US" sz="1600" dirty="0">
                <a:solidFill>
                  <a:srgbClr val="143C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，实现“互联网</a:t>
            </a:r>
            <a:r>
              <a:rPr lang="en-US" altLang="zh-CN" sz="1600" dirty="0">
                <a:solidFill>
                  <a:srgbClr val="143C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+”</a:t>
            </a:r>
            <a:r>
              <a:rPr lang="zh-CN" altLang="en-US" sz="1600" dirty="0">
                <a:solidFill>
                  <a:srgbClr val="143C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老年高血压患者持续管理；</a:t>
            </a:r>
            <a:endParaRPr lang="en-US" altLang="zh-CN" sz="1600" dirty="0">
              <a:solidFill>
                <a:srgbClr val="143C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rgbClr val="143C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为老年患者免费检测五大类降压药疗效相关基因位点，初步建立老年高血压个体化治疗；</a:t>
            </a:r>
            <a:endParaRPr lang="en-US" altLang="zh-CN" sz="1600" dirty="0">
              <a:solidFill>
                <a:srgbClr val="143C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rgbClr val="143C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制定“湘雅华法林</a:t>
            </a:r>
            <a:r>
              <a:rPr lang="en-US" altLang="zh-CN" sz="1600" dirty="0">
                <a:solidFill>
                  <a:srgbClr val="143C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PGx</a:t>
            </a:r>
            <a:r>
              <a:rPr lang="zh-CN" altLang="en-US" sz="1600" dirty="0">
                <a:solidFill>
                  <a:srgbClr val="143C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剂量计算公式” 为老年患者华法林精准用药与安全预测提供重要指导</a:t>
            </a:r>
            <a:endParaRPr lang="en-US" altLang="zh-CN" sz="1600" dirty="0">
              <a:solidFill>
                <a:srgbClr val="143C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9991" y="857056"/>
            <a:ext cx="10972800" cy="1143000"/>
          </a:xfrm>
        </p:spPr>
        <p:txBody>
          <a:bodyPr>
            <a:normAutofit/>
          </a:bodyPr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p"/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学科基础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学科架构</a:t>
            </a:r>
          </a:p>
        </p:txBody>
      </p:sp>
      <p:sp>
        <p:nvSpPr>
          <p:cNvPr id="5" name="iSlîḋe"/>
          <p:cNvSpPr/>
          <p:nvPr/>
        </p:nvSpPr>
        <p:spPr>
          <a:xfrm>
            <a:off x="970647" y="2624734"/>
            <a:ext cx="850735" cy="2527317"/>
          </a:xfrm>
          <a:prstGeom prst="rect">
            <a:avLst/>
          </a:prstGeom>
          <a:solidFill>
            <a:srgbClr val="C00000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vert="eaVert" wrap="none" anchor="ctr">
            <a:normAutofit fontScale="97500"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学科架构</a:t>
            </a:r>
          </a:p>
        </p:txBody>
      </p:sp>
      <p:sp>
        <p:nvSpPr>
          <p:cNvPr id="13" name="išļîḋê"/>
          <p:cNvSpPr/>
          <p:nvPr/>
        </p:nvSpPr>
        <p:spPr>
          <a:xfrm>
            <a:off x="2927721" y="2000056"/>
            <a:ext cx="2300073" cy="665660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vert="horz" wrap="none" anchor="ctr">
            <a:normAutofit/>
          </a:bodyPr>
          <a:lstStyle/>
          <a:p>
            <a:pPr marL="0" marR="0" lvl="0" indent="0" algn="ctr" defTabSz="91440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老年心血管病学</a:t>
            </a:r>
          </a:p>
        </p:txBody>
      </p:sp>
      <p:sp>
        <p:nvSpPr>
          <p:cNvPr id="14" name="išļîḋê"/>
          <p:cNvSpPr/>
          <p:nvPr/>
        </p:nvSpPr>
        <p:spPr>
          <a:xfrm>
            <a:off x="2942478" y="2950054"/>
            <a:ext cx="2300073" cy="665660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vert="horz" wrap="none" anchor="ctr">
            <a:normAutofit/>
          </a:bodyPr>
          <a:lstStyle/>
          <a:p>
            <a:pPr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老年呼吸病学</a:t>
            </a:r>
          </a:p>
        </p:txBody>
      </p:sp>
      <p:sp>
        <p:nvSpPr>
          <p:cNvPr id="15" name="išļîḋê"/>
          <p:cNvSpPr/>
          <p:nvPr/>
        </p:nvSpPr>
        <p:spPr>
          <a:xfrm>
            <a:off x="2927720" y="3911337"/>
            <a:ext cx="2300073" cy="665660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vert="horz" wrap="none" anchor="ctr">
            <a:normAutofit/>
          </a:bodyPr>
          <a:lstStyle/>
          <a:p>
            <a:pPr marR="0" lvl="0" indent="0"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0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老年神经病学</a:t>
            </a:r>
          </a:p>
        </p:txBody>
      </p:sp>
      <p:sp>
        <p:nvSpPr>
          <p:cNvPr id="16" name="išļîḋê"/>
          <p:cNvSpPr/>
          <p:nvPr/>
        </p:nvSpPr>
        <p:spPr>
          <a:xfrm>
            <a:off x="2927719" y="4872620"/>
            <a:ext cx="2300073" cy="665660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vert="horz" wrap="none" anchor="ctr">
            <a:normAutofit/>
          </a:bodyPr>
          <a:lstStyle/>
          <a:p>
            <a:pPr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老年内分泌疾病</a:t>
            </a:r>
          </a:p>
        </p:txBody>
      </p:sp>
      <p:sp>
        <p:nvSpPr>
          <p:cNvPr id="17" name="išļîḋê"/>
          <p:cNvSpPr/>
          <p:nvPr/>
        </p:nvSpPr>
        <p:spPr>
          <a:xfrm>
            <a:off x="2927718" y="5822217"/>
            <a:ext cx="2300073" cy="665660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vert="horz" wrap="none" anchor="ctr">
            <a:normAutofit/>
          </a:bodyPr>
          <a:lstStyle/>
          <a:p>
            <a:pPr algn="ctr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老年外科学</a:t>
            </a:r>
          </a:p>
        </p:txBody>
      </p:sp>
      <p:sp>
        <p:nvSpPr>
          <p:cNvPr id="18" name="矩形: 圆角 146"/>
          <p:cNvSpPr/>
          <p:nvPr/>
        </p:nvSpPr>
        <p:spPr>
          <a:xfrm>
            <a:off x="7366819" y="1932039"/>
            <a:ext cx="4225971" cy="4247535"/>
          </a:xfrm>
          <a:prstGeom prst="roundRect">
            <a:avLst>
              <a:gd name="adj" fmla="val 5509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kern="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3" name="Shape 1794"/>
          <p:cNvSpPr/>
          <p:nvPr/>
        </p:nvSpPr>
        <p:spPr>
          <a:xfrm>
            <a:off x="7942413" y="2665437"/>
            <a:ext cx="1367710" cy="41623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E46C0A"/>
            </a:solidFill>
            <a:miter lim="400000"/>
          </a:ln>
        </p:spPr>
        <p:txBody>
          <a:bodyPr lIns="14288" tIns="14288" rIns="14288" bIns="14288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化验室</a:t>
            </a:r>
            <a:endParaRPr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Shape 1794"/>
          <p:cNvSpPr/>
          <p:nvPr/>
        </p:nvSpPr>
        <p:spPr>
          <a:xfrm>
            <a:off x="7942413" y="3276941"/>
            <a:ext cx="1367710" cy="41623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E46C0A"/>
            </a:solidFill>
            <a:miter lim="400000"/>
          </a:ln>
        </p:spPr>
        <p:txBody>
          <a:bodyPr lIns="14288" tIns="14288" rIns="14288" bIns="14288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心功能室</a:t>
            </a:r>
            <a:endParaRPr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Shape 1794"/>
          <p:cNvSpPr/>
          <p:nvPr/>
        </p:nvSpPr>
        <p:spPr>
          <a:xfrm>
            <a:off x="7942413" y="3896485"/>
            <a:ext cx="1367710" cy="41623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E46C0A"/>
            </a:solidFill>
            <a:miter lim="400000"/>
          </a:ln>
        </p:spPr>
        <p:txBody>
          <a:bodyPr lIns="14288" tIns="14288" rIns="14288" bIns="14288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超声影像室</a:t>
            </a:r>
            <a:endParaRPr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Shape 1794"/>
          <p:cNvSpPr/>
          <p:nvPr/>
        </p:nvSpPr>
        <p:spPr>
          <a:xfrm>
            <a:off x="7942413" y="4516029"/>
            <a:ext cx="1367710" cy="41623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E46C0A"/>
            </a:solidFill>
            <a:miter lim="400000"/>
          </a:ln>
        </p:spPr>
        <p:txBody>
          <a:bodyPr lIns="14288" tIns="14288" rIns="14288" bIns="14288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肺功能室</a:t>
            </a:r>
            <a:endParaRPr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Shape 1794"/>
          <p:cNvSpPr/>
          <p:nvPr/>
        </p:nvSpPr>
        <p:spPr>
          <a:xfrm>
            <a:off x="9627213" y="3272971"/>
            <a:ext cx="1367710" cy="41623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E46C0A"/>
            </a:solidFill>
            <a:miter lim="400000"/>
          </a:ln>
        </p:spPr>
        <p:txBody>
          <a:bodyPr lIns="14288" tIns="14288" rIns="14288" bIns="14288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脑电图室</a:t>
            </a:r>
            <a:endParaRPr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Shape 1794"/>
          <p:cNvSpPr/>
          <p:nvPr/>
        </p:nvSpPr>
        <p:spPr>
          <a:xfrm>
            <a:off x="9627213" y="2647734"/>
            <a:ext cx="1367710" cy="41623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E46C0A"/>
            </a:solidFill>
            <a:miter lim="400000"/>
          </a:ln>
        </p:spPr>
        <p:txBody>
          <a:bodyPr lIns="14288" tIns="14288" rIns="14288" bIns="14288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睡眠监测室</a:t>
            </a:r>
            <a:endParaRPr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Shape 1794"/>
          <p:cNvSpPr/>
          <p:nvPr/>
        </p:nvSpPr>
        <p:spPr>
          <a:xfrm>
            <a:off x="9627213" y="3885485"/>
            <a:ext cx="1367710" cy="41623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E46C0A"/>
            </a:solidFill>
            <a:miter lim="400000"/>
          </a:ln>
        </p:spPr>
        <p:txBody>
          <a:bodyPr lIns="14288" tIns="14288" rIns="14288" bIns="14288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骨密度室</a:t>
            </a:r>
            <a:endParaRPr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Shape 1794"/>
          <p:cNvSpPr/>
          <p:nvPr/>
        </p:nvSpPr>
        <p:spPr>
          <a:xfrm>
            <a:off x="7942413" y="5135573"/>
            <a:ext cx="1367710" cy="41623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E46C0A"/>
            </a:solidFill>
            <a:miter lim="400000"/>
          </a:ln>
        </p:spPr>
        <p:txBody>
          <a:bodyPr lIns="14288" tIns="14288" rIns="14288" bIns="14288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kern="0" dirty="0">
                <a:latin typeface="微软雅黑" panose="020B0503020204020204" pitchFamily="34" charset="-122"/>
              </a:rPr>
              <a:t>综合评估室</a:t>
            </a:r>
            <a:endParaRPr kumimoji="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2" name="Shape 1794"/>
          <p:cNvSpPr/>
          <p:nvPr/>
        </p:nvSpPr>
        <p:spPr>
          <a:xfrm>
            <a:off x="9627213" y="4516029"/>
            <a:ext cx="1367710" cy="41623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E46C0A"/>
            </a:solidFill>
            <a:miter lim="400000"/>
          </a:ln>
        </p:spPr>
        <p:txBody>
          <a:bodyPr lIns="14288" tIns="14288" rIns="14288" bIns="14288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内镜室</a:t>
            </a:r>
            <a:endParaRPr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Shape 1794"/>
          <p:cNvSpPr/>
          <p:nvPr/>
        </p:nvSpPr>
        <p:spPr>
          <a:xfrm>
            <a:off x="9627213" y="5122567"/>
            <a:ext cx="1367710" cy="41623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solidFill>
              <a:srgbClr val="E46C0A"/>
            </a:solidFill>
            <a:miter lim="400000"/>
          </a:ln>
        </p:spPr>
        <p:txBody>
          <a:bodyPr lIns="14288" tIns="14288" rIns="14288" bIns="14288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kern="0" dirty="0">
                <a:latin typeface="微软雅黑" panose="020B0503020204020204" pitchFamily="34" charset="-122"/>
              </a:rPr>
              <a:t>血管评估</a:t>
            </a:r>
            <a:endParaRPr kern="0" dirty="0">
              <a:latin typeface="微软雅黑" panose="020B0503020204020204" pitchFamily="34" charset="-122"/>
            </a:endParaRPr>
          </a:p>
        </p:txBody>
      </p:sp>
      <p:sp>
        <p:nvSpPr>
          <p:cNvPr id="44" name="iSlîḋe"/>
          <p:cNvSpPr/>
          <p:nvPr/>
        </p:nvSpPr>
        <p:spPr>
          <a:xfrm>
            <a:off x="6127261" y="2627395"/>
            <a:ext cx="850735" cy="2527317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vert="eaVert" wrap="none" anchor="ctr">
            <a:normAutofit fontScale="97500"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400" b="1" kern="0" dirty="0">
                <a:solidFill>
                  <a:srgbClr val="FFFFFF"/>
                </a:solidFill>
                <a:latin typeface="微软雅黑" panose="020B0503020204020204" pitchFamily="34" charset="-122"/>
              </a:rPr>
              <a:t>辅助科室系统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6" name="直接连接符 45"/>
          <p:cNvCxnSpPr/>
          <p:nvPr/>
        </p:nvCxnSpPr>
        <p:spPr>
          <a:xfrm>
            <a:off x="2293374" y="2308123"/>
            <a:ext cx="0" cy="3812458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>
            <a:stCxn id="5" idx="3"/>
          </p:cNvCxnSpPr>
          <p:nvPr/>
        </p:nvCxnSpPr>
        <p:spPr>
          <a:xfrm>
            <a:off x="1821382" y="3888393"/>
            <a:ext cx="471992" cy="8092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>
            <a:endCxn id="13" idx="1"/>
          </p:cNvCxnSpPr>
          <p:nvPr/>
        </p:nvCxnSpPr>
        <p:spPr>
          <a:xfrm>
            <a:off x="2293374" y="2308123"/>
            <a:ext cx="634347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/>
        </p:nvCxnSpPr>
        <p:spPr>
          <a:xfrm>
            <a:off x="2308131" y="3263139"/>
            <a:ext cx="634347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>
            <a:off x="2293374" y="4269767"/>
            <a:ext cx="634347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/>
        </p:nvCxnSpPr>
        <p:spPr>
          <a:xfrm>
            <a:off x="2308131" y="5225846"/>
            <a:ext cx="634347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>
            <a:off x="2293371" y="6120581"/>
            <a:ext cx="634347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4143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内容占位符 8"/>
          <p:cNvSpPr>
            <a:spLocks noGrp="1"/>
          </p:cNvSpPr>
          <p:nvPr>
            <p:ph idx="1"/>
          </p:nvPr>
        </p:nvSpPr>
        <p:spPr>
          <a:xfrm>
            <a:off x="2904558" y="1139681"/>
            <a:ext cx="6191250" cy="476250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Font typeface="Wingdings" pitchFamily="2" charset="2"/>
              <a:buNone/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老年医学硕士、博士授予点和博士后流动站</a:t>
            </a:r>
            <a:endParaRPr lang="zh-CN" altLang="en-US" sz="2400" b="1" dirty="0">
              <a:solidFill>
                <a:srgbClr val="CC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3943" y="1914299"/>
            <a:ext cx="6601052" cy="3780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3944" y="2728685"/>
            <a:ext cx="6666819" cy="3839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6CC9298-48B4-4C99-9163-80D736D743B5}"/>
              </a:ext>
            </a:extLst>
          </p:cNvPr>
          <p:cNvSpPr txBox="1"/>
          <p:nvPr/>
        </p:nvSpPr>
        <p:spPr>
          <a:xfrm>
            <a:off x="4513942" y="394653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3200" b="1" dirty="0">
                <a:latin typeface="微软雅黑" panose="020B0503020204020204" pitchFamily="34" charset="-122"/>
                <a:sym typeface="Calibri" pitchFamily="34" charset="0"/>
              </a:rPr>
              <a:t>培训师资团队</a:t>
            </a:r>
            <a:endParaRPr lang="zh-CN" altLang="en-US" sz="3200" b="1" dirty="0">
              <a:latin typeface="微软雅黑" panose="020B0503020204020204" pitchFamily="34" charset="-122"/>
              <a:sym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05478" y="181120"/>
            <a:ext cx="6141027" cy="899535"/>
          </a:xfrm>
        </p:spPr>
        <p:txBody>
          <a:bodyPr>
            <a:normAutofit/>
          </a:bodyPr>
          <a:lstStyle/>
          <a:p>
            <a:pPr>
              <a:buClr>
                <a:srgbClr val="C00000"/>
              </a:buClr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培训师资团队</a:t>
            </a: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439582" y="1451872"/>
            <a:ext cx="4485710" cy="5198310"/>
          </a:xfrm>
          <a:ln w="25400">
            <a:solidFill>
              <a:schemeClr val="accent1"/>
            </a:solidFill>
          </a:ln>
        </p:spPr>
        <p:txBody>
          <a:bodyPr>
            <a:normAutofit fontScale="90000" lnSpcReduction="10000"/>
          </a:bodyPr>
          <a:lstStyle/>
          <a:p>
            <a:pPr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l"/>
            </a:pPr>
            <a:r>
              <a:rPr lang="zh-CN" altLang="en-US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医护人员</a:t>
            </a: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226</a:t>
            </a:r>
            <a:r>
              <a:rPr lang="zh-CN" altLang="en-US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人</a:t>
            </a:r>
            <a:endParaRPr lang="en-US" altLang="zh-CN" sz="2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zh-CN" altLang="en-US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医生</a:t>
            </a: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71</a:t>
            </a:r>
            <a:r>
              <a:rPr lang="zh-CN" altLang="en-US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人</a:t>
            </a:r>
            <a:endParaRPr lang="en-US" altLang="zh-CN" sz="2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zh-CN" altLang="en-US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研究人员</a:t>
            </a: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6</a:t>
            </a:r>
            <a:r>
              <a:rPr lang="zh-CN" altLang="en-US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人</a:t>
            </a:r>
            <a:endParaRPr lang="en-US" altLang="zh-CN" sz="2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zh-CN" altLang="en-US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长江学者讲座教授</a:t>
            </a: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人（</a:t>
            </a:r>
            <a:r>
              <a:rPr lang="zh-CN" alt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岳振宇</a:t>
            </a:r>
            <a:r>
              <a:rPr lang="zh-CN" altLang="en-US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en-US" altLang="zh-CN" sz="2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zh-CN" altLang="en-US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国家优青</a:t>
            </a: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人（</a:t>
            </a:r>
            <a:r>
              <a:rPr lang="zh-CN" alt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柏勇平</a:t>
            </a:r>
            <a:r>
              <a:rPr lang="zh-CN" altLang="en-US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en-US" altLang="zh-CN" sz="2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zh-CN" altLang="en-US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博士生导师</a:t>
            </a: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7</a:t>
            </a:r>
            <a:r>
              <a:rPr lang="zh-CN" altLang="en-US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人（</a:t>
            </a:r>
            <a:r>
              <a:rPr lang="zh-CN" alt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陈  琼、刘慧霞、李传昶、柏勇平、李津臣、岳振宇、吴畏</a:t>
            </a:r>
            <a:r>
              <a:rPr lang="zh-CN" altLang="en-US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en-US" altLang="zh-CN" sz="2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zh-CN" altLang="en-US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硕士生导师</a:t>
            </a: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12</a:t>
            </a:r>
            <a:r>
              <a:rPr lang="zh-CN" altLang="en-US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人</a:t>
            </a:r>
            <a:endParaRPr lang="en-US" altLang="zh-CN" sz="2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zh-CN" altLang="en-US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中华医学会老年医学分会委员</a:t>
            </a: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人（</a:t>
            </a:r>
            <a:r>
              <a:rPr lang="zh-CN" alt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陈  琼</a:t>
            </a:r>
            <a:r>
              <a:rPr lang="zh-CN" altLang="en-US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）、青委副主委</a:t>
            </a: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人（</a:t>
            </a:r>
            <a:r>
              <a:rPr lang="zh-CN" alt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柏勇平</a:t>
            </a:r>
            <a:r>
              <a:rPr lang="zh-CN" altLang="en-US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en-US" altLang="zh-CN" sz="2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zh-CN" altLang="en-US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中国医师协会老年医学科医师分会副会长</a:t>
            </a: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人（</a:t>
            </a:r>
            <a:r>
              <a:rPr lang="zh-CN" alt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唐北沙</a:t>
            </a:r>
            <a:r>
              <a:rPr lang="zh-CN" altLang="en-US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en-US" altLang="zh-CN" sz="2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altLang="zh-CN" sz="2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AutoShape 17"/>
          <p:cNvSpPr>
            <a:spLocks noChangeArrowheads="1"/>
          </p:cNvSpPr>
          <p:nvPr/>
        </p:nvSpPr>
        <p:spPr bwMode="gray">
          <a:xfrm rot="5400000">
            <a:off x="4680229" y="3544542"/>
            <a:ext cx="1619250" cy="506413"/>
          </a:xfrm>
          <a:prstGeom prst="upArrow">
            <a:avLst>
              <a:gd name="adj1" fmla="val 68380"/>
              <a:gd name="adj2" fmla="val 70833"/>
            </a:avLst>
          </a:prstGeom>
          <a:gradFill rotWithShape="1">
            <a:gsLst>
              <a:gs pos="0">
                <a:schemeClr val="bg2">
                  <a:lumMod val="50000"/>
                </a:schemeClr>
              </a:gs>
              <a:gs pos="100000">
                <a:schemeClr val="bg2">
                  <a:lumMod val="9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000000"/>
              </a:solidFill>
              <a:latin typeface="+mn-lt"/>
              <a:ea typeface="+mn-ea"/>
            </a:endParaRPr>
          </a:p>
        </p:txBody>
      </p:sp>
      <p:sp>
        <p:nvSpPr>
          <p:cNvPr id="6" name="内容占位符 3"/>
          <p:cNvSpPr txBox="1"/>
          <p:nvPr/>
        </p:nvSpPr>
        <p:spPr bwMode="auto">
          <a:xfrm>
            <a:off x="5940038" y="1451871"/>
            <a:ext cx="656209" cy="469175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chemeClr val="accent1"/>
            </a:solidFill>
          </a:ln>
        </p:spPr>
        <p:txBody>
          <a:bodyPr vert="eaVert" wrap="square" lIns="91440" tIns="45720" rIns="91440" bIns="45720" numCol="1" anchor="ctr" anchorCtr="1" compatLnSpc="1"/>
          <a:lstStyle>
            <a:lvl1pPr marL="227330" indent="-227330" algn="l" defTabSz="91313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4530" indent="-227330" algn="l" defTabSz="91313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730" indent="-227330" algn="l" defTabSz="91313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930" indent="-227330" algn="l" defTabSz="91313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30" indent="-227330" algn="l" defTabSz="91313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zh-CN" altLang="en-US" sz="24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主要研究团队</a:t>
            </a:r>
            <a:endParaRPr lang="en-US" altLang="zh-CN" sz="2400" b="1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AutoShape 17"/>
          <p:cNvSpPr>
            <a:spLocks noChangeArrowheads="1"/>
          </p:cNvSpPr>
          <p:nvPr/>
        </p:nvSpPr>
        <p:spPr bwMode="gray">
          <a:xfrm rot="5400000">
            <a:off x="6236805" y="3566027"/>
            <a:ext cx="1619250" cy="506413"/>
          </a:xfrm>
          <a:prstGeom prst="upArrow">
            <a:avLst>
              <a:gd name="adj1" fmla="val 68380"/>
              <a:gd name="adj2" fmla="val 70833"/>
            </a:avLst>
          </a:prstGeom>
          <a:gradFill rotWithShape="1">
            <a:gsLst>
              <a:gs pos="0">
                <a:schemeClr val="bg2">
                  <a:lumMod val="50000"/>
                </a:schemeClr>
              </a:gs>
              <a:gs pos="100000">
                <a:schemeClr val="bg2">
                  <a:lumMod val="9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000000"/>
              </a:solidFill>
              <a:latin typeface="+mn-lt"/>
              <a:ea typeface="+mn-ea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7450281" y="1080655"/>
            <a:ext cx="4320000" cy="1080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老年冠心病临床研究团队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牵头人：李传昶、柏勇平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7457209" y="2233180"/>
            <a:ext cx="4320000" cy="1080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老年神经变性病临床研究团队</a:t>
            </a:r>
            <a:endParaRPr lang="en-US" altLang="zh-CN" sz="2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牵头人：许宏伟、唐北沙</a:t>
            </a:r>
            <a:endParaRPr lang="en-US" altLang="zh-CN" sz="2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7457209" y="3385705"/>
            <a:ext cx="4320000" cy="108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老年综合征临床研究团队</a:t>
            </a:r>
            <a:endParaRPr lang="en-US" altLang="zh-CN" sz="2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牵头人：陈   琼、罗   英</a:t>
            </a:r>
            <a:endParaRPr lang="en-US" altLang="zh-CN" sz="2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7457210" y="4538230"/>
            <a:ext cx="4320000" cy="108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老年糖尿病临床研究团队</a:t>
            </a:r>
            <a:endParaRPr lang="en-US" altLang="zh-CN" sz="2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牵头人：刘慧霞、陈慧玲</a:t>
            </a:r>
            <a:endParaRPr lang="en-US" altLang="zh-CN" sz="2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7457210" y="5690755"/>
            <a:ext cx="4320000" cy="10800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老年外科临床研究团队</a:t>
            </a:r>
            <a:endParaRPr lang="en-US" altLang="zh-CN" sz="2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牵头人：吴   畏、张晓波</a:t>
            </a:r>
            <a:endParaRPr lang="en-US" altLang="zh-CN" sz="2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662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内容占位符 2"/>
          <p:cNvSpPr>
            <a:spLocks noGrp="1"/>
          </p:cNvSpPr>
          <p:nvPr>
            <p:ph idx="1"/>
          </p:nvPr>
        </p:nvSpPr>
        <p:spPr>
          <a:xfrm>
            <a:off x="699760" y="1146854"/>
            <a:ext cx="11216469" cy="199480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p"/>
            </a:pPr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所有医生均已取得高校教师资格证，担任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年以上主治医师者均参与住培带教的培训工作，参与培训工作的年限从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年至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17</a:t>
            </a:r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年不等。我科鼓励科室医生积极参与国家卫计委及中国医师协会组织的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住培、专培</a:t>
            </a:r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师资培训班，科室已有多名医生取得老年医学及全科医师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住培、专培</a:t>
            </a:r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师资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证明</a:t>
            </a:r>
          </a:p>
        </p:txBody>
      </p:sp>
      <p:grpSp>
        <p:nvGrpSpPr>
          <p:cNvPr id="26627" name="Group 9"/>
          <p:cNvGrpSpPr>
            <a:grpSpLocks/>
          </p:cNvGrpSpPr>
          <p:nvPr/>
        </p:nvGrpSpPr>
        <p:grpSpPr bwMode="auto">
          <a:xfrm>
            <a:off x="1337355" y="3600224"/>
            <a:ext cx="8677502" cy="2604633"/>
            <a:chOff x="113" y="1984"/>
            <a:chExt cx="5465" cy="2092"/>
          </a:xfrm>
        </p:grpSpPr>
        <p:pic>
          <p:nvPicPr>
            <p:cNvPr id="26629" name="图片 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3" y="1998"/>
              <a:ext cx="2862" cy="20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0" name="图片 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00" y="1984"/>
              <a:ext cx="2913" cy="20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1" name="图片 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837" y="1984"/>
              <a:ext cx="2736" cy="20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2" name="图片 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789" y="1984"/>
              <a:ext cx="2789" cy="20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43684BDD-18E2-44CE-95E5-FEEBEA59894E}"/>
              </a:ext>
            </a:extLst>
          </p:cNvPr>
          <p:cNvSpPr txBox="1"/>
          <p:nvPr/>
        </p:nvSpPr>
        <p:spPr>
          <a:xfrm>
            <a:off x="4513942" y="394653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3200" b="1" dirty="0">
                <a:latin typeface="微软雅黑" panose="020B0503020204020204" pitchFamily="34" charset="-122"/>
                <a:sym typeface="Calibri" pitchFamily="34" charset="0"/>
              </a:rPr>
              <a:t>培训师资团队</a:t>
            </a:r>
            <a:endParaRPr lang="zh-CN" altLang="en-US" sz="3200" b="1" dirty="0">
              <a:latin typeface="微软雅黑" panose="020B0503020204020204" pitchFamily="34" charset="-122"/>
              <a:sym typeface="Calibri" pitchFamily="34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386e3ed3-81af-4c07-8408-190938c89535}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2463</Words>
  <Application>Microsoft Office PowerPoint</Application>
  <PresentationFormat>宽屏</PresentationFormat>
  <Paragraphs>421</Paragraphs>
  <Slides>37</Slides>
  <Notes>7</Notes>
  <HiddenSlides>0</HiddenSlides>
  <MMClips>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48" baseType="lpstr">
      <vt:lpstr>等线</vt:lpstr>
      <vt:lpstr>黑体</vt:lpstr>
      <vt:lpstr>楷体_GB2312</vt:lpstr>
      <vt:lpstr>微软雅黑</vt:lpstr>
      <vt:lpstr>Arial</vt:lpstr>
      <vt:lpstr>Calibri</vt:lpstr>
      <vt:lpstr>Impact</vt:lpstr>
      <vt:lpstr>Times New Roman</vt:lpstr>
      <vt:lpstr>Wingdings</vt:lpstr>
      <vt:lpstr>自定义设计方案</vt:lpstr>
      <vt:lpstr>Image</vt:lpstr>
      <vt:lpstr>PowerPoint 演示文稿</vt:lpstr>
      <vt:lpstr>PowerPoint 演示文稿</vt:lpstr>
      <vt:lpstr>学科介绍</vt:lpstr>
      <vt:lpstr>PowerPoint 演示文稿</vt:lpstr>
      <vt:lpstr>PowerPoint 演示文稿</vt:lpstr>
      <vt:lpstr>  学科基础-学科架构</vt:lpstr>
      <vt:lpstr>PowerPoint 演示文稿</vt:lpstr>
      <vt:lpstr>培训师资团队</vt:lpstr>
      <vt:lpstr>PowerPoint 演示文稿</vt:lpstr>
      <vt:lpstr>PowerPoint 演示文稿</vt:lpstr>
      <vt:lpstr>PowerPoint 演示文稿</vt:lpstr>
      <vt:lpstr>PowerPoint 演示文稿</vt:lpstr>
      <vt:lpstr>技术、指南/专家共识</vt:lpstr>
      <vt:lpstr>PowerPoint 演示文稿</vt:lpstr>
      <vt:lpstr>PowerPoint 演示文稿</vt:lpstr>
      <vt:lpstr>培训场地</vt:lpstr>
      <vt:lpstr>PowerPoint 演示文稿</vt:lpstr>
      <vt:lpstr>2、对接当地养老机构及数量</vt:lpstr>
      <vt:lpstr>PowerPoint 演示文稿</vt:lpstr>
      <vt:lpstr>2、相关仪器配置-康复基地</vt:lpstr>
      <vt:lpstr>PowerPoint 演示文稿</vt:lpstr>
      <vt:lpstr>PowerPoint 演示文稿</vt:lpstr>
      <vt:lpstr>培训活动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iSlide</Manager>
  <Company>iSlide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iSlide</dc:creator>
  <cp:lastModifiedBy> </cp:lastModifiedBy>
  <cp:revision>523</cp:revision>
  <cp:lastPrinted>2017-11-29T16:00:00Z</cp:lastPrinted>
  <dcterms:created xsi:type="dcterms:W3CDTF">2017-11-29T16:00:00Z</dcterms:created>
  <dcterms:modified xsi:type="dcterms:W3CDTF">2021-11-04T06:01:28Z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48706f29-9ca0-418e-876d-de7b156ca083</vt:lpwstr>
  </property>
  <property fmtid="{D5CDD505-2E9C-101B-9397-08002B2CF9AE}" pid="3" name="KSOProductBuildVer">
    <vt:lpwstr>2052-11.1.0.10495</vt:lpwstr>
  </property>
  <property fmtid="{D5CDD505-2E9C-101B-9397-08002B2CF9AE}" pid="4" name="ICV">
    <vt:lpwstr>FEA3B428B5634072A459CEC8671F3671</vt:lpwstr>
  </property>
</Properties>
</file>