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3"/>
  </p:notesMasterIdLst>
  <p:sldIdLst>
    <p:sldId id="257" r:id="rId3"/>
    <p:sldId id="281" r:id="rId4"/>
    <p:sldId id="283" r:id="rId5"/>
    <p:sldId id="1089" r:id="rId6"/>
    <p:sldId id="1090" r:id="rId7"/>
    <p:sldId id="284" r:id="rId8"/>
    <p:sldId id="288" r:id="rId9"/>
    <p:sldId id="258" r:id="rId10"/>
    <p:sldId id="375" r:id="rId11"/>
    <p:sldId id="1086" r:id="rId12"/>
    <p:sldId id="1091" r:id="rId13"/>
    <p:sldId id="280" r:id="rId14"/>
    <p:sldId id="305" r:id="rId15"/>
    <p:sldId id="764" r:id="rId16"/>
    <p:sldId id="307" r:id="rId17"/>
    <p:sldId id="765" r:id="rId18"/>
    <p:sldId id="1092" r:id="rId19"/>
    <p:sldId id="1001" r:id="rId20"/>
    <p:sldId id="1093" r:id="rId21"/>
    <p:sldId id="814" r:id="rId22"/>
    <p:sldId id="1137" r:id="rId23"/>
    <p:sldId id="339" r:id="rId24"/>
    <p:sldId id="1094" r:id="rId25"/>
    <p:sldId id="1095" r:id="rId26"/>
    <p:sldId id="1098" r:id="rId27"/>
    <p:sldId id="1079" r:id="rId28"/>
    <p:sldId id="680" r:id="rId29"/>
    <p:sldId id="1096" r:id="rId30"/>
    <p:sldId id="1101" r:id="rId31"/>
    <p:sldId id="1075" r:id="rId32"/>
    <p:sldId id="1076" r:id="rId33"/>
    <p:sldId id="1097" r:id="rId34"/>
    <p:sldId id="1083" r:id="rId35"/>
    <p:sldId id="298" r:id="rId36"/>
    <p:sldId id="1080" r:id="rId37"/>
    <p:sldId id="340" r:id="rId38"/>
    <p:sldId id="768" r:id="rId39"/>
    <p:sldId id="347" r:id="rId40"/>
    <p:sldId id="259" r:id="rId41"/>
    <p:sldId id="348" r:id="rId42"/>
  </p:sldIdLst>
  <p:sldSz cx="12192000" cy="6858000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defRPr sz="1800" kern="12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1pPr>
    <a:lvl2pPr marL="457200" indent="0" algn="l" defTabSz="914400" eaLnBrk="1" fontAlgn="auto" latinLnBrk="0" hangingPunct="1">
      <a:defRPr sz="1800" kern="12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2pPr>
    <a:lvl3pPr marL="914400" indent="0" algn="l" defTabSz="914400" eaLnBrk="1" fontAlgn="auto" latinLnBrk="0" hangingPunct="1">
      <a:defRPr sz="1800" kern="12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3pPr>
    <a:lvl4pPr marL="1371600" indent="0" algn="l" defTabSz="914400" eaLnBrk="1" fontAlgn="auto" latinLnBrk="0" hangingPunct="1">
      <a:defRPr sz="1800" kern="12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4pPr>
    <a:lvl5pPr marL="1828800" indent="0" algn="l" defTabSz="914400" eaLnBrk="1" fontAlgn="auto" latinLnBrk="0" hangingPunct="1">
      <a:defRPr sz="1800" kern="12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5pPr>
    <a:lvl6pPr marL="2286000" indent="0" algn="l" defTabSz="914400" eaLnBrk="1" fontAlgn="auto" latinLnBrk="0" hangingPunct="1">
      <a:defRPr sz="1800" kern="12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6pPr>
    <a:lvl7pPr marL="2743200" indent="0" algn="l" defTabSz="914400" eaLnBrk="1" fontAlgn="auto" latinLnBrk="0" hangingPunct="1">
      <a:defRPr sz="1800" kern="12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7pPr>
    <a:lvl8pPr marL="3200400" indent="0" algn="l" defTabSz="914400" eaLnBrk="1" fontAlgn="auto" latinLnBrk="0" hangingPunct="1">
      <a:defRPr sz="1800" kern="12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8pPr>
    <a:lvl9pPr marL="3200400" indent="0" algn="l" defTabSz="914400" eaLnBrk="1" fontAlgn="auto" latinLnBrk="0" hangingPunct="1">
      <a:defRPr sz="1800" kern="12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82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gting Wen" initials="" lastIdx="2" clrIdx="0"/>
  <p:cmAuthor id="1" name="林 雨欣" initials="林" lastIdx="1" clrIdx="0"/>
  <p:cmAuthor id="2" name="作者" initials="作" lastIdx="0" clrIdx="1"/>
  <p:cmAuthor id="3" name="weigang zhao" initials="w" lastIdx="9" clrIdx="2"/>
  <p:cmAuthor id="4" name="Administrator" initials="A" lastIdx="4" clrIdx="3"/>
  <p:cmAuthor id="5" name="Feng Mei" initials="F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5F35"/>
    <a:srgbClr val="0A675E"/>
    <a:srgbClr val="4B9098"/>
    <a:srgbClr val="0175C8"/>
    <a:srgbClr val="FAFAFA"/>
    <a:srgbClr val="106136"/>
    <a:srgbClr val="AB7D01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4" autoAdjust="0"/>
    <p:restoredTop sz="99500"/>
  </p:normalViewPr>
  <p:slideViewPr>
    <p:cSldViewPr snapToGrid="0">
      <p:cViewPr varScale="1">
        <p:scale>
          <a:sx n="96" d="100"/>
          <a:sy n="96" d="100"/>
        </p:scale>
        <p:origin x="168" y="464"/>
      </p:cViewPr>
      <p:guideLst>
        <p:guide orient="horz" pos="1982"/>
        <p:guide pos="3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WeChat%20Files\yaner123456baby\FileStorage\File\2021-10\&#21307;&#29983;&#20449;&#24687;&#19968;&#35272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WeChat%20Files\yaner123456baby\FileStorage\File\2021-10\&#32508;&#21512;&#21307;&#30103;&#31185;&#25252;&#22763;&#20449;&#24687;&#34920;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WeChat%20Files\yaner123456baby\FileStorage\File\2021-10\&#32508;&#21512;&#21307;&#30103;&#31185;&#25252;&#22763;&#20449;&#24687;&#34920;(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WeChat%20Files\yaner123456baby\FileStorage\File\2021-10\&#32508;&#21512;&#21307;&#30103;&#31185;&#25252;&#22763;&#20449;&#24687;&#34920;(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WeChat%20Files\yaner123456baby\FileStorage\File\2021-10\&#32508;&#21512;&#21307;&#30103;&#31185;&#25252;&#22763;&#20449;&#24687;&#3492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algn="ctr" defTabSz="914400">
              <a:defRPr lang="zh-CN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sz="1800" b="1">
                <a:solidFill>
                  <a:schemeClr val="tx1"/>
                </a:solidFill>
              </a:rPr>
              <a:t>医生职称结构</a:t>
            </a:r>
          </a:p>
        </c:rich>
      </c:tx>
      <c:layout>
        <c:manualLayout>
          <c:xMode val="edge"/>
          <c:yMode val="edge"/>
          <c:x val="0.30132013201320101"/>
          <c:y val="8.928571428571429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08-684A-B6C2-3FA0AAEDA1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08-684A-B6C2-3FA0AAEDA1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08-684A-B6C2-3FA0AAEDA1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08-684A-B6C2-3FA0AAEDA117}"/>
              </c:ext>
            </c:extLst>
          </c:dPt>
          <c:dLbls>
            <c:dLbl>
              <c:idx val="0"/>
              <c:layout>
                <c:manualLayout>
                  <c:x val="-7.7055399174456404E-2"/>
                  <c:y val="0.19335409981908699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b="0">
                        <a:solidFill>
                          <a:schemeClr val="tx1"/>
                        </a:solidFill>
                      </a:rPr>
                      <a:t>主任医师15%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08-684A-B6C2-3FA0AAEDA117}"/>
                </c:ext>
              </c:extLst>
            </c:dLbl>
            <c:dLbl>
              <c:idx val="1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b="0">
                        <a:solidFill>
                          <a:schemeClr val="tx1"/>
                        </a:solidFill>
                      </a:rPr>
                      <a:t>副主任医师, 35%</a:t>
                    </a:r>
                  </a:p>
                </c:rich>
              </c:tx>
              <c:spPr/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808-684A-B6C2-3FA0AAEDA117}"/>
                </c:ext>
              </c:extLst>
            </c:dLbl>
            <c:dLbl>
              <c:idx val="2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b="0">
                        <a:solidFill>
                          <a:schemeClr val="tx1"/>
                        </a:solidFill>
                      </a:rPr>
                      <a:t>主治医师 10%</a:t>
                    </a:r>
                  </a:p>
                </c:rich>
              </c:tx>
              <c:spPr/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808-684A-B6C2-3FA0AAEDA117}"/>
                </c:ext>
              </c:extLst>
            </c:dLbl>
            <c:dLbl>
              <c:idx val="3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b="0">
                        <a:solidFill>
                          <a:schemeClr val="tx1"/>
                        </a:solidFill>
                      </a:rPr>
                      <a:t>医师</a:t>
                    </a:r>
                  </a:p>
                  <a:p>
                    <a:pPr defTabSz="914400">
                      <a:defRPr lang="zh-CN"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b="0">
                        <a:solidFill>
                          <a:schemeClr val="tx1"/>
                        </a:solidFill>
                      </a:rPr>
                      <a:t>40%</a:t>
                    </a:r>
                  </a:p>
                </c:rich>
              </c:tx>
              <c:spPr/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47854785478499"/>
                      <c:h val="0.203181691320123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7808-684A-B6C2-3FA0AAEDA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[医生信息一览表.xlsx]Sheet3!$A$5:$A$8</c:f>
              <c:strCache>
                <c:ptCount val="4"/>
                <c:pt idx="0">
                  <c:v>主任医师</c:v>
                </c:pt>
                <c:pt idx="1">
                  <c:v>副主任医师</c:v>
                </c:pt>
                <c:pt idx="2">
                  <c:v>主治医师</c:v>
                </c:pt>
                <c:pt idx="3">
                  <c:v>医师</c:v>
                </c:pt>
              </c:strCache>
            </c:strRef>
          </c:cat>
          <c:val>
            <c:numRef>
              <c:f>[医生信息一览表.xlsx]Sheet3!$B$5:$B$8</c:f>
              <c:numCache>
                <c:formatCode>General</c:formatCode>
                <c:ptCount val="4"/>
                <c:pt idx="0">
                  <c:v>6</c:v>
                </c:pt>
                <c:pt idx="1">
                  <c:v>14</c:v>
                </c:pt>
                <c:pt idx="2">
                  <c:v>4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08-684A-B6C2-3FA0AAEDA117}"/>
            </c:ext>
          </c:extLst>
        </c:ser>
        <c:ser>
          <c:idx val="1"/>
          <c:order val="1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808-684A-B6C2-3FA0AAEDA1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808-684A-B6C2-3FA0AAEDA1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808-684A-B6C2-3FA0AAEDA1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808-684A-B6C2-3FA0AAEDA117}"/>
              </c:ext>
            </c:extLst>
          </c:dPt>
          <c:cat>
            <c:strRef>
              <c:f>[医生信息一览表.xlsx]Sheet3!$A$5:$A$8</c:f>
              <c:strCache>
                <c:ptCount val="4"/>
                <c:pt idx="0">
                  <c:v>主任医师</c:v>
                </c:pt>
                <c:pt idx="1">
                  <c:v>副主任医师</c:v>
                </c:pt>
                <c:pt idx="2">
                  <c:v>主治医师</c:v>
                </c:pt>
                <c:pt idx="3">
                  <c:v>医师</c:v>
                </c:pt>
              </c:strCache>
            </c:strRef>
          </c:cat>
          <c:val>
            <c:numRef>
              <c:f>[医生信息一览表.xlsx]Sheet3!$C$5:$C$8</c:f>
              <c:numCache>
                <c:formatCode>0.0%</c:formatCode>
                <c:ptCount val="4"/>
                <c:pt idx="0">
                  <c:v>0.15</c:v>
                </c:pt>
                <c:pt idx="1">
                  <c:v>0.35</c:v>
                </c:pt>
                <c:pt idx="2">
                  <c:v>0.1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808-684A-B6C2-3FA0AAEDA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AFAF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0" spcFirstLastPara="0" vertOverflow="ellipsis" horzOverflow="overflow" vert="horz" wrap="square" anchor="ctr" anchorCtr="1"/>
    <a:lstStyle/>
    <a:p>
      <a:pPr>
        <a:defRPr lang="zh-CN" b="1">
          <a:solidFill>
            <a:schemeClr val="tx1"/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algn="ctr" defTabSz="914400">
              <a:defRPr lang="zh-CN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>
                <a:solidFill>
                  <a:schemeClr val="tx1"/>
                </a:solidFill>
              </a:rPr>
              <a:t>  </a:t>
            </a:r>
            <a:r>
              <a:rPr sz="1800" b="1">
                <a:solidFill>
                  <a:schemeClr val="tx1"/>
                </a:solidFill>
              </a:rPr>
              <a:t>护士职称结构</a:t>
            </a:r>
            <a:endParaRPr sz="1800" b="1" i="0" u="none" strike="noStrike" baseline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</c:rich>
      </c:tx>
      <c:layout>
        <c:manualLayout>
          <c:xMode val="edge"/>
          <c:yMode val="edge"/>
          <c:x val="0.274946089002156"/>
          <c:y val="8.928571428571429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80-B140-B378-C233988915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80-B140-B378-C233988915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80-B140-B378-C233988915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80-B140-B378-C233988915D4}"/>
              </c:ext>
            </c:extLst>
          </c:dPt>
          <c:dLbls>
            <c:dLbl>
              <c:idx val="0"/>
              <c:layout>
                <c:manualLayout>
                  <c:x val="0.166356525144674"/>
                  <c:y val="0.1050192109942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80-B140-B378-C233988915D4}"/>
                </c:ext>
              </c:extLst>
            </c:dLbl>
            <c:dLbl>
              <c:idx val="2"/>
              <c:layout>
                <c:manualLayout>
                  <c:x val="2.6422473467599499E-2"/>
                  <c:y val="-0.186492050835050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80-B140-B378-C233988915D4}"/>
                </c:ext>
              </c:extLst>
            </c:dLbl>
            <c:dLbl>
              <c:idx val="3"/>
              <c:layout>
                <c:manualLayout>
                  <c:x val="0.139850342560563"/>
                  <c:y val="0.1581907394365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80-B140-B378-C233988915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rgbClr val="969696">
                      <a:alpha val="100000"/>
                    </a:srgb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'[综合医疗科护士信息表(1).xls]Sheet3'!$A$12:$A$15</c:f>
              <c:strCache>
                <c:ptCount val="4"/>
                <c:pt idx="0">
                  <c:v>副主任护师及以上</c:v>
                </c:pt>
                <c:pt idx="1">
                  <c:v>主管护师</c:v>
                </c:pt>
                <c:pt idx="2">
                  <c:v>护师</c:v>
                </c:pt>
                <c:pt idx="3">
                  <c:v>护士</c:v>
                </c:pt>
              </c:strCache>
            </c:strRef>
          </c:cat>
          <c:val>
            <c:numRef>
              <c:f>'[综合医疗科护士信息表(1).xls]Sheet3'!$B$12:$B$15</c:f>
              <c:numCache>
                <c:formatCode>General</c:formatCode>
                <c:ptCount val="4"/>
                <c:pt idx="0">
                  <c:v>5</c:v>
                </c:pt>
                <c:pt idx="1">
                  <c:v>16</c:v>
                </c:pt>
                <c:pt idx="2">
                  <c:v>25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80-B140-B378-C233988915D4}"/>
            </c:ext>
          </c:extLst>
        </c:ser>
        <c:ser>
          <c:idx val="1"/>
          <c:order val="1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280-B140-B378-C233988915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280-B140-B378-C233988915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280-B140-B378-C233988915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F280-B140-B378-C233988915D4}"/>
              </c:ext>
            </c:extLst>
          </c:dPt>
          <c:cat>
            <c:strRef>
              <c:f>'[综合医疗科护士信息表(1).xls]Sheet3'!$A$12:$A$15</c:f>
              <c:strCache>
                <c:ptCount val="4"/>
                <c:pt idx="0">
                  <c:v>副主任护师及以上</c:v>
                </c:pt>
                <c:pt idx="1">
                  <c:v>主管护师</c:v>
                </c:pt>
                <c:pt idx="2">
                  <c:v>护师</c:v>
                </c:pt>
                <c:pt idx="3">
                  <c:v>护士</c:v>
                </c:pt>
              </c:strCache>
            </c:strRef>
          </c:cat>
          <c:val>
            <c:numRef>
              <c:f>'[综合医疗科护士信息表(1).xls]Sheet3'!$C$12:$C$15</c:f>
              <c:numCache>
                <c:formatCode>0.0%</c:formatCode>
                <c:ptCount val="4"/>
                <c:pt idx="0">
                  <c:v>7.69230769230769E-2</c:v>
                </c:pt>
                <c:pt idx="1">
                  <c:v>0.246153846153846</c:v>
                </c:pt>
                <c:pt idx="2">
                  <c:v>0.38461538461538503</c:v>
                </c:pt>
                <c:pt idx="3">
                  <c:v>0.29230769230769199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280-B140-B378-C23398891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AFAFA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 rot="0" spcFirstLastPara="0" vertOverflow="ellipsis" horzOverflow="overflow" vert="horz" wrap="square" anchor="ctr" anchorCtr="1"/>
    <a:lstStyle/>
    <a:p>
      <a:pPr>
        <a:defRPr lang="zh-CN" b="1">
          <a:solidFill>
            <a:schemeClr val="tx1"/>
          </a:solidFill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algn="ctr" defTabSz="914400">
              <a:defRPr lang="zh-CN"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sz="1800" b="1">
                <a:solidFill>
                  <a:sysClr val="windowText" lastClr="000000"/>
                </a:solidFill>
              </a:rPr>
              <a:t>护士工作年限结构</a:t>
            </a:r>
            <a:endParaRPr sz="1800" b="1" i="0" u="none" strike="noStrike" baseline="0">
              <a:solidFill>
                <a:sysClr val="windowText" lastClr="000000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</c:rich>
      </c:tx>
      <c:layout>
        <c:manualLayout>
          <c:xMode val="edge"/>
          <c:yMode val="edge"/>
          <c:x val="0.24069148936170201"/>
          <c:y val="3.441810425879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C7-524A-A749-ECF3C0D2C6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C7-524A-A749-ECF3C0D2C6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C7-524A-A749-ECF3C0D2C6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C7-524A-A749-ECF3C0D2C633}"/>
              </c:ext>
            </c:extLst>
          </c:dPt>
          <c:dLbls>
            <c:dLbl>
              <c:idx val="1"/>
              <c:layout>
                <c:manualLayout>
                  <c:x val="-9.9734042553191501E-2"/>
                  <c:y val="-0.1702065755018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C7-524A-A749-ECF3C0D2C633}"/>
                </c:ext>
              </c:extLst>
            </c:dLbl>
            <c:dLbl>
              <c:idx val="2"/>
              <c:layout>
                <c:manualLayout>
                  <c:x val="0"/>
                  <c:y val="-1.30928135001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C7-524A-A749-ECF3C0D2C633}"/>
                </c:ext>
              </c:extLst>
            </c:dLbl>
            <c:dLbl>
              <c:idx val="3"/>
              <c:layout>
                <c:manualLayout>
                  <c:x val="0.17151305799319999"/>
                  <c:y val="3.68835699793597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C7-524A-A749-ECF3C0D2C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rgbClr val="969696">
                      <a:alpha val="100000"/>
                    </a:srgb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'[综合医疗科护士信息表(1).xls]Sheet3'!$A$22:$A$25</c:f>
              <c:strCache>
                <c:ptCount val="4"/>
                <c:pt idx="0">
                  <c:v>≥10年</c:v>
                </c:pt>
                <c:pt idx="1">
                  <c:v>≥5年，＜10年</c:v>
                </c:pt>
                <c:pt idx="2">
                  <c:v>≥3年，＜5年</c:v>
                </c:pt>
                <c:pt idx="3">
                  <c:v>＜3年</c:v>
                </c:pt>
              </c:strCache>
            </c:strRef>
          </c:cat>
          <c:val>
            <c:numRef>
              <c:f>'[综合医疗科护士信息表(1).xls]Sheet3'!$B$22:$B$25</c:f>
              <c:numCache>
                <c:formatCode>General</c:formatCode>
                <c:ptCount val="4"/>
                <c:pt idx="0">
                  <c:v>17</c:v>
                </c:pt>
                <c:pt idx="1">
                  <c:v>21</c:v>
                </c:pt>
                <c:pt idx="2">
                  <c:v>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C7-524A-A749-ECF3C0D2C633}"/>
            </c:ext>
          </c:extLst>
        </c:ser>
        <c:ser>
          <c:idx val="1"/>
          <c:order val="1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9C7-524A-A749-ECF3C0D2C6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9C7-524A-A749-ECF3C0D2C6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9C7-524A-A749-ECF3C0D2C6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9C7-524A-A749-ECF3C0D2C633}"/>
              </c:ext>
            </c:extLst>
          </c:dPt>
          <c:cat>
            <c:strRef>
              <c:f>'[综合医疗科护士信息表(1).xls]Sheet3'!$A$22:$A$25</c:f>
              <c:strCache>
                <c:ptCount val="4"/>
                <c:pt idx="0">
                  <c:v>≥10年</c:v>
                </c:pt>
                <c:pt idx="1">
                  <c:v>≥5年，＜10年</c:v>
                </c:pt>
                <c:pt idx="2">
                  <c:v>≥3年，＜5年</c:v>
                </c:pt>
                <c:pt idx="3">
                  <c:v>＜3年</c:v>
                </c:pt>
              </c:strCache>
            </c:strRef>
          </c:cat>
          <c:val>
            <c:numRef>
              <c:f>'[综合医疗科护士信息表(1).xls]Sheet3'!$C$22:$C$25</c:f>
              <c:numCache>
                <c:formatCode>0.0%</c:formatCode>
                <c:ptCount val="4"/>
                <c:pt idx="0">
                  <c:v>0.265625</c:v>
                </c:pt>
                <c:pt idx="1">
                  <c:v>0.328125</c:v>
                </c:pt>
                <c:pt idx="2">
                  <c:v>3.125E-2</c:v>
                </c:pt>
                <c:pt idx="3">
                  <c:v>0.390625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9C7-524A-A749-ECF3C0D2C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AFAFA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 rot="0" spcFirstLastPara="0" vertOverflow="ellipsis" horzOverflow="overflow" vert="horz" wrap="square" anchor="ctr" anchorCtr="1"/>
    <a:lstStyle/>
    <a:p>
      <a:pPr>
        <a:defRPr lang="zh-CN" b="0">
          <a:solidFill>
            <a:sysClr val="windowText" lastClr="000000"/>
          </a:solidFill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algn="ctr" defTabSz="914400">
              <a:defRPr lang="zh-CN"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sz="1800" b="1">
                <a:solidFill>
                  <a:schemeClr val="tx1"/>
                </a:solidFill>
              </a:rPr>
              <a:t>专科护士占比</a:t>
            </a:r>
            <a:endParaRPr sz="1800" b="1" i="0" u="none" strike="noStrike" baseline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</c:rich>
      </c:tx>
      <c:layout>
        <c:manualLayout>
          <c:xMode val="edge"/>
          <c:yMode val="edge"/>
          <c:x val="0.28669434739531702"/>
          <c:y val="8.023535704733889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"系列1"</c:f>
              <c:strCache>
                <c:ptCount val="1"/>
                <c:pt idx="0">
                  <c:v>系列1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F2-CB4E-8846-34A47DEEF5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F2-CB4E-8846-34A47DEEF598}"/>
              </c:ext>
            </c:extLst>
          </c:dPt>
          <c:dLbls>
            <c:dLbl>
              <c:idx val="0"/>
              <c:layout>
                <c:manualLayout>
                  <c:x val="-2.2971854304635799E-2"/>
                  <c:y val="1.79192297405723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1200">
                        <a:solidFill>
                          <a:schemeClr val="bg1"/>
                        </a:solidFill>
                      </a:rPr>
                      <a:t>专科护士,18%</a:t>
                    </a:r>
                  </a:p>
                </c:rich>
              </c:tx>
              <c:spPr/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75496688741701"/>
                      <c:h val="0.244450387804226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0F2-CB4E-8846-34A47DEEF598}"/>
                </c:ext>
              </c:extLst>
            </c:dLbl>
            <c:dLbl>
              <c:idx val="1"/>
              <c:layout>
                <c:manualLayout>
                  <c:x val="0.14026002359398401"/>
                  <c:y val="-0.1622094565692860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algn="ctr" defTabSz="914400">
                      <a:defRPr lang="zh-CN"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1200">
                        <a:solidFill>
                          <a:schemeClr val="bg1"/>
                        </a:solidFill>
                      </a:rPr>
                      <a:t>非专科护士, 82%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0F2-CB4E-8846-34A47DEEF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rgbClr val="969696">
                      <a:alpha val="100000"/>
                    </a:srgb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'[综合医疗科护士信息表(1).xls]Sheet5'!$A$3:$A$4</c:f>
              <c:strCache>
                <c:ptCount val="2"/>
                <c:pt idx="0">
                  <c:v>专科护士</c:v>
                </c:pt>
                <c:pt idx="1">
                  <c:v>非专科护士</c:v>
                </c:pt>
              </c:strCache>
            </c:strRef>
          </c:cat>
          <c:val>
            <c:numRef>
              <c:f>'[综合医疗科护士信息表(1).xls]Sheet5'!$B$3:$B$4</c:f>
              <c:numCache>
                <c:formatCode>General</c:formatCode>
                <c:ptCount val="2"/>
                <c:pt idx="0">
                  <c:v>12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F2-CB4E-8846-34A47DEEF598}"/>
            </c:ext>
          </c:extLst>
        </c:ser>
        <c:ser>
          <c:idx val="1"/>
          <c:order val="1"/>
          <c:tx>
            <c:strRef>
              <c:f>'[综合医疗科护士信息表(1).xls]Sheet5'!$A$4</c:f>
              <c:strCache>
                <c:ptCount val="1"/>
                <c:pt idx="0">
                  <c:v>非专科护士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0F2-CB4E-8846-34A47DEEF5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0F2-CB4E-8846-34A47DEEF5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rgbClr val="969696">
                      <a:alpha val="100000"/>
                    </a:srgb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'[综合医疗科护士信息表(1).xls]Sheet5'!$A$3:$A$4</c:f>
              <c:strCache>
                <c:ptCount val="2"/>
                <c:pt idx="0">
                  <c:v>专科护士</c:v>
                </c:pt>
                <c:pt idx="1">
                  <c:v>非专科护士</c:v>
                </c:pt>
              </c:strCache>
            </c:strRef>
          </c:cat>
          <c:val>
            <c:numRef>
              <c:f>'[综合医疗科护士信息表(1).xls]Sheet5'!$C$3:$C$4</c:f>
              <c:numCache>
                <c:formatCode>0.0%</c:formatCode>
                <c:ptCount val="2"/>
                <c:pt idx="0">
                  <c:v>0.18461538461538499</c:v>
                </c:pt>
                <c:pt idx="1">
                  <c:v>0.81538461538461504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0F2-CB4E-8846-34A47DEEF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algn="ctr" defTabSz="914400">
              <a:defRPr lang="zh-CN"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sz="1440" b="1">
                <a:solidFill>
                  <a:schemeClr val="tx1"/>
                </a:solidFill>
              </a:rPr>
              <a:t>专科护士级别构成</a:t>
            </a:r>
            <a:endParaRPr sz="1440" b="1" i="0" u="none" strike="noStrike" baseline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347406304385601"/>
          <c:y val="0.13855120500526899"/>
          <c:w val="0.69481630375743197"/>
          <c:h val="0.74912903784826002"/>
        </c:manualLayout>
      </c:layout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73-D940-BCAF-8963F8E7FE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73-D940-BCAF-8963F8E7FE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73-D940-BCAF-8963F8E7FE40}"/>
              </c:ext>
            </c:extLst>
          </c:dPt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1200">
                        <a:solidFill>
                          <a:schemeClr val="bg1"/>
                        </a:solidFill>
                      </a:rPr>
                      <a:t>国家级, 56%</a:t>
                    </a:r>
                  </a:p>
                </c:rich>
              </c:tx>
              <c:spPr/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073-D940-BCAF-8963F8E7FE40}"/>
                </c:ext>
              </c:extLst>
            </c:dLbl>
            <c:dLbl>
              <c:idx val="1"/>
              <c:layout>
                <c:manualLayout>
                  <c:x val="3.1675269826372601E-2"/>
                  <c:y val="0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1200">
                        <a:solidFill>
                          <a:schemeClr val="bg1"/>
                        </a:solidFill>
                      </a:rPr>
                      <a:t>省级, 25%</a:t>
                    </a:r>
                  </a:p>
                </c:rich>
              </c:tx>
              <c:spPr/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073-D940-BCAF-8963F8E7FE40}"/>
                </c:ext>
              </c:extLst>
            </c:dLbl>
            <c:dLbl>
              <c:idx val="2"/>
              <c:layout>
                <c:manualLayout>
                  <c:x val="5.25574847489442E-2"/>
                  <c:y val="4.5282064254996202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1200">
                        <a:solidFill>
                          <a:schemeClr val="bg1"/>
                        </a:solidFill>
                      </a:rPr>
                      <a:t>院级, 19%</a:t>
                    </a:r>
                  </a:p>
                </c:rich>
              </c:tx>
              <c:spPr/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073-D940-BCAF-8963F8E7F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rgbClr val="969696">
                      <a:alpha val="100000"/>
                    </a:srgb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[综合医疗科护士信息表.xls]Sheet5!$A$27:$A$29</c:f>
              <c:strCache>
                <c:ptCount val="3"/>
                <c:pt idx="0">
                  <c:v>国家级</c:v>
                </c:pt>
                <c:pt idx="1">
                  <c:v>省级</c:v>
                </c:pt>
                <c:pt idx="2">
                  <c:v>院级</c:v>
                </c:pt>
              </c:strCache>
            </c:strRef>
          </c:cat>
          <c:val>
            <c:numRef>
              <c:f>[综合医疗科护士信息表.xls]Sheet5!$B$27:$B$29</c:f>
              <c:numCache>
                <c:formatCode>General</c:formatCode>
                <c:ptCount val="3"/>
                <c:pt idx="0">
                  <c:v>9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73-D940-BCAF-8963F8E7FE40}"/>
            </c:ext>
          </c:extLst>
        </c:ser>
        <c:ser>
          <c:idx val="1"/>
          <c:order val="1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073-D940-BCAF-8963F8E7FE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073-D940-BCAF-8963F8E7FE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073-D940-BCAF-8963F8E7FE40}"/>
              </c:ext>
            </c:extLst>
          </c:dPt>
          <c:cat>
            <c:strRef>
              <c:f>[综合医疗科护士信息表.xls]Sheet5!$A$27:$A$29</c:f>
              <c:strCache>
                <c:ptCount val="3"/>
                <c:pt idx="0">
                  <c:v>国家级</c:v>
                </c:pt>
                <c:pt idx="1">
                  <c:v>省级</c:v>
                </c:pt>
                <c:pt idx="2">
                  <c:v>院级</c:v>
                </c:pt>
              </c:strCache>
            </c:strRef>
          </c:cat>
          <c:val>
            <c:numRef>
              <c:f>[综合医疗科护士信息表.xls]Sheet5!$C$27:$C$29</c:f>
              <c:numCache>
                <c:formatCode>0.0%</c:formatCode>
                <c:ptCount val="3"/>
                <c:pt idx="0">
                  <c:v>0.5625</c:v>
                </c:pt>
                <c:pt idx="1">
                  <c:v>0.25</c:v>
                </c:pt>
                <c:pt idx="2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073-D940-BCAF-8963F8E7F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200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页眉占位符"/>
          <p:cNvSpPr>
            <a:spLocks noGrp="1"/>
          </p:cNvSpPr>
          <p:nvPr>
            <p:ph type="hdr"/>
          </p:nvPr>
        </p:nvSpPr>
        <p:spPr>
          <a:xfrm>
            <a:off x="0" y="0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 algn="l" defTabSz="914400" eaLnBrk="1" fontAlgn="base" latinLnBrk="0" hangingPunct="0">
              <a:buNone/>
              <a:defRPr sz="1200"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pPr marL="0" indent="0"/>
            <a:endParaRPr lang="zh-CN" altLang="en-US" sz="1200">
              <a:latin typeface="Calibri" charset="0"/>
              <a:ea typeface="宋体" pitchFamily="2" charset="-122"/>
              <a:cs typeface="Calibri" charset="0"/>
            </a:endParaRPr>
          </a:p>
        </p:txBody>
      </p:sp>
      <p:sp>
        <p:nvSpPr>
          <p:cNvPr id="42" name="日期占位符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 algn="r" defTabSz="914400" eaLnBrk="1" fontAlgn="base" latinLnBrk="0" hangingPunct="0">
              <a:buNone/>
              <a:defRPr sz="1200"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pPr marL="0" indent="0"/>
            <a:fld id="{CAD2D6BD-DE1B-4B5F-8B41-2702339687B9}" type="datetime5">
              <a:rPr lang="zh-CN" altLang="en-US" sz="1200">
                <a:latin typeface="Calibri" charset="0"/>
                <a:ea typeface="宋体" pitchFamily="2" charset="-122"/>
                <a:cs typeface="Calibri" charset="0"/>
              </a:rPr>
              <a:t>2021/11/5</a:t>
            </a:fld>
            <a:endParaRPr lang="zh-CN" altLang="en-US" sz="1200">
              <a:latin typeface="Calibri" charset="0"/>
              <a:ea typeface="宋体" pitchFamily="2" charset="-122"/>
              <a:cs typeface="Calibri" charset="0"/>
            </a:endParaRPr>
          </a:p>
        </p:txBody>
      </p:sp>
      <p:sp>
        <p:nvSpPr>
          <p:cNvPr id="43" name="文本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44" name="备注占位符 43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0" indent="0"/>
            <a:r>
              <a:rPr lang="zh-CN" altLang="en-US"/>
              <a:t>单击此处编辑母版文本样式</a:t>
            </a:r>
            <a:endParaRPr lang="en-US" altLang="zh-CN"/>
          </a:p>
          <a:p>
            <a:pPr marL="457200" lvl="1" indent="0"/>
            <a:r>
              <a:rPr lang="zh-CN" altLang="en-US"/>
              <a:t>第二级</a:t>
            </a:r>
            <a:endParaRPr lang="en-US" altLang="zh-CN"/>
          </a:p>
          <a:p>
            <a:pPr marL="914400" lvl="2" indent="0"/>
            <a:r>
              <a:rPr lang="zh-CN" altLang="en-US"/>
              <a:t>第三级</a:t>
            </a:r>
            <a:endParaRPr lang="en-US" altLang="zh-CN"/>
          </a:p>
          <a:p>
            <a:pPr marL="1371600" lvl="3" indent="0"/>
            <a:r>
              <a:rPr lang="zh-CN" altLang="en-US"/>
              <a:t>第四级</a:t>
            </a:r>
            <a:endParaRPr lang="en-US" altLang="zh-CN"/>
          </a:p>
          <a:p>
            <a:pPr marL="1828800" lvl="4" indent="0"/>
            <a:r>
              <a:rPr lang="zh-CN" altLang="en-US"/>
              <a:t>第五级</a:t>
            </a:r>
          </a:p>
        </p:txBody>
      </p:sp>
      <p:sp>
        <p:nvSpPr>
          <p:cNvPr id="45" name="页脚占位符"/>
          <p:cNvSpPr>
            <a:spLocks noGrp="1"/>
          </p:cNvSpPr>
          <p:nvPr>
            <p:ph type="ftr" idx="4"/>
          </p:nvPr>
        </p:nvSpPr>
        <p:spPr>
          <a:xfrm>
            <a:off x="0" y="8685213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0" indent="0" algn="l" defTabSz="914400" eaLnBrk="1" fontAlgn="base" latinLnBrk="0" hangingPunct="0">
              <a:buNone/>
              <a:defRPr sz="1200"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pPr marL="0" indent="0"/>
            <a:endParaRPr lang="zh-CN" altLang="en-US" sz="1200">
              <a:latin typeface="Calibri" charset="0"/>
              <a:ea typeface="宋体" pitchFamily="2" charset="-122"/>
              <a:cs typeface="Calibri" charset="0"/>
            </a:endParaRPr>
          </a:p>
        </p:txBody>
      </p:sp>
      <p:sp>
        <p:nvSpPr>
          <p:cNvPr id="46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0" indent="0" algn="r" defTabSz="914400" eaLnBrk="1" fontAlgn="base" latinLnBrk="0" hangingPunct="0">
              <a:buNone/>
              <a:defRPr sz="1200"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charset="0"/>
                <a:ea typeface="宋体" pitchFamily="2" charset="-122"/>
                <a:cs typeface="Calibri" charset="0"/>
              </a:rPr>
              <a:t>‹#›</a:t>
            </a:fld>
            <a:endParaRPr lang="zh-CN" altLang="en-US" sz="1200">
              <a:latin typeface="Calibri" charset="0"/>
              <a:ea typeface="宋体" pitchFamily="2" charset="-122"/>
              <a:cs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宋体" pitchFamily="2" charset="-122"/>
        <a:cs typeface="Calibri" charset="0"/>
      </a:defRPr>
    </a:lvl1pPr>
    <a:lvl2pPr marL="457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宋体" pitchFamily="2" charset="-122"/>
        <a:cs typeface="Calibri" charset="0"/>
      </a:defRPr>
    </a:lvl2pPr>
    <a:lvl3pPr marL="914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宋体" pitchFamily="2" charset="-122"/>
        <a:cs typeface="Calibri" charset="0"/>
      </a:defRPr>
    </a:lvl3pPr>
    <a:lvl4pPr marL="13716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宋体" pitchFamily="2" charset="-122"/>
        <a:cs typeface="Calibri" charset="0"/>
      </a:defRPr>
    </a:lvl4pPr>
    <a:lvl5pPr marL="18288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宋体" pitchFamily="2" charset="-122"/>
        <a:cs typeface="Calibri" charset="0"/>
      </a:defRPr>
    </a:lvl5pPr>
    <a:lvl6pPr marL="22860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宋体" pitchFamily="2" charset="-122"/>
        <a:cs typeface="Calibri" charset="0"/>
      </a:defRPr>
    </a:lvl6pPr>
    <a:lvl7pPr marL="2743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宋体" pitchFamily="2" charset="-122"/>
        <a:cs typeface="Calibri" charset="0"/>
      </a:defRPr>
    </a:lvl7pPr>
    <a:lvl8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宋体" pitchFamily="2" charset="-122"/>
        <a:cs typeface="Calibri" charset="0"/>
      </a:defRPr>
    </a:lvl8pPr>
    <a:lvl9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宋体" pitchFamily="2" charset="-122"/>
        <a:cs typeface="Calibri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幻灯片图像占位符 5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55" name="备注占位符 54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  <p:sp>
        <p:nvSpPr>
          <p:cNvPr id="56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indent="0"/>
            <a:fld id="{CAD2D6BD-DE1B-4B5F-8B41-2702339687B9}" type="slidenum">
              <a:rPr lang="en-US" altLang="zh-CN" sz="1200">
                <a:latin typeface="Calibri" charset="0"/>
                <a:ea typeface="宋体" pitchFamily="2" charset="-122"/>
                <a:cs typeface="Calibri" charset="0"/>
              </a:rPr>
              <a:t>1</a:t>
            </a:fld>
            <a:endParaRPr lang="zh-CN" altLang="en-US" sz="1200">
              <a:latin typeface="Calibri" charset="0"/>
              <a:ea typeface="宋体" pitchFamily="2" charset="-122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幻灯片图像占位符 29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293" name="备注占位符 29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  <p:sp>
        <p:nvSpPr>
          <p:cNvPr id="294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indent="0"/>
            <a:fld id="{CAD2D6BD-DE1B-4B5F-8B41-2702339687B9}" type="slidenum">
              <a:rPr lang="en-US" altLang="zh-CN" sz="1200">
                <a:latin typeface="Calibri" charset="0"/>
                <a:ea typeface="宋体" pitchFamily="2" charset="-122"/>
                <a:cs typeface="Calibri" charset="0"/>
              </a:rPr>
              <a:t>12</a:t>
            </a:fld>
            <a:endParaRPr lang="zh-CN" altLang="en-US" sz="1200">
              <a:latin typeface="Calibri" charset="0"/>
              <a:ea typeface="宋体" pitchFamily="2" charset="-122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A7544-68BC-4045-A10B-05E5B56FD9ED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Font typeface="Arial" pitchFamily="34" charset="0"/>
            </a:pPr>
            <a:fld id="{9A0DB2DC-4C9A-4742-B13C-FB6460FD3503}" type="slidenum">
              <a:rPr lang="en-US" altLang="en-US" dirty="0"/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Font typeface="Arial" pitchFamily="34" charset="0"/>
            </a:pPr>
            <a:fld id="{9A0DB2DC-4C9A-4742-B13C-FB6460FD3503}" type="slidenum">
              <a:rPr lang="en-US" altLang="en-US" dirty="0"/>
              <a:t>19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089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809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Font typeface="Arial" pitchFamily="34" charset="0"/>
            </a:pPr>
            <a:fld id="{9A0DB2DC-4C9A-4742-B13C-FB6460FD3503}" type="slidenum">
              <a:rPr lang="en-US" altLang="en-US" dirty="0"/>
              <a:t>22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Font typeface="Arial" pitchFamily="34" charset="0"/>
            </a:pPr>
            <a:fld id="{9A0DB2DC-4C9A-4742-B13C-FB6460FD3503}" type="slidenum">
              <a:rPr lang="en-US" altLang="en-US" dirty="0"/>
              <a:t>23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Font typeface="Arial" pitchFamily="34" charset="0"/>
            </a:pPr>
            <a:fld id="{9A0DB2DC-4C9A-4742-B13C-FB6460FD3503}" type="slidenum">
              <a:rPr lang="en-US" altLang="en-US" dirty="0"/>
              <a:t>24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Font typeface="Arial" pitchFamily="34" charset="0"/>
            </a:pPr>
            <a:fld id="{9A0DB2DC-4C9A-4742-B13C-FB6460FD3503}" type="slidenum">
              <a:rPr lang="en-US" altLang="en-US" dirty="0"/>
              <a:t>28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Font typeface="Arial" pitchFamily="34" charset="0"/>
            </a:pPr>
            <a:fld id="{9A0DB2DC-4C9A-4742-B13C-FB6460FD3503}" type="slidenum">
              <a:rPr lang="en-US" altLang="en-US" dirty="0"/>
              <a:t>32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089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809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Font typeface="Arial" pitchFamily="34" charset="0"/>
            </a:pPr>
            <a:fld id="{9A0DB2DC-4C9A-4742-B13C-FB6460FD3503}" type="slidenum">
              <a:rPr lang="en-US" altLang="en-US" dirty="0"/>
              <a:t>36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Font typeface="Arial" pitchFamily="34" charset="0"/>
            </a:pPr>
            <a:fld id="{9A0DB2DC-4C9A-4742-B13C-FB6460FD3503}" type="slidenum">
              <a:rPr lang="en-US" altLang="en-US" dirty="0"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幻灯片图像占位符 9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94" name="备注占位符 93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  <p:sp>
        <p:nvSpPr>
          <p:cNvPr id="95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indent="0"/>
            <a:fld id="{CAD2D6BD-DE1B-4B5F-8B41-2702339687B9}" type="slidenum">
              <a:rPr lang="en-US" altLang="zh-CN" sz="1200">
                <a:latin typeface="Calibri" charset="0"/>
                <a:ea typeface="宋体" pitchFamily="2" charset="-122"/>
                <a:cs typeface="Calibri" charset="0"/>
              </a:rPr>
              <a:t>39</a:t>
            </a:fld>
            <a:endParaRPr lang="zh-CN" altLang="en-US" sz="1200">
              <a:latin typeface="Calibri" charset="0"/>
              <a:ea typeface="宋体" pitchFamily="2" charset="-122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幻灯片图像占位符 9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94" name="备注占位符 93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  <p:sp>
        <p:nvSpPr>
          <p:cNvPr id="95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indent="0"/>
            <a:fld id="{CAD2D6BD-DE1B-4B5F-8B41-2702339687B9}" type="slidenum">
              <a:rPr lang="en-US" altLang="zh-CN" sz="1200">
                <a:latin typeface="Calibri" charset="0"/>
                <a:ea typeface="宋体" pitchFamily="2" charset="-122"/>
                <a:cs typeface="Calibri" charset="0"/>
              </a:rPr>
              <a:t>40</a:t>
            </a:fld>
            <a:endParaRPr lang="zh-CN" altLang="en-US" sz="1200">
              <a:latin typeface="Calibri" charset="0"/>
              <a:ea typeface="宋体" pitchFamily="2" charset="-122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Font typeface="Arial" pitchFamily="34" charset="0"/>
            </a:pPr>
            <a:fld id="{9A0DB2DC-4C9A-4742-B13C-FB6460FD3503}" type="slidenum">
              <a:rPr lang="en-US" altLang="en-US" dirty="0"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Font typeface="Arial" pitchFamily="34" charset="0"/>
            </a:pPr>
            <a:fld id="{9A0DB2DC-4C9A-4742-B13C-FB6460FD3503}" type="slidenum">
              <a:rPr lang="en-US" altLang="en-US" dirty="0"/>
              <a:t>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Font typeface="Arial" pitchFamily="34" charset="0"/>
            </a:pPr>
            <a:fld id="{9A0DB2DC-4C9A-4742-B13C-FB6460FD3503}" type="slidenum">
              <a:rPr lang="en-US" altLang="en-US" dirty="0"/>
              <a:t>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itchFamily="34" charset="0"/>
            </a:pPr>
            <a:fld id="{9A0DB2DC-4C9A-4742-B13C-FB6460FD3503}" type="slidenum">
              <a:rPr lang="en-US" altLang="en-US" sz="1200" dirty="0"/>
              <a:t>7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幻灯片图像占位符 87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89" name="备注占位符 88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  <p:sp>
        <p:nvSpPr>
          <p:cNvPr id="90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indent="0"/>
            <a:fld id="{CAD2D6BD-DE1B-4B5F-8B41-2702339687B9}" type="slidenum">
              <a:rPr lang="en-US" altLang="zh-CN" sz="1200">
                <a:latin typeface="Calibri" charset="0"/>
                <a:ea typeface="宋体" pitchFamily="2" charset="-122"/>
                <a:cs typeface="Calibri" charset="0"/>
              </a:rPr>
              <a:t>8</a:t>
            </a:fld>
            <a:endParaRPr lang="zh-CN" altLang="en-US" sz="1200">
              <a:latin typeface="Calibri" charset="0"/>
              <a:ea typeface="宋体" pitchFamily="2" charset="-122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幻灯片图像占位符 87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89" name="备注占位符 88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  <p:sp>
        <p:nvSpPr>
          <p:cNvPr id="90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indent="0"/>
            <a:fld id="{CAD2D6BD-DE1B-4B5F-8B41-2702339687B9}" type="slidenum">
              <a:rPr lang="en-US" altLang="zh-CN" sz="1200">
                <a:latin typeface="Calibri" charset="0"/>
                <a:ea typeface="宋体" pitchFamily="2" charset="-122"/>
                <a:cs typeface="Calibri" charset="0"/>
              </a:rPr>
              <a:t>9</a:t>
            </a:fld>
            <a:endParaRPr lang="zh-CN" altLang="en-US" sz="1200">
              <a:latin typeface="Calibri" charset="0"/>
              <a:ea typeface="宋体" pitchFamily="2" charset="-122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Font typeface="Arial" pitchFamily="34" charset="0"/>
            </a:pPr>
            <a:fld id="{9A0DB2DC-4C9A-4742-B13C-FB6460FD3503}" type="slidenum">
              <a:rPr lang="en-US" altLang="en-US" dirty="0"/>
              <a:t>11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1" y="103480"/>
            <a:ext cx="3644086" cy="78780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6" name="矩形"/>
          <p:cNvSpPr/>
          <p:nvPr userDrawn="1"/>
        </p:nvSpPr>
        <p:spPr>
          <a:xfrm>
            <a:off x="-32" y="981298"/>
            <a:ext cx="12192032" cy="71438"/>
          </a:xfrm>
          <a:prstGeom prst="rect">
            <a:avLst/>
          </a:prstGeom>
          <a:gradFill rotWithShape="1">
            <a:gsLst>
              <a:gs pos="80000">
                <a:srgbClr val="026DCE">
                  <a:alpha val="69803"/>
                </a:srgbClr>
              </a:gs>
              <a:gs pos="26000">
                <a:srgbClr val="1F497D">
                  <a:alpha val="10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矩形"/>
          <p:cNvSpPr/>
          <p:nvPr userDrawn="1"/>
        </p:nvSpPr>
        <p:spPr>
          <a:xfrm>
            <a:off x="7642225" y="2364105"/>
            <a:ext cx="3744594" cy="1583689"/>
          </a:xfrm>
          <a:prstGeom prst="rect">
            <a:avLst/>
          </a:prstGeom>
          <a:solidFill>
            <a:srgbClr val="2FA6FF">
              <a:alpha val="24000"/>
            </a:srgbClr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矩形"/>
          <p:cNvSpPr/>
          <p:nvPr userDrawn="1"/>
        </p:nvSpPr>
        <p:spPr>
          <a:xfrm>
            <a:off x="8402320" y="3769995"/>
            <a:ext cx="3783329" cy="1564640"/>
          </a:xfrm>
          <a:prstGeom prst="rect">
            <a:avLst/>
          </a:prstGeom>
          <a:gradFill rotWithShape="1">
            <a:gsLst>
              <a:gs pos="10000">
                <a:srgbClr val="FFC000">
                  <a:alpha val="62745"/>
                </a:srgbClr>
              </a:gs>
              <a:gs pos="100000">
                <a:srgbClr val="FFFFFF">
                  <a:alpha val="40784"/>
                </a:srgbClr>
              </a:gs>
            </a:gsLst>
            <a:lin ang="0" scaled="1"/>
          </a:gra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矩形"/>
          <p:cNvSpPr/>
          <p:nvPr userDrawn="1"/>
        </p:nvSpPr>
        <p:spPr>
          <a:xfrm>
            <a:off x="1" y="6525344"/>
            <a:ext cx="12185841" cy="332654"/>
          </a:xfrm>
          <a:prstGeom prst="rect">
            <a:avLst/>
          </a:prstGeom>
          <a:gradFill rotWithShape="1">
            <a:gsLst>
              <a:gs pos="80000">
                <a:srgbClr val="026DCE">
                  <a:alpha val="69803"/>
                </a:srgbClr>
              </a:gs>
              <a:gs pos="26000">
                <a:srgbClr val="1F497D">
                  <a:alpha val="10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矩形"/>
          <p:cNvSpPr/>
          <p:nvPr userDrawn="1"/>
        </p:nvSpPr>
        <p:spPr>
          <a:xfrm>
            <a:off x="1153795" y="6489700"/>
            <a:ext cx="6721475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  <a:cs typeface="Calibri" charset="0"/>
              </a:rPr>
              <a:t>格  物  穷  理      </a:t>
            </a: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  <a:cs typeface="Calibri" charset="0"/>
                <a:sym typeface="宋体" pitchFamily="2" charset="-122"/>
              </a:rPr>
              <a:t>救  死  扶  伤</a:t>
            </a:r>
            <a:endParaRPr lang="zh-CN" altLang="en-US" sz="1800" b="0" i="0" u="none" strike="noStrike" kern="1200" cap="none" spc="0" baseline="0">
              <a:solidFill>
                <a:schemeClr val="bg1"/>
              </a:solidFill>
              <a:latin typeface="方正舒体" pitchFamily="2" charset="-122"/>
              <a:ea typeface="方正舒体" pitchFamily="2" charset="-122"/>
              <a:cs typeface="Calibri" charset="0"/>
            </a:endParaRPr>
          </a:p>
        </p:txBody>
      </p:sp>
      <p:sp>
        <p:nvSpPr>
          <p:cNvPr id="11" name="流程图: 数据"/>
          <p:cNvSpPr/>
          <p:nvPr userDrawn="1"/>
        </p:nvSpPr>
        <p:spPr>
          <a:xfrm>
            <a:off x="5375920" y="6525344"/>
            <a:ext cx="6809921" cy="332656"/>
          </a:xfrm>
          <a:prstGeom prst="flowChartInputOutput">
            <a:avLst/>
          </a:prstGeom>
          <a:solidFill>
            <a:srgbClr val="F8A15A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5AA5-3199-44AD-AC61-71D61104B2B2}" type="datetimeFigureOut">
              <a:rPr lang="zh-CN" altLang="en-US"/>
              <a:t>2021/11/5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46810-B637-4B4A-B39A-5C43D29EEC3E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F1048E-0DD1-49D0-A329-5880A13BD7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等线" charset="-122"/>
              </a:rPr>
              <a:t>‹#›</a:t>
            </a:fld>
            <a:endParaRPr lang="en-US" altLang="en-US" dirty="0">
              <a:latin typeface="等线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F1048E-0DD1-49D0-A329-5880A13BD7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等线" charset="-122"/>
              </a:rPr>
              <a:t>‹#›</a:t>
            </a:fld>
            <a:endParaRPr lang="en-US" altLang="en-US" dirty="0">
              <a:latin typeface="等线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F1048E-0DD1-49D0-A329-5880A13BD7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等线" charset="-122"/>
              </a:rPr>
              <a:t>‹#›</a:t>
            </a:fld>
            <a:endParaRPr lang="en-US" altLang="en-US" dirty="0">
              <a:latin typeface="等线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F1048E-0DD1-49D0-A329-5880A13BD7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等线" charset="-122"/>
              </a:rPr>
              <a:t>‹#›</a:t>
            </a:fld>
            <a:endParaRPr lang="en-US" altLang="en-US" dirty="0">
              <a:latin typeface="等线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F1048E-0DD1-49D0-A329-5880A13BD7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等线" charset="-122"/>
              </a:rPr>
              <a:t>‹#›</a:t>
            </a:fld>
            <a:endParaRPr lang="en-US" altLang="en-US" dirty="0">
              <a:latin typeface="等线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F1048E-0DD1-49D0-A329-5880A13BD7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等线" charset="-122"/>
              </a:rPr>
              <a:t>‹#›</a:t>
            </a:fld>
            <a:endParaRPr lang="en-US" altLang="en-US" dirty="0">
              <a:latin typeface="等线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F1048E-0DD1-49D0-A329-5880A13BD7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等线" charset="-122"/>
              </a:rPr>
              <a:t>‹#›</a:t>
            </a:fld>
            <a:endParaRPr lang="en-US" altLang="en-US" dirty="0">
              <a:latin typeface="等线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43054" y="103297"/>
            <a:ext cx="3644086" cy="78780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3" name="矩形"/>
          <p:cNvSpPr/>
          <p:nvPr userDrawn="1"/>
        </p:nvSpPr>
        <p:spPr>
          <a:xfrm>
            <a:off x="-32" y="981298"/>
            <a:ext cx="12192032" cy="71438"/>
          </a:xfrm>
          <a:prstGeom prst="rect">
            <a:avLst/>
          </a:prstGeom>
          <a:gradFill rotWithShape="1">
            <a:gsLst>
              <a:gs pos="80000">
                <a:srgbClr val="026DCE">
                  <a:alpha val="69803"/>
                </a:srgbClr>
              </a:gs>
              <a:gs pos="26000">
                <a:srgbClr val="1F497D">
                  <a:alpha val="10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矩形"/>
          <p:cNvSpPr/>
          <p:nvPr userDrawn="1"/>
        </p:nvSpPr>
        <p:spPr>
          <a:xfrm>
            <a:off x="1" y="6525344"/>
            <a:ext cx="12185841" cy="332654"/>
          </a:xfrm>
          <a:prstGeom prst="rect">
            <a:avLst/>
          </a:prstGeom>
          <a:gradFill rotWithShape="1">
            <a:gsLst>
              <a:gs pos="80000">
                <a:srgbClr val="026DCE">
                  <a:alpha val="69803"/>
                </a:srgbClr>
              </a:gs>
              <a:gs pos="26000">
                <a:srgbClr val="1F497D">
                  <a:alpha val="10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矩形"/>
          <p:cNvSpPr/>
          <p:nvPr userDrawn="1"/>
        </p:nvSpPr>
        <p:spPr>
          <a:xfrm>
            <a:off x="1118235" y="6489700"/>
            <a:ext cx="7689849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  <a:cs typeface="Calibri" charset="0"/>
                <a:sym typeface="宋体" pitchFamily="2" charset="-122"/>
              </a:rPr>
              <a:t>格  物  穷  理      </a:t>
            </a: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  <a:cs typeface="Calibri" charset="0"/>
              </a:rPr>
              <a:t>救  死  扶  伤</a:t>
            </a:r>
          </a:p>
        </p:txBody>
      </p:sp>
      <p:sp>
        <p:nvSpPr>
          <p:cNvPr id="16" name="流程图: 数据"/>
          <p:cNvSpPr/>
          <p:nvPr userDrawn="1"/>
        </p:nvSpPr>
        <p:spPr>
          <a:xfrm>
            <a:off x="5375920" y="6525344"/>
            <a:ext cx="6809921" cy="332656"/>
          </a:xfrm>
          <a:prstGeom prst="flowChartInputOutput">
            <a:avLst/>
          </a:prstGeom>
          <a:solidFill>
            <a:srgbClr val="F8A15A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F1048E-0DD1-49D0-A329-5880A13BD7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等线" charset="-122"/>
              </a:rPr>
              <a:t>‹#›</a:t>
            </a:fld>
            <a:endParaRPr lang="en-US" altLang="en-US" dirty="0">
              <a:latin typeface="等线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F1048E-0DD1-49D0-A329-5880A13BD7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等线" charset="-122"/>
              </a:rPr>
              <a:t>‹#›</a:t>
            </a:fld>
            <a:endParaRPr lang="en-US" altLang="en-US" dirty="0">
              <a:latin typeface="等线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F1048E-0DD1-49D0-A329-5880A13BD7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等线" charset="-122"/>
              </a:rPr>
              <a:t>‹#›</a:t>
            </a:fld>
            <a:endParaRPr lang="en-US" altLang="en-US" dirty="0">
              <a:latin typeface="等线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F1048E-0DD1-49D0-A329-5880A13BD7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等线" charset="-122"/>
              </a:rPr>
              <a:t>‹#›</a:t>
            </a:fld>
            <a:endParaRPr lang="en-US" altLang="en-US" dirty="0">
              <a:latin typeface="等线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/>
        </p:nvCxnSpPr>
        <p:spPr>
          <a:xfrm flipV="1">
            <a:off x="595313" y="808038"/>
            <a:ext cx="11001375" cy="0"/>
          </a:xfrm>
          <a:prstGeom prst="line">
            <a:avLst/>
          </a:prstGeom>
          <a:ln w="38100" cmpd="thickThin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338" y="193675"/>
            <a:ext cx="1138237" cy="58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9370CB-A956-4651-A239-FDEF1674DC1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412060"/>
            <a:ext cx="12191996" cy="327983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vert="horz" wrap="square" lIns="0" tIns="0" rIns="0" bIns="0" numCol="1" anchor="ctr" anchorCtr="0" compatLnSpc="1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sz="10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53800" y="6500813"/>
            <a:ext cx="509588" cy="2127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zh-CN" dirty="0"/>
              <a:t>‹#›</a:t>
            </a:fld>
            <a:endParaRPr lang="en-US" altLang="zh-CN" dirty="0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CBEE7-0003-402C-8261-A2AD0BB5420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3"/>
          <p:cNvSpPr/>
          <p:nvPr/>
        </p:nvSpPr>
        <p:spPr>
          <a:xfrm>
            <a:off x="-7937" y="6691313"/>
            <a:ext cx="12199938" cy="166688"/>
          </a:xfrm>
          <a:prstGeom prst="roundRect">
            <a:avLst>
              <a:gd name="adj" fmla="val 11240"/>
            </a:avLst>
          </a:prstGeom>
          <a:solidFill>
            <a:srgbClr val="D94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7_裁图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588" y="207963"/>
            <a:ext cx="3429000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3" y="0"/>
            <a:ext cx="1011237" cy="1516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A27CA1-31B5-41A0-AD13-1294861C8A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-cursor_63438"/>
          <p:cNvSpPr>
            <a:spLocks noChangeAspect="1"/>
          </p:cNvSpPr>
          <p:nvPr userDrawn="1"/>
        </p:nvSpPr>
        <p:spPr bwMode="auto">
          <a:xfrm flipH="1">
            <a:off x="431371" y="285415"/>
            <a:ext cx="406457" cy="404519"/>
          </a:xfrm>
          <a:custGeom>
            <a:avLst/>
            <a:gdLst>
              <a:gd name="connsiteX0" fmla="*/ 36751 w 332960"/>
              <a:gd name="connsiteY0" fmla="*/ 238685 h 331372"/>
              <a:gd name="connsiteX1" fmla="*/ 92688 w 332960"/>
              <a:gd name="connsiteY1" fmla="*/ 294623 h 331372"/>
              <a:gd name="connsiteX2" fmla="*/ 75777 w 332960"/>
              <a:gd name="connsiteY2" fmla="*/ 311534 h 331372"/>
              <a:gd name="connsiteX3" fmla="*/ 38051 w 332960"/>
              <a:gd name="connsiteY3" fmla="*/ 305030 h 331372"/>
              <a:gd name="connsiteX4" fmla="*/ 14636 w 332960"/>
              <a:gd name="connsiteY4" fmla="*/ 328446 h 331372"/>
              <a:gd name="connsiteX5" fmla="*/ 2928 w 332960"/>
              <a:gd name="connsiteY5" fmla="*/ 328446 h 331372"/>
              <a:gd name="connsiteX6" fmla="*/ 2928 w 332960"/>
              <a:gd name="connsiteY6" fmla="*/ 316738 h 331372"/>
              <a:gd name="connsiteX7" fmla="*/ 26344 w 332960"/>
              <a:gd name="connsiteY7" fmla="*/ 293322 h 331372"/>
              <a:gd name="connsiteX8" fmla="*/ 19839 w 332960"/>
              <a:gd name="connsiteY8" fmla="*/ 258198 h 331372"/>
              <a:gd name="connsiteX9" fmla="*/ 21140 w 332960"/>
              <a:gd name="connsiteY9" fmla="*/ 254296 h 331372"/>
              <a:gd name="connsiteX10" fmla="*/ 36751 w 332960"/>
              <a:gd name="connsiteY10" fmla="*/ 238685 h 331372"/>
              <a:gd name="connsiteX11" fmla="*/ 132375 w 332960"/>
              <a:gd name="connsiteY11" fmla="*/ 143435 h 331372"/>
              <a:gd name="connsiteX12" fmla="*/ 187938 w 332960"/>
              <a:gd name="connsiteY12" fmla="*/ 200585 h 331372"/>
              <a:gd name="connsiteX13" fmla="*/ 105388 w 332960"/>
              <a:gd name="connsiteY13" fmla="*/ 281548 h 331372"/>
              <a:gd name="connsiteX14" fmla="*/ 49825 w 332960"/>
              <a:gd name="connsiteY14" fmla="*/ 225985 h 331372"/>
              <a:gd name="connsiteX15" fmla="*/ 209026 w 332960"/>
              <a:gd name="connsiteY15" fmla="*/ 12362 h 331372"/>
              <a:gd name="connsiteX16" fmla="*/ 223221 w 332960"/>
              <a:gd name="connsiteY16" fmla="*/ 12362 h 331372"/>
              <a:gd name="connsiteX17" fmla="*/ 223221 w 332960"/>
              <a:gd name="connsiteY17" fmla="*/ 25246 h 331372"/>
              <a:gd name="connsiteX18" fmla="*/ 216769 w 332960"/>
              <a:gd name="connsiteY18" fmla="*/ 31688 h 331372"/>
              <a:gd name="connsiteX19" fmla="*/ 230964 w 332960"/>
              <a:gd name="connsiteY19" fmla="*/ 45861 h 331372"/>
              <a:gd name="connsiteX20" fmla="*/ 243869 w 332960"/>
              <a:gd name="connsiteY20" fmla="*/ 32976 h 331372"/>
              <a:gd name="connsiteX21" fmla="*/ 246450 w 332960"/>
              <a:gd name="connsiteY21" fmla="*/ 31688 h 331372"/>
              <a:gd name="connsiteX22" fmla="*/ 250321 w 332960"/>
              <a:gd name="connsiteY22" fmla="*/ 32976 h 331372"/>
              <a:gd name="connsiteX23" fmla="*/ 299360 w 332960"/>
              <a:gd name="connsiteY23" fmla="*/ 81936 h 331372"/>
              <a:gd name="connsiteX24" fmla="*/ 299360 w 332960"/>
              <a:gd name="connsiteY24" fmla="*/ 88378 h 331372"/>
              <a:gd name="connsiteX25" fmla="*/ 201283 w 332960"/>
              <a:gd name="connsiteY25" fmla="*/ 186297 h 331372"/>
              <a:gd name="connsiteX26" fmla="*/ 145792 w 332960"/>
              <a:gd name="connsiteY26" fmla="*/ 130895 h 331372"/>
              <a:gd name="connsiteX27" fmla="*/ 206445 w 332960"/>
              <a:gd name="connsiteY27" fmla="*/ 70340 h 331372"/>
              <a:gd name="connsiteX28" fmla="*/ 192249 w 332960"/>
              <a:gd name="connsiteY28" fmla="*/ 56168 h 331372"/>
              <a:gd name="connsiteX29" fmla="*/ 117401 w 332960"/>
              <a:gd name="connsiteY29" fmla="*/ 130895 h 331372"/>
              <a:gd name="connsiteX30" fmla="*/ 110949 w 332960"/>
              <a:gd name="connsiteY30" fmla="*/ 133472 h 331372"/>
              <a:gd name="connsiteX31" fmla="*/ 104497 w 332960"/>
              <a:gd name="connsiteY31" fmla="*/ 130895 h 331372"/>
              <a:gd name="connsiteX32" fmla="*/ 104497 w 332960"/>
              <a:gd name="connsiteY32" fmla="*/ 118011 h 331372"/>
              <a:gd name="connsiteX33" fmla="*/ 209026 w 332960"/>
              <a:gd name="connsiteY33" fmla="*/ 12362 h 331372"/>
              <a:gd name="connsiteX34" fmla="*/ 304689 w 332960"/>
              <a:gd name="connsiteY34" fmla="*/ 0 h 331372"/>
              <a:gd name="connsiteX35" fmla="*/ 323809 w 332960"/>
              <a:gd name="connsiteY35" fmla="*/ 7844 h 331372"/>
              <a:gd name="connsiteX36" fmla="*/ 325116 w 332960"/>
              <a:gd name="connsiteY36" fmla="*/ 9151 h 331372"/>
              <a:gd name="connsiteX37" fmla="*/ 325116 w 332960"/>
              <a:gd name="connsiteY37" fmla="*/ 48372 h 331372"/>
              <a:gd name="connsiteX38" fmla="*/ 308121 w 332960"/>
              <a:gd name="connsiteY38" fmla="*/ 64060 h 331372"/>
              <a:gd name="connsiteX39" fmla="*/ 268900 w 332960"/>
              <a:gd name="connsiteY39" fmla="*/ 24839 h 331372"/>
              <a:gd name="connsiteX40" fmla="*/ 284588 w 332960"/>
              <a:gd name="connsiteY40" fmla="*/ 7844 h 331372"/>
              <a:gd name="connsiteX41" fmla="*/ 304689 w 332960"/>
              <a:gd name="connsiteY41" fmla="*/ 0 h 3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2960" h="331372">
                <a:moveTo>
                  <a:pt x="36751" y="238685"/>
                </a:moveTo>
                <a:cubicBezTo>
                  <a:pt x="36751" y="238685"/>
                  <a:pt x="36751" y="238685"/>
                  <a:pt x="92688" y="294623"/>
                </a:cubicBezTo>
                <a:cubicBezTo>
                  <a:pt x="92688" y="294623"/>
                  <a:pt x="92688" y="294623"/>
                  <a:pt x="75777" y="311534"/>
                </a:cubicBezTo>
                <a:cubicBezTo>
                  <a:pt x="75777" y="311534"/>
                  <a:pt x="75777" y="311534"/>
                  <a:pt x="38051" y="305030"/>
                </a:cubicBezTo>
                <a:cubicBezTo>
                  <a:pt x="38051" y="305030"/>
                  <a:pt x="38051" y="305030"/>
                  <a:pt x="14636" y="328446"/>
                </a:cubicBezTo>
                <a:cubicBezTo>
                  <a:pt x="10733" y="332348"/>
                  <a:pt x="5530" y="332348"/>
                  <a:pt x="2928" y="328446"/>
                </a:cubicBezTo>
                <a:cubicBezTo>
                  <a:pt x="-975" y="325844"/>
                  <a:pt x="-975" y="320640"/>
                  <a:pt x="2928" y="316738"/>
                </a:cubicBezTo>
                <a:cubicBezTo>
                  <a:pt x="2928" y="316738"/>
                  <a:pt x="2928" y="316738"/>
                  <a:pt x="26344" y="293322"/>
                </a:cubicBezTo>
                <a:cubicBezTo>
                  <a:pt x="26344" y="293322"/>
                  <a:pt x="26344" y="293322"/>
                  <a:pt x="19839" y="258198"/>
                </a:cubicBezTo>
                <a:cubicBezTo>
                  <a:pt x="19839" y="256897"/>
                  <a:pt x="19839" y="255597"/>
                  <a:pt x="21140" y="254296"/>
                </a:cubicBezTo>
                <a:cubicBezTo>
                  <a:pt x="21140" y="254296"/>
                  <a:pt x="21140" y="254296"/>
                  <a:pt x="36751" y="238685"/>
                </a:cubicBezTo>
                <a:close/>
                <a:moveTo>
                  <a:pt x="132375" y="143435"/>
                </a:moveTo>
                <a:lnTo>
                  <a:pt x="187938" y="200585"/>
                </a:lnTo>
                <a:lnTo>
                  <a:pt x="105388" y="281548"/>
                </a:lnTo>
                <a:lnTo>
                  <a:pt x="49825" y="225985"/>
                </a:lnTo>
                <a:close/>
                <a:moveTo>
                  <a:pt x="209026" y="12362"/>
                </a:moveTo>
                <a:cubicBezTo>
                  <a:pt x="212897" y="8497"/>
                  <a:pt x="219350" y="8497"/>
                  <a:pt x="223221" y="12362"/>
                </a:cubicBezTo>
                <a:cubicBezTo>
                  <a:pt x="225802" y="16227"/>
                  <a:pt x="225802" y="22669"/>
                  <a:pt x="223221" y="25246"/>
                </a:cubicBezTo>
                <a:cubicBezTo>
                  <a:pt x="223221" y="25246"/>
                  <a:pt x="223221" y="25246"/>
                  <a:pt x="216769" y="31688"/>
                </a:cubicBezTo>
                <a:cubicBezTo>
                  <a:pt x="216769" y="31688"/>
                  <a:pt x="216769" y="31688"/>
                  <a:pt x="230964" y="45861"/>
                </a:cubicBezTo>
                <a:cubicBezTo>
                  <a:pt x="230964" y="45861"/>
                  <a:pt x="230964" y="45861"/>
                  <a:pt x="243869" y="32976"/>
                </a:cubicBezTo>
                <a:cubicBezTo>
                  <a:pt x="245159" y="31688"/>
                  <a:pt x="245159" y="31688"/>
                  <a:pt x="246450" y="31688"/>
                </a:cubicBezTo>
                <a:cubicBezTo>
                  <a:pt x="247740" y="31688"/>
                  <a:pt x="249031" y="31688"/>
                  <a:pt x="250321" y="32976"/>
                </a:cubicBezTo>
                <a:cubicBezTo>
                  <a:pt x="250321" y="32976"/>
                  <a:pt x="250321" y="32976"/>
                  <a:pt x="299360" y="81936"/>
                </a:cubicBezTo>
                <a:cubicBezTo>
                  <a:pt x="300650" y="84513"/>
                  <a:pt x="300650" y="87090"/>
                  <a:pt x="299360" y="88378"/>
                </a:cubicBezTo>
                <a:cubicBezTo>
                  <a:pt x="299360" y="88378"/>
                  <a:pt x="299360" y="88378"/>
                  <a:pt x="201283" y="186297"/>
                </a:cubicBezTo>
                <a:cubicBezTo>
                  <a:pt x="201283" y="186297"/>
                  <a:pt x="201283" y="186297"/>
                  <a:pt x="145792" y="130895"/>
                </a:cubicBezTo>
                <a:cubicBezTo>
                  <a:pt x="145792" y="130895"/>
                  <a:pt x="145792" y="130895"/>
                  <a:pt x="206445" y="70340"/>
                </a:cubicBezTo>
                <a:cubicBezTo>
                  <a:pt x="206445" y="70340"/>
                  <a:pt x="206445" y="70340"/>
                  <a:pt x="192249" y="56168"/>
                </a:cubicBezTo>
                <a:cubicBezTo>
                  <a:pt x="192249" y="56168"/>
                  <a:pt x="192249" y="56168"/>
                  <a:pt x="117401" y="130895"/>
                </a:cubicBezTo>
                <a:cubicBezTo>
                  <a:pt x="116111" y="132184"/>
                  <a:pt x="113530" y="133472"/>
                  <a:pt x="110949" y="133472"/>
                </a:cubicBezTo>
                <a:cubicBezTo>
                  <a:pt x="108368" y="133472"/>
                  <a:pt x="107078" y="132184"/>
                  <a:pt x="104497" y="130895"/>
                </a:cubicBezTo>
                <a:cubicBezTo>
                  <a:pt x="100625" y="127030"/>
                  <a:pt x="100625" y="120588"/>
                  <a:pt x="104497" y="118011"/>
                </a:cubicBezTo>
                <a:cubicBezTo>
                  <a:pt x="104497" y="118011"/>
                  <a:pt x="104497" y="118011"/>
                  <a:pt x="209026" y="12362"/>
                </a:cubicBezTo>
                <a:close/>
                <a:moveTo>
                  <a:pt x="304689" y="0"/>
                </a:moveTo>
                <a:cubicBezTo>
                  <a:pt x="311716" y="0"/>
                  <a:pt x="318579" y="2614"/>
                  <a:pt x="323809" y="7844"/>
                </a:cubicBezTo>
                <a:cubicBezTo>
                  <a:pt x="323809" y="7844"/>
                  <a:pt x="323809" y="7844"/>
                  <a:pt x="325116" y="9151"/>
                </a:cubicBezTo>
                <a:cubicBezTo>
                  <a:pt x="335575" y="19610"/>
                  <a:pt x="335575" y="36605"/>
                  <a:pt x="325116" y="48372"/>
                </a:cubicBezTo>
                <a:lnTo>
                  <a:pt x="308121" y="64060"/>
                </a:lnTo>
                <a:cubicBezTo>
                  <a:pt x="308121" y="64060"/>
                  <a:pt x="308121" y="64060"/>
                  <a:pt x="268900" y="24839"/>
                </a:cubicBezTo>
                <a:cubicBezTo>
                  <a:pt x="268900" y="24839"/>
                  <a:pt x="268900" y="24839"/>
                  <a:pt x="284588" y="7844"/>
                </a:cubicBezTo>
                <a:cubicBezTo>
                  <a:pt x="290472" y="2614"/>
                  <a:pt x="297662" y="0"/>
                  <a:pt x="3046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1" y="103480"/>
            <a:ext cx="3644086" cy="78780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8" name="矩形"/>
          <p:cNvSpPr/>
          <p:nvPr userDrawn="1"/>
        </p:nvSpPr>
        <p:spPr>
          <a:xfrm>
            <a:off x="-32" y="981298"/>
            <a:ext cx="12192032" cy="71438"/>
          </a:xfrm>
          <a:prstGeom prst="rect">
            <a:avLst/>
          </a:prstGeom>
          <a:gradFill rotWithShape="1">
            <a:gsLst>
              <a:gs pos="80000">
                <a:srgbClr val="026DCE">
                  <a:alpha val="69803"/>
                </a:srgbClr>
              </a:gs>
              <a:gs pos="26000">
                <a:srgbClr val="1F497D">
                  <a:alpha val="10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矩形"/>
          <p:cNvSpPr/>
          <p:nvPr userDrawn="1"/>
        </p:nvSpPr>
        <p:spPr>
          <a:xfrm>
            <a:off x="7581680" y="0"/>
            <a:ext cx="3744682" cy="714355"/>
          </a:xfrm>
          <a:prstGeom prst="rect">
            <a:avLst/>
          </a:prstGeom>
          <a:solidFill>
            <a:srgbClr val="2FA6FF">
              <a:alpha val="24000"/>
            </a:srgbClr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矩形"/>
          <p:cNvSpPr/>
          <p:nvPr userDrawn="1"/>
        </p:nvSpPr>
        <p:spPr>
          <a:xfrm>
            <a:off x="8402325" y="176927"/>
            <a:ext cx="3783515" cy="714355"/>
          </a:xfrm>
          <a:prstGeom prst="rect">
            <a:avLst/>
          </a:prstGeom>
          <a:gradFill rotWithShape="1">
            <a:gsLst>
              <a:gs pos="10000">
                <a:srgbClr val="FFC000">
                  <a:alpha val="62745"/>
                </a:srgbClr>
              </a:gs>
              <a:gs pos="100000">
                <a:srgbClr val="FFFFFF">
                  <a:alpha val="40784"/>
                </a:srgbClr>
              </a:gs>
            </a:gsLst>
            <a:lin ang="0" scaled="1"/>
          </a:gra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矩形"/>
          <p:cNvSpPr/>
          <p:nvPr userDrawn="1"/>
        </p:nvSpPr>
        <p:spPr>
          <a:xfrm>
            <a:off x="1" y="6525344"/>
            <a:ext cx="12185841" cy="332654"/>
          </a:xfrm>
          <a:prstGeom prst="rect">
            <a:avLst/>
          </a:prstGeom>
          <a:gradFill rotWithShape="1">
            <a:gsLst>
              <a:gs pos="80000">
                <a:srgbClr val="026DCE">
                  <a:alpha val="69803"/>
                </a:srgbClr>
              </a:gs>
              <a:gs pos="26000">
                <a:srgbClr val="1F497D">
                  <a:alpha val="10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矩形"/>
          <p:cNvSpPr/>
          <p:nvPr userDrawn="1"/>
        </p:nvSpPr>
        <p:spPr>
          <a:xfrm>
            <a:off x="1203960" y="6507480"/>
            <a:ext cx="7732395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  <a:cs typeface="Calibri" charset="0"/>
                <a:sym typeface="宋体" pitchFamily="2" charset="-122"/>
              </a:rPr>
              <a:t>格  物  穷  理      </a:t>
            </a: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  <a:cs typeface="Calibri" charset="0"/>
              </a:rPr>
              <a:t>救  死  扶  伤</a:t>
            </a:r>
          </a:p>
        </p:txBody>
      </p:sp>
      <p:sp>
        <p:nvSpPr>
          <p:cNvPr id="23" name="流程图: 数据"/>
          <p:cNvSpPr/>
          <p:nvPr userDrawn="1"/>
        </p:nvSpPr>
        <p:spPr>
          <a:xfrm>
            <a:off x="5375920" y="6525344"/>
            <a:ext cx="6809921" cy="332656"/>
          </a:xfrm>
          <a:prstGeom prst="flowChartInputOutput">
            <a:avLst/>
          </a:prstGeom>
          <a:solidFill>
            <a:srgbClr val="F8A15A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/>
          </a:p>
        </p:txBody>
      </p:sp>
      <p:pic>
        <p:nvPicPr>
          <p:cNvPr id="24" name="图片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6192" y="3819865"/>
            <a:ext cx="12192032" cy="270547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日期占位符"/>
          <p:cNvSpPr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eaLnBrk="1" fontAlgn="auto" latinLnBrk="0" hangingPunct="1">
              <a:buNone/>
              <a:defRPr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fld id="{CAD2D6BD-DE1B-4B5F-8B41-2702339687B9}" type="datetime5">
              <a:rPr lang="zh-CN" altLang="en-US"/>
              <a:t>2021/11/5</a:t>
            </a:fld>
            <a:endParaRPr lang="zh-CN" altLang="en-US"/>
          </a:p>
        </p:txBody>
      </p:sp>
      <p:sp>
        <p:nvSpPr>
          <p:cNvPr id="26" name="页脚占位符"/>
          <p:cNvSpPr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eaLnBrk="1" fontAlgn="auto" latinLnBrk="0" hangingPunct="1">
              <a:buNone/>
              <a:defRPr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27" name="编号占位符"/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2844798" cy="365125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eaLnBrk="1" fontAlgn="auto" latinLnBrk="0" hangingPunct="1">
              <a:buNone/>
              <a:defRPr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title"/>
          </p:nvPr>
        </p:nvSpPr>
        <p:spPr>
          <a:xfrm>
            <a:off x="571500" y="258763"/>
            <a:ext cx="10972800" cy="331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 defTabSz="914400" eaLnBrk="1" fontAlgn="base" latinLnBrk="0" hangingPunct="1"/>
          </a:lstStyle>
          <a:p>
            <a:pPr marL="0" indent="0"/>
            <a:r>
              <a:rPr lang="zh-CN" altLang="en-US" strike="noStrike"/>
              <a:t>单击此处编辑母版标题样式</a:t>
            </a:r>
          </a:p>
        </p:txBody>
      </p:sp>
      <p:sp>
        <p:nvSpPr>
          <p:cNvPr id="29" name="内容占位符"/>
          <p:cNvSpPr>
            <a:spLocks noGrp="1"/>
          </p:cNvSpPr>
          <p:nvPr>
            <p:ph idx="1"/>
          </p:nvPr>
        </p:nvSpPr>
        <p:spPr>
          <a:xfrm>
            <a:off x="609600" y="1266825"/>
            <a:ext cx="5384800" cy="45259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342900" indent="-342900" defTabSz="914400" eaLnBrk="1" fontAlgn="base" latinLnBrk="0" hangingPunct="1">
              <a:defRPr sz="2800"/>
            </a:lvl1pPr>
            <a:lvl2pPr marL="742950" indent="-285750" defTabSz="914400" eaLnBrk="1" fontAlgn="base" latinLnBrk="0" hangingPunct="1">
              <a:defRPr sz="2400"/>
            </a:lvl2pPr>
            <a:lvl3pPr marL="1143000" indent="-228600" defTabSz="914400" eaLnBrk="1" fontAlgn="base" latinLnBrk="0" hangingPunct="1">
              <a:defRPr sz="2000"/>
            </a:lvl3pPr>
            <a:lvl4pPr marL="1600200" indent="-228600" defTabSz="914400" eaLnBrk="1" fontAlgn="base" latinLnBrk="0" hangingPunct="1">
              <a:defRPr sz="1800"/>
            </a:lvl4pPr>
            <a:lvl5pPr marL="2057400" indent="-228600" defTabSz="914400" eaLnBrk="1" fontAlgn="base" latinLnBrk="0" hangingPunct="1">
              <a:defRPr sz="1800"/>
            </a:lvl5pPr>
          </a:lstStyle>
          <a:p>
            <a:pPr marL="342900" indent="-342900"/>
            <a:r>
              <a:rPr lang="zh-CN" altLang="en-US" strike="noStrike"/>
              <a:t>单击此处编辑母版文本样式</a:t>
            </a:r>
            <a:endParaRPr lang="en-US" altLang="zh-CN" strike="noStrike"/>
          </a:p>
          <a:p>
            <a:pPr marL="742950" lvl="1" indent="-285750"/>
            <a:r>
              <a:rPr lang="zh-CN" altLang="en-US" strike="noStrike"/>
              <a:t>第二级</a:t>
            </a:r>
            <a:endParaRPr lang="en-US" altLang="zh-CN" strike="noStrike"/>
          </a:p>
          <a:p>
            <a:pPr marL="1143000" lvl="2" indent="-228600"/>
            <a:r>
              <a:rPr lang="zh-CN" altLang="en-US" strike="noStrike"/>
              <a:t>第三级</a:t>
            </a:r>
            <a:endParaRPr lang="en-US" altLang="zh-CN" strike="noStrike"/>
          </a:p>
          <a:p>
            <a:pPr marL="1600200" lvl="3" indent="-228600"/>
            <a:r>
              <a:rPr lang="zh-CN" altLang="en-US" strike="noStrike"/>
              <a:t>第四级</a:t>
            </a:r>
            <a:endParaRPr lang="en-US" altLang="zh-CN" strike="noStrike"/>
          </a:p>
          <a:p>
            <a:pPr marL="2057400" lvl="4" indent="-228600"/>
            <a:r>
              <a:rPr lang="zh-CN" altLang="en-US" strike="noStrike"/>
              <a:t>第五级</a:t>
            </a:r>
          </a:p>
        </p:txBody>
      </p:sp>
      <p:sp>
        <p:nvSpPr>
          <p:cNvPr id="30" name="内容占位符"/>
          <p:cNvSpPr>
            <a:spLocks noGrp="1"/>
          </p:cNvSpPr>
          <p:nvPr>
            <p:ph idx="2"/>
          </p:nvPr>
        </p:nvSpPr>
        <p:spPr>
          <a:xfrm>
            <a:off x="6197600" y="1266825"/>
            <a:ext cx="5384800" cy="45259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342900" indent="-342900" defTabSz="914400" eaLnBrk="1" fontAlgn="base" latinLnBrk="0" hangingPunct="1">
              <a:defRPr sz="2800"/>
            </a:lvl1pPr>
            <a:lvl2pPr marL="742950" indent="-285750" defTabSz="914400" eaLnBrk="1" fontAlgn="base" latinLnBrk="0" hangingPunct="1">
              <a:defRPr sz="2400"/>
            </a:lvl2pPr>
            <a:lvl3pPr marL="1143000" indent="-228600" defTabSz="914400" eaLnBrk="1" fontAlgn="base" latinLnBrk="0" hangingPunct="1">
              <a:defRPr sz="2000"/>
            </a:lvl3pPr>
            <a:lvl4pPr marL="1600200" indent="-228600" defTabSz="914400" eaLnBrk="1" fontAlgn="base" latinLnBrk="0" hangingPunct="1">
              <a:defRPr sz="1800"/>
            </a:lvl4pPr>
            <a:lvl5pPr marL="2057400" indent="-228600" defTabSz="914400" eaLnBrk="1" fontAlgn="base" latinLnBrk="0" hangingPunct="1">
              <a:defRPr sz="1800"/>
            </a:lvl5pPr>
          </a:lstStyle>
          <a:p>
            <a:pPr marL="342900" indent="-342900"/>
            <a:r>
              <a:rPr lang="zh-CN" altLang="en-US" strike="noStrike"/>
              <a:t>单击此处编辑母版文本样式</a:t>
            </a:r>
            <a:endParaRPr lang="en-US" altLang="zh-CN" strike="noStrike"/>
          </a:p>
          <a:p>
            <a:pPr marL="742950" lvl="1" indent="-285750"/>
            <a:r>
              <a:rPr lang="zh-CN" altLang="en-US" strike="noStrike"/>
              <a:t>第二级</a:t>
            </a:r>
            <a:endParaRPr lang="en-US" altLang="zh-CN" strike="noStrike"/>
          </a:p>
          <a:p>
            <a:pPr marL="1143000" lvl="2" indent="-228600"/>
            <a:r>
              <a:rPr lang="zh-CN" altLang="en-US" strike="noStrike"/>
              <a:t>第三级</a:t>
            </a:r>
            <a:endParaRPr lang="en-US" altLang="zh-CN" strike="noStrike"/>
          </a:p>
          <a:p>
            <a:pPr marL="1600200" lvl="3" indent="-228600"/>
            <a:r>
              <a:rPr lang="zh-CN" altLang="en-US" strike="noStrike"/>
              <a:t>第四级</a:t>
            </a:r>
            <a:endParaRPr lang="en-US" altLang="zh-CN" strike="noStrike"/>
          </a:p>
          <a:p>
            <a:pPr marL="2057400" lvl="4" indent="-228600"/>
            <a:r>
              <a:rPr lang="zh-CN" altLang="en-US" strike="noStrike"/>
              <a:t>第五级</a:t>
            </a:r>
          </a:p>
        </p:txBody>
      </p:sp>
      <p:sp>
        <p:nvSpPr>
          <p:cNvPr id="31" name="日期占位符"/>
          <p:cNvSpPr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algn="l" defTabSz="91440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pPr marL="0" indent="0"/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Gulim" panose="020B0600000101010101" pitchFamily="34" charset="-127"/>
              <a:ea typeface="Gulim" panose="020B0600000101010101" pitchFamily="34" charset="-127"/>
              <a:cs typeface="Calibri" charset="0"/>
            </a:endParaRPr>
          </a:p>
        </p:txBody>
      </p:sp>
      <p:sp>
        <p:nvSpPr>
          <p:cNvPr id="32" name="页脚占位符"/>
          <p:cNvSpPr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algn="ctr" defTabSz="91440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pPr marL="0" indent="0"/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Gulim" panose="020B0600000101010101" pitchFamily="34" charset="-127"/>
              <a:ea typeface="Gulim" panose="020B0600000101010101" pitchFamily="34" charset="-127"/>
              <a:cs typeface="Calibri" charset="0"/>
            </a:endParaRPr>
          </a:p>
        </p:txBody>
      </p:sp>
      <p:sp>
        <p:nvSpPr>
          <p:cNvPr id="33" name="编号占位符"/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2844798" cy="365125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algn="r" defTabSz="914400" eaLnBrk="1" fontAlgn="base" latinLnBrk="0" hangingPunct="1">
              <a:buNone/>
              <a:defRPr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pPr marL="0" indent="0"/>
            <a:fld id="{CAD2D6BD-DE1B-4B5F-8B41-2702339687B9}" type="slidenum">
              <a:rPr lang="en-US" altLang="zh-CN" sz="1400" strike="noStrike">
                <a:latin typeface="Gulim" panose="020B0600000101010101" pitchFamily="34" charset="-127"/>
                <a:ea typeface="Gulim" panose="020B0600000101010101" pitchFamily="34" charset="-127"/>
                <a:cs typeface="宋体" pitchFamily="2" charset="-122"/>
              </a:rPr>
              <a:t>‹#›</a:t>
            </a:fld>
            <a:endParaRPr lang="zh-CN" altLang="en-US" sz="1400" strike="noStrik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图表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733" y="1587"/>
            <a:ext cx="1443565" cy="108426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sp>
        <p:nvSpPr>
          <p:cNvPr id="35" name="标题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 defTabSz="914400" eaLnBrk="1" fontAlgn="auto" latinLnBrk="0" hangingPunct="1"/>
          </a:lstStyle>
          <a:p>
            <a:pPr marL="0" indent="0"/>
            <a:r>
              <a:rPr lang="zh-CN" altLang="en-US" strike="noStrike"/>
              <a:t>单击此处编辑母版标题样式</a:t>
            </a:r>
          </a:p>
        </p:txBody>
      </p:sp>
      <p:sp>
        <p:nvSpPr>
          <p:cNvPr id="36" name="文本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599" cy="43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342900" indent="-342900" defTabSz="914400" eaLnBrk="1" fontAlgn="auto" latinLnBrk="0" hangingPunct="1"/>
            <a:lvl2pPr marL="742950" indent="-285750" defTabSz="914400" eaLnBrk="1" fontAlgn="auto" latinLnBrk="0" hangingPunct="1"/>
            <a:lvl3pPr marL="1143000" indent="-228600" defTabSz="914400" eaLnBrk="1" fontAlgn="auto" latinLnBrk="0" hangingPunct="1"/>
            <a:lvl4pPr marL="1600200" indent="-228600" defTabSz="914400" eaLnBrk="1" fontAlgn="auto" latinLnBrk="0" hangingPunct="1"/>
            <a:lvl5pPr marL="2057400" indent="-228600" defTabSz="914400" eaLnBrk="1" fontAlgn="auto" latinLnBrk="0" hangingPunct="1"/>
          </a:lstStyle>
          <a:p>
            <a:pPr marL="342900" indent="-342900"/>
            <a:r>
              <a:rPr lang="zh-CN" altLang="en-US" strike="noStrike"/>
              <a:t>单击此处编辑母版文本样式</a:t>
            </a:r>
            <a:endParaRPr lang="en-US" altLang="zh-CN" strike="noStrike"/>
          </a:p>
          <a:p>
            <a:pPr marL="742950" lvl="1" indent="-285750"/>
            <a:r>
              <a:rPr lang="zh-CN" altLang="en-US" strike="noStrike"/>
              <a:t>第二级</a:t>
            </a:r>
            <a:endParaRPr lang="en-US" altLang="zh-CN" strike="noStrike"/>
          </a:p>
          <a:p>
            <a:pPr marL="1143000" lvl="2" indent="-228600"/>
            <a:r>
              <a:rPr lang="zh-CN" altLang="en-US" strike="noStrike"/>
              <a:t>第三级</a:t>
            </a:r>
            <a:endParaRPr lang="en-US" altLang="zh-CN" strike="noStrike"/>
          </a:p>
          <a:p>
            <a:pPr marL="1600200" lvl="3" indent="-228600"/>
            <a:r>
              <a:rPr lang="zh-CN" altLang="en-US" strike="noStrike"/>
              <a:t>第四级</a:t>
            </a:r>
            <a:endParaRPr lang="en-US" altLang="zh-CN" strike="noStrike"/>
          </a:p>
          <a:p>
            <a:pPr marL="2057400" lvl="4" indent="-228600"/>
            <a:r>
              <a:rPr lang="zh-CN" altLang="en-US" strike="noStrike"/>
              <a:t>第五级</a:t>
            </a:r>
          </a:p>
        </p:txBody>
      </p:sp>
      <p:sp>
        <p:nvSpPr>
          <p:cNvPr id="37" name="图表"/>
          <p:cNvSpPr>
            <a:spLocks noGrp="1"/>
          </p:cNvSpPr>
          <p:nvPr>
            <p:ph type="chart" idx="2"/>
          </p:nvPr>
        </p:nvSpPr>
        <p:spPr>
          <a:xfrm>
            <a:off x="6172200" y="1825625"/>
            <a:ext cx="5181599" cy="43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8" name="页脚占位符"/>
          <p:cNvSpPr>
            <a:spLocks noGrp="1"/>
          </p:cNvSpPr>
          <p:nvPr>
            <p:ph type="ft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pPr marL="0" indent="0" defTabSz="457200"/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charset="0"/>
              <a:ea typeface="宋体" pitchFamily="2" charset="-122"/>
              <a:cs typeface="Calibri" charset="0"/>
            </a:endParaRPr>
          </a:p>
        </p:txBody>
      </p:sp>
      <p:sp>
        <p:nvSpPr>
          <p:cNvPr id="39" name="编号占位符"/>
          <p:cNvSpPr>
            <a:spLocks noGrp="1"/>
          </p:cNvSpPr>
          <p:nvPr>
            <p:ph type="sldNum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pPr marL="0" indent="0" defTabSz="457200"/>
            <a:fld id="{CAD2D6BD-DE1B-4B5F-8B41-2702339687B9}" type="slidenum">
              <a:rPr lang="zh-CN" altLang="en-US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宋体" pitchFamily="2" charset="-122"/>
                <a:cs typeface="Calibri" charset="0"/>
              </a:rPr>
              <a:t>‹#›</a:t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Arial" pitchFamily="34" charset="0"/>
              <a:ea typeface="宋体" pitchFamily="2" charset="-122"/>
              <a:cs typeface="Calibri" charset="0"/>
            </a:endParaRPr>
          </a:p>
        </p:txBody>
      </p:sp>
      <p:sp>
        <p:nvSpPr>
          <p:cNvPr id="40" name="日期占位符"/>
          <p:cNvSpPr>
            <a:spLocks noGrp="1"/>
          </p:cNvSpPr>
          <p:nvPr>
            <p:ph type="dt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pPr marL="0" indent="0" defTabSz="457200"/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charset="0"/>
              <a:ea typeface="宋体" pitchFamily="2" charset="-122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"/>
          <p:cNvSpPr>
            <a:spLocks noGrp="1"/>
          </p:cNvSpPr>
          <p:nvPr>
            <p:ph type="dt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>
            <a:lvl1pPr algn="l" defTabSz="914400" eaLnBrk="1" fontAlgn="base" latinLnBrk="0" hangingPunct="0">
              <a:defRPr sz="1200">
                <a:solidFill>
                  <a:srgbClr val="898989"/>
                </a:solidFill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fld id="{CAD2D6BD-DE1B-4B5F-8B41-2702339687B9}" type="datetime5">
              <a:rPr lang="zh-CN" altLang="en-US"/>
              <a:t>2021/11/5</a:t>
            </a:fld>
            <a:endParaRPr lang="zh-CN" altLang="en-US"/>
          </a:p>
        </p:txBody>
      </p:sp>
      <p:sp>
        <p:nvSpPr>
          <p:cNvPr id="3" name="页脚占位符"/>
          <p:cNvSpPr>
            <a:spLocks noGrp="1"/>
          </p:cNvSpPr>
          <p:nvPr>
            <p:ph type="ftr" idx="3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>
            <a:lvl1pPr algn="ctr" defTabSz="914400" eaLnBrk="1" fontAlgn="base" latinLnBrk="0" hangingPunct="0">
              <a:defRPr sz="1200">
                <a:solidFill>
                  <a:srgbClr val="898989"/>
                </a:solidFill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endParaRPr lang="zh-CN" altLang="en-US"/>
          </a:p>
        </p:txBody>
      </p:sp>
      <p:sp>
        <p:nvSpPr>
          <p:cNvPr id="4" name="编号占位符"/>
          <p:cNvSpPr>
            <a:spLocks noGrp="1"/>
          </p:cNvSpPr>
          <p:nvPr>
            <p:ph type="sldNum" idx="4"/>
          </p:nvPr>
        </p:nvSpPr>
        <p:spPr>
          <a:xfrm>
            <a:off x="8737600" y="6356351"/>
            <a:ext cx="2844798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>
            <a:lvl1pPr algn="r" defTabSz="914400" eaLnBrk="1" fontAlgn="base" latinLnBrk="0" hangingPunct="0">
              <a:defRPr sz="1200">
                <a:solidFill>
                  <a:srgbClr val="898989"/>
                </a:solidFill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fld id="{CAD2D6BD-DE1B-4B5F-8B41-2702339687B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  <p:txStyles>
    <p:titleStyle>
      <a:lvl1pPr marL="0" indent="0" algn="ctr" defTabSz="914400" eaLnBrk="1" fontAlgn="auto" latinLnBrk="0" hangingPunct="1">
        <a:spcBef>
          <a:spcPts val="0"/>
        </a:spcBef>
        <a:buNone/>
        <a:defRPr sz="4400" kern="1200">
          <a:solidFill>
            <a:schemeClr val="tx1"/>
          </a:solidFill>
          <a:latin typeface="Calibri" charset="0"/>
          <a:ea typeface="宋体" pitchFamily="2" charset="-122"/>
          <a:cs typeface="Calibri" charset="0"/>
        </a:defRPr>
      </a:lvl1pPr>
    </p:titleStyle>
    <p:bodyStyle>
      <a:lvl1pPr marL="342900" indent="-342900" algn="l" defTabSz="914400" eaLnBrk="1" fontAlgn="auto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charset="0"/>
          <a:ea typeface="宋体" pitchFamily="2" charset="-122"/>
          <a:cs typeface="Calibri" charset="0"/>
        </a:defRPr>
      </a:lvl1pPr>
      <a:lvl2pPr marL="742950" indent="-285750" algn="l" defTabSz="914400" eaLnBrk="1" fontAlgn="auto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charset="0"/>
          <a:ea typeface="宋体" pitchFamily="2" charset="-122"/>
          <a:cs typeface="Calibri" charset="0"/>
        </a:defRPr>
      </a:lvl2pPr>
      <a:lvl3pPr marL="1143000" indent="-228600" algn="l" defTabSz="914400" eaLnBrk="1" fontAlgn="auto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charset="0"/>
          <a:ea typeface="宋体" pitchFamily="2" charset="-122"/>
          <a:cs typeface="Calibri" charset="0"/>
        </a:defRPr>
      </a:lvl3pPr>
      <a:lvl4pPr marL="1600200" indent="-228600" algn="l" defTabSz="914400" eaLnBrk="1" fontAlgn="auto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charset="0"/>
          <a:ea typeface="宋体" pitchFamily="2" charset="-122"/>
          <a:cs typeface="Calibri" charset="0"/>
        </a:defRPr>
      </a:lvl4pPr>
      <a:lvl5pPr marL="2057400" indent="-228600" algn="l" defTabSz="914400" eaLnBrk="1" fontAlgn="auto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charset="0"/>
          <a:ea typeface="宋体" pitchFamily="2" charset="-122"/>
          <a:cs typeface="Calibri" charset="0"/>
        </a:defRPr>
      </a:lvl5pPr>
      <a:lvl6pPr marL="2514600" indent="-228600" algn="l" defTabSz="914400" eaLnBrk="1" fontAlgn="auto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charset="0"/>
          <a:ea typeface="宋体" pitchFamily="2" charset="-122"/>
          <a:cs typeface="Calibri" charset="0"/>
        </a:defRPr>
      </a:lvl6pPr>
      <a:lvl7pPr marL="2971800" indent="-228600" algn="l" defTabSz="914400" eaLnBrk="1" fontAlgn="auto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charset="0"/>
          <a:ea typeface="宋体" pitchFamily="2" charset="-122"/>
          <a:cs typeface="Calibri" charset="0"/>
        </a:defRPr>
      </a:lvl7pPr>
      <a:lvl8pPr marL="3429000" indent="-228600" algn="l" defTabSz="914400" eaLnBrk="1" fontAlgn="auto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charset="0"/>
          <a:ea typeface="宋体" pitchFamily="2" charset="-122"/>
          <a:cs typeface="Calibri" charset="0"/>
        </a:defRPr>
      </a:lvl8pPr>
      <a:lvl9pPr marL="3429000" indent="-228600" algn="l" defTabSz="914400" eaLnBrk="1" fontAlgn="auto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charset="0"/>
          <a:ea typeface="宋体" pitchFamily="2" charset="-122"/>
          <a:cs typeface="Calibri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F1048E-0DD1-49D0-A329-5880A13BD7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itchFamily="34" charset="0"/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等线" charset="-122"/>
              </a:rPr>
              <a:t>‹#›</a:t>
            </a:fld>
            <a:endParaRPr lang="en-US" altLang="en-US" dirty="0">
              <a:latin typeface="等线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33.jpeg"/><Relationship Id="rId26" Type="http://schemas.openxmlformats.org/officeDocument/2006/relationships/image" Target="../media/image41.png"/><Relationship Id="rId3" Type="http://schemas.openxmlformats.org/officeDocument/2006/relationships/tags" Target="../tags/tag5.xml"/><Relationship Id="rId21" Type="http://schemas.openxmlformats.org/officeDocument/2006/relationships/image" Target="../media/image36.jpe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32.jpeg"/><Relationship Id="rId25" Type="http://schemas.openxmlformats.org/officeDocument/2006/relationships/image" Target="../media/image40.jpeg"/><Relationship Id="rId2" Type="http://schemas.openxmlformats.org/officeDocument/2006/relationships/tags" Target="../tags/tag4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39.jpeg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8.jpeg"/><Relationship Id="rId28" Type="http://schemas.openxmlformats.org/officeDocument/2006/relationships/image" Target="../media/image12.jpeg"/><Relationship Id="rId10" Type="http://schemas.openxmlformats.org/officeDocument/2006/relationships/tags" Target="../tags/tag12.xml"/><Relationship Id="rId19" Type="http://schemas.openxmlformats.org/officeDocument/2006/relationships/image" Target="../media/image34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2.jpeg"/><Relationship Id="rId5" Type="http://schemas.openxmlformats.org/officeDocument/2006/relationships/tags" Target="../tags/tag21.xml"/><Relationship Id="rId10" Type="http://schemas.openxmlformats.org/officeDocument/2006/relationships/image" Target="../media/image53.jpeg"/><Relationship Id="rId4" Type="http://schemas.openxmlformats.org/officeDocument/2006/relationships/tags" Target="../tags/tag20.xml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chart" Target="../charts/char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2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tags" Target="../tags/tag27.xml"/><Relationship Id="rId7" Type="http://schemas.openxmlformats.org/officeDocument/2006/relationships/image" Target="../media/image68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6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9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1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"/>
          <p:cNvSpPr/>
          <p:nvPr/>
        </p:nvSpPr>
        <p:spPr>
          <a:xfrm>
            <a:off x="1058545" y="1785620"/>
            <a:ext cx="10074275" cy="1351914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67511" tIns="35106" rIns="67511" bIns="35106" anchor="b" anchorCtr="0"/>
          <a:lstStyle/>
          <a:p>
            <a:pPr marL="0" indent="0" algn="ctr" defTabSz="685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  <a:sym typeface="+mn-ea"/>
              </a:rPr>
              <a:t>山西白求恩医院临床培训基地</a:t>
            </a:r>
            <a:endParaRPr lang="zh-CN" altLang="en-US" sz="6000" b="1" i="0" u="none" strike="noStrike" kern="1200" cap="none" spc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楷体" pitchFamily="49" charset="-122"/>
              <a:ea typeface="楷体" pitchFamily="49" charset="-122"/>
              <a:cs typeface="Calibri" charset="0"/>
              <a:sym typeface="+mn-ea"/>
            </a:endParaRPr>
          </a:p>
        </p:txBody>
      </p: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0" y="13970"/>
            <a:ext cx="6547485" cy="900430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28575" y="991235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副标题 2"/>
          <p:cNvSpPr>
            <a:spLocks noGrp="1"/>
          </p:cNvSpPr>
          <p:nvPr/>
        </p:nvSpPr>
        <p:spPr>
          <a:xfrm>
            <a:off x="4828540" y="4004310"/>
            <a:ext cx="5705475" cy="1202055"/>
          </a:xfrm>
          <a:prstGeom prst="rect">
            <a:avLst/>
          </a:prstGeom>
          <a:noFill/>
          <a:ln>
            <a:noFill/>
          </a:ln>
        </p:spPr>
        <p:txBody>
          <a:bodyPr vert="horz" lIns="67511" tIns="35106" rIns="67511" bIns="35106" rtlCol="0" anchor="t"/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ct val="113000"/>
              </a:spcBef>
              <a:buFont typeface="Arial" pitchFamily="34" charset="0"/>
              <a:buNone/>
              <a:defRPr sz="101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itchFamily="34" charset="0"/>
              <a:buNone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8035" indent="0" algn="ctr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base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zh-CN" altLang="en-US" sz="2800" kern="120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         科室：综合医疗科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7035" y="4476115"/>
            <a:ext cx="11425555" cy="5302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      </a:t>
            </a:r>
            <a:r>
              <a:rPr lang="zh-CN" sz="2400" b="1">
                <a:solidFill>
                  <a:schemeClr val="tx1"/>
                </a:solidFill>
              </a:rPr>
              <a:t>科室收治</a:t>
            </a:r>
            <a:r>
              <a:rPr lang="zh-CN" sz="2400" b="1">
                <a:solidFill>
                  <a:srgbClr val="FF0000"/>
                </a:solidFill>
              </a:rPr>
              <a:t>一百种以上</a:t>
            </a:r>
            <a:r>
              <a:rPr lang="zh-CN" sz="2400" b="1">
                <a:solidFill>
                  <a:schemeClr val="tx1"/>
                </a:solidFill>
              </a:rPr>
              <a:t>疾病，包括</a:t>
            </a:r>
            <a:r>
              <a:rPr lang="zh-CN" sz="2400" b="1">
                <a:solidFill>
                  <a:srgbClr val="FF0000"/>
                </a:solidFill>
              </a:rPr>
              <a:t>二十多种慢性疾病</a:t>
            </a:r>
            <a:endParaRPr lang="zh-CN" b="1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735" y="281940"/>
            <a:ext cx="5838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106136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科室规模</a:t>
            </a:r>
            <a:r>
              <a:rPr lang="en-US" altLang="zh-CN" sz="2800" b="1">
                <a:solidFill>
                  <a:srgbClr val="106136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收治专科疾病情况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70" y="1918335"/>
            <a:ext cx="3567430" cy="2169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205" y="1884680"/>
            <a:ext cx="3113405" cy="21755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450" y="1885315"/>
            <a:ext cx="3717290" cy="2169160"/>
          </a:xfrm>
          <a:prstGeom prst="rect">
            <a:avLst/>
          </a:prstGeom>
        </p:spPr>
      </p:pic>
      <p:pic>
        <p:nvPicPr>
          <p:cNvPr id="7" name="图片 6" descr="医院图标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6"/>
          <p:cNvSpPr txBox="1"/>
          <p:nvPr/>
        </p:nvSpPr>
        <p:spPr>
          <a:xfrm>
            <a:off x="10134283" y="101600"/>
            <a:ext cx="14954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23557" name="组合 14"/>
          <p:cNvGrpSpPr/>
          <p:nvPr/>
        </p:nvGrpSpPr>
        <p:grpSpPr>
          <a:xfrm>
            <a:off x="1060450" y="1894840"/>
            <a:ext cx="1087438" cy="3048000"/>
            <a:chOff x="1669144" y="1193797"/>
            <a:chExt cx="1088571" cy="3048445"/>
          </a:xfrm>
        </p:grpSpPr>
        <p:sp>
          <p:nvSpPr>
            <p:cNvPr id="23575" name="文本框 8"/>
            <p:cNvSpPr txBox="1"/>
            <p:nvPr/>
          </p:nvSpPr>
          <p:spPr>
            <a:xfrm>
              <a:off x="1669144" y="1193797"/>
              <a:ext cx="1088571" cy="6451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945657" y="1832065"/>
              <a:ext cx="478336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7" name="文本框 13"/>
            <p:cNvSpPr txBox="1"/>
            <p:nvPr/>
          </p:nvSpPr>
          <p:spPr>
            <a:xfrm>
              <a:off x="1864289" y="2050584"/>
              <a:ext cx="675708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科室规模</a:t>
              </a:r>
            </a:p>
          </p:txBody>
        </p:sp>
      </p:grpSp>
      <p:grpSp>
        <p:nvGrpSpPr>
          <p:cNvPr id="23559" name="组合 24"/>
          <p:cNvGrpSpPr/>
          <p:nvPr/>
        </p:nvGrpSpPr>
        <p:grpSpPr>
          <a:xfrm>
            <a:off x="3204528" y="1894840"/>
            <a:ext cx="1089025" cy="645160"/>
            <a:chOff x="1669144" y="1193797"/>
            <a:chExt cx="1088571" cy="645254"/>
          </a:xfrm>
        </p:grpSpPr>
        <p:sp>
          <p:nvSpPr>
            <p:cNvPr id="23569" name="文本框 26"/>
            <p:cNvSpPr txBox="1"/>
            <p:nvPr/>
          </p:nvSpPr>
          <p:spPr>
            <a:xfrm>
              <a:off x="1669144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945254" y="1832065"/>
              <a:ext cx="47922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0" name="组合 30"/>
          <p:cNvGrpSpPr/>
          <p:nvPr/>
        </p:nvGrpSpPr>
        <p:grpSpPr>
          <a:xfrm>
            <a:off x="3383593" y="1894840"/>
            <a:ext cx="3189610" cy="3048000"/>
            <a:chOff x="4229" y="1193797"/>
            <a:chExt cx="3188280" cy="3048445"/>
          </a:xfrm>
        </p:grpSpPr>
        <p:sp>
          <p:nvSpPr>
            <p:cNvPr id="23566" name="文本框 32"/>
            <p:cNvSpPr txBox="1"/>
            <p:nvPr/>
          </p:nvSpPr>
          <p:spPr>
            <a:xfrm>
              <a:off x="2103938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409224" y="1832065"/>
              <a:ext cx="479225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8" name="文本框 34"/>
            <p:cNvSpPr txBox="1"/>
            <p:nvPr/>
          </p:nvSpPr>
          <p:spPr>
            <a:xfrm>
              <a:off x="4229" y="2050584"/>
              <a:ext cx="674724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科室设备</a:t>
              </a:r>
            </a:p>
          </p:txBody>
        </p:sp>
      </p:grpSp>
      <p:sp>
        <p:nvSpPr>
          <p:cNvPr id="23565" name="文本框 40"/>
          <p:cNvSpPr txBox="1"/>
          <p:nvPr/>
        </p:nvSpPr>
        <p:spPr>
          <a:xfrm>
            <a:off x="5677535" y="2751455"/>
            <a:ext cx="675005" cy="21913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人员结构</a:t>
            </a:r>
          </a:p>
        </p:txBody>
      </p: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" y="36195"/>
            <a:ext cx="6547485" cy="900430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-635" y="1005840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32"/>
          <p:cNvSpPr txBox="1"/>
          <p:nvPr/>
        </p:nvSpPr>
        <p:spPr>
          <a:xfrm>
            <a:off x="7763828" y="1887855"/>
            <a:ext cx="10890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04</a:t>
            </a:r>
          </a:p>
        </p:txBody>
      </p:sp>
      <p:sp>
        <p:nvSpPr>
          <p:cNvPr id="3" name="文本框 40"/>
          <p:cNvSpPr txBox="1"/>
          <p:nvPr/>
        </p:nvSpPr>
        <p:spPr>
          <a:xfrm>
            <a:off x="7971155" y="2751455"/>
            <a:ext cx="675005" cy="21913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专科培训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069241" y="2540000"/>
            <a:ext cx="479425" cy="0"/>
          </a:xfrm>
          <a:prstGeom prst="line">
            <a:avLst/>
          </a:prstGeom>
          <a:ln w="12700">
            <a:solidFill>
              <a:srgbClr val="36A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矩形"/>
          <p:cNvSpPr/>
          <p:nvPr/>
        </p:nvSpPr>
        <p:spPr>
          <a:xfrm>
            <a:off x="0" y="5162550"/>
            <a:ext cx="12191986" cy="1247775"/>
          </a:xfrm>
          <a:prstGeom prst="rect">
            <a:avLst/>
          </a:prstGeom>
          <a:solidFill>
            <a:srgbClr val="CEE1F8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/>
          </a:p>
        </p:txBody>
      </p:sp>
      <p:pic>
        <p:nvPicPr>
          <p:cNvPr id="286" name="图片" descr="C:\Users\2GGTFQ2\Desktop\图片库\通用图片占位符（尺寸已调整）\几何\16.9\几何拼接1.png几何拼接1&amp;pfm122&amp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6995" y="3038475"/>
            <a:ext cx="3990975" cy="28651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88" name="图片" descr="C:\Users\Administrator\Desktop\微信图片_20201125161013.jpg微信图片_20201125161013&amp;pfm122&amp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3485" y="1012825"/>
            <a:ext cx="4684395" cy="29622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90" name="图片" descr="C:\Users\rq319\Desktop\64b06b1c4cde797179e0285366520d5.jpg64b06b1c4cde797179e0285366520d5&amp;pfm122&amp;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880" y="1770380"/>
            <a:ext cx="3754120" cy="263080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91" name="图片" descr="C:\Users\rq319\Desktop\图片1.png图片1&amp;pfm122&amp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67866" y="2817090"/>
            <a:ext cx="3429617" cy="192882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5" name="文本框 4"/>
          <p:cNvSpPr txBox="1"/>
          <p:nvPr/>
        </p:nvSpPr>
        <p:spPr>
          <a:xfrm>
            <a:off x="400685" y="1663065"/>
            <a:ext cx="37268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一流的住院环境</a:t>
            </a:r>
          </a:p>
        </p:txBody>
      </p:sp>
      <p:pic>
        <p:nvPicPr>
          <p:cNvPr id="2" name="图片 1" descr="webwxgetmsgimg (3)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520" y="4179570"/>
            <a:ext cx="4356100" cy="2456180"/>
          </a:xfrm>
          <a:prstGeom prst="round2Diag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-635" y="1007745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矩形"/>
          <p:cNvSpPr/>
          <p:nvPr/>
        </p:nvSpPr>
        <p:spPr>
          <a:xfrm>
            <a:off x="158750" y="116205"/>
            <a:ext cx="6370955" cy="7372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科室环境</a:t>
            </a:r>
            <a:endParaRPr lang="zh-CN" altLang="en-US" sz="2400" b="1" i="0" u="none" strike="noStrike" cap="none" baseline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  <a:sym typeface="宋体" pitchFamily="2" charset="-122"/>
            </a:endParaRPr>
          </a:p>
        </p:txBody>
      </p:sp>
      <p:pic>
        <p:nvPicPr>
          <p:cNvPr id="4" name="图片 3" descr="医院图标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-635" y="1007745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49325" y="1172845"/>
            <a:ext cx="37268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浓厚的文化氛围</a:t>
            </a:r>
          </a:p>
        </p:txBody>
      </p:sp>
      <p:pic>
        <p:nvPicPr>
          <p:cNvPr id="6" name="图片 5" descr="webwxgetmsgimg (8)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85" y="2089785"/>
            <a:ext cx="5981065" cy="4281170"/>
          </a:xfrm>
          <a:prstGeom prst="round2DiagRect">
            <a:avLst/>
          </a:prstGeom>
        </p:spPr>
      </p:pic>
      <p:pic>
        <p:nvPicPr>
          <p:cNvPr id="9" name="图片 8" descr="webwxgetmsgimg (5)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640" y="1106170"/>
            <a:ext cx="4237355" cy="5410200"/>
          </a:xfrm>
          <a:prstGeom prst="roundRect">
            <a:avLst/>
          </a:prstGeom>
        </p:spPr>
      </p:pic>
      <p:sp>
        <p:nvSpPr>
          <p:cNvPr id="266" name="矩形"/>
          <p:cNvSpPr/>
          <p:nvPr/>
        </p:nvSpPr>
        <p:spPr>
          <a:xfrm>
            <a:off x="201295" y="186690"/>
            <a:ext cx="6370955" cy="7372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科室环境</a:t>
            </a:r>
            <a:endParaRPr lang="zh-CN" altLang="en-US" sz="2400" b="1" i="0" u="none" strike="noStrike" cap="none" baseline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  <a:sym typeface="宋体" pitchFamily="2" charset="-122"/>
            </a:endParaRPr>
          </a:p>
        </p:txBody>
      </p:sp>
      <p:pic>
        <p:nvPicPr>
          <p:cNvPr id="2" name="图片 1" descr="医院图标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6725" y="1824355"/>
            <a:ext cx="11115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1F497D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1F497D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1388920" y="5482862"/>
            <a:ext cx="36000" cy="3044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1388920" y="1145540"/>
            <a:ext cx="36000" cy="3044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7952740" y="1174750"/>
            <a:ext cx="1353185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监护仪</a:t>
            </a: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9773313" y="1168229"/>
            <a:ext cx="1651838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+mn-ea"/>
              </a:rPr>
              <a:t>心电图机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9664684" y="3652564"/>
            <a:ext cx="1651838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</a:t>
            </a: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营养泵</a:t>
            </a: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7735426" y="3652564"/>
            <a:ext cx="186880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中心吸氧装置</a:t>
            </a: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5979160" y="3652520"/>
            <a:ext cx="1065530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除颤仪</a:t>
            </a:r>
          </a:p>
        </p:txBody>
      </p:sp>
      <p:pic>
        <p:nvPicPr>
          <p:cNvPr id="22" name="图片 21" descr="C:\Users\K\Desktop\简易.jpg简易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085340" y="4389120"/>
            <a:ext cx="1747520" cy="1450975"/>
          </a:xfrm>
          <a:custGeom>
            <a:avLst/>
            <a:gdLst>
              <a:gd name="connsiteX0" fmla="*/ 0 w 1675146"/>
              <a:gd name="connsiteY0" fmla="*/ 0 h 1675146"/>
              <a:gd name="connsiteX1" fmla="*/ 1675146 w 1675146"/>
              <a:gd name="connsiteY1" fmla="*/ 0 h 1675146"/>
              <a:gd name="connsiteX2" fmla="*/ 1675146 w 1675146"/>
              <a:gd name="connsiteY2" fmla="*/ 1675146 h 1675146"/>
              <a:gd name="connsiteX3" fmla="*/ 0 w 1675146"/>
              <a:gd name="connsiteY3" fmla="*/ 1675146 h 167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146" h="1675146">
                <a:moveTo>
                  <a:pt x="0" y="0"/>
                </a:moveTo>
                <a:lnTo>
                  <a:pt x="1675146" y="0"/>
                </a:lnTo>
                <a:lnTo>
                  <a:pt x="1675146" y="1675146"/>
                </a:lnTo>
                <a:lnTo>
                  <a:pt x="0" y="1675146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08015" y="4208145"/>
            <a:ext cx="1616710" cy="1717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" y="4208145"/>
            <a:ext cx="1391285" cy="17837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986" y="1567180"/>
            <a:ext cx="1917795" cy="171323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0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710420" y="1700530"/>
            <a:ext cx="1560195" cy="144589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232025" y="3667760"/>
            <a:ext cx="1452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简易呼吸器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06755" y="3652520"/>
            <a:ext cx="944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急救车</a:t>
            </a:r>
          </a:p>
        </p:txBody>
      </p:sp>
      <p:pic>
        <p:nvPicPr>
          <p:cNvPr id="35" name="图片 34" descr="984602b4a5861baff087a1b3e9e316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1125" y="4208145"/>
            <a:ext cx="1598930" cy="1767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10" y="1673860"/>
            <a:ext cx="1308735" cy="16065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421640" y="1145540"/>
            <a:ext cx="1514475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无创呼吸机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7210" y="1673860"/>
            <a:ext cx="1840865" cy="160655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5986145" y="1174750"/>
            <a:ext cx="1353185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注射泵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4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3930" y="1673860"/>
            <a:ext cx="1614805" cy="160655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495550" y="1174750"/>
            <a:ext cx="1353185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输液泵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5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11930" y="4231640"/>
            <a:ext cx="1368425" cy="173672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4207510" y="3667760"/>
            <a:ext cx="972185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血糖仪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175" y="1567180"/>
            <a:ext cx="1250315" cy="1706880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14"/>
            </p:custDataLst>
          </p:nvPr>
        </p:nvSpPr>
        <p:spPr>
          <a:xfrm>
            <a:off x="4251325" y="1174750"/>
            <a:ext cx="1017270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气垫床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7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6455" y="4212590"/>
            <a:ext cx="1477010" cy="1744980"/>
          </a:xfrm>
          <a:prstGeom prst="rect">
            <a:avLst/>
          </a:prstGeom>
        </p:spPr>
      </p:pic>
      <p:pic>
        <p:nvPicPr>
          <p:cNvPr id="25" name="图片 24" descr="医院图标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  <p:sp>
        <p:nvSpPr>
          <p:cNvPr id="266" name="矩形"/>
          <p:cNvSpPr/>
          <p:nvPr/>
        </p:nvSpPr>
        <p:spPr>
          <a:xfrm>
            <a:off x="201295" y="186690"/>
            <a:ext cx="6370955" cy="7372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科室设备</a:t>
            </a:r>
            <a:endParaRPr lang="zh-CN" altLang="en-US" sz="2400" b="1" i="0" u="none" strike="noStrike" cap="none" baseline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  <a:sym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>
            <a:off x="10041445" y="414577"/>
            <a:ext cx="215283" cy="209140"/>
          </a:xfrm>
          <a:prstGeom prst="chevron">
            <a:avLst/>
          </a:prstGeom>
          <a:solidFill>
            <a:schemeClr val="accent1"/>
          </a:solidFill>
          <a:ln w="12700">
            <a:noFill/>
          </a:ln>
          <a:effectLst>
            <a:outerShdw blurRad="457200" dist="304800" dir="7800000" sx="89000" sy="89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40" dirty="0">
              <a:ea typeface="印品黑体" panose="00000500000000000000" pitchFamily="2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10445100" y="414577"/>
            <a:ext cx="215283" cy="209140"/>
          </a:xfrm>
          <a:prstGeom prst="chevron">
            <a:avLst/>
          </a:prstGeom>
          <a:solidFill>
            <a:schemeClr val="accent3"/>
          </a:solidFill>
          <a:ln w="12700">
            <a:noFill/>
          </a:ln>
          <a:effectLst>
            <a:outerShdw blurRad="457200" dist="304800" dir="7800000" sx="89000" sy="89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40" dirty="0">
              <a:ea typeface="印品黑体" panose="00000500000000000000" pitchFamily="2" charset="-122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10848755" y="414577"/>
            <a:ext cx="215283" cy="209140"/>
          </a:xfrm>
          <a:prstGeom prst="chevron">
            <a:avLst/>
          </a:prstGeom>
          <a:solidFill>
            <a:schemeClr val="accent4"/>
          </a:solidFill>
          <a:ln w="12700">
            <a:noFill/>
          </a:ln>
          <a:effectLst>
            <a:outerShdw blurRad="457200" dist="304800" dir="7800000" sx="89000" sy="89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40" dirty="0">
              <a:ea typeface="印品黑体" panose="00000500000000000000" pitchFamily="2" charset="-122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1252408" y="414577"/>
            <a:ext cx="215283" cy="209140"/>
          </a:xfrm>
          <a:prstGeom prst="chevron">
            <a:avLst/>
          </a:prstGeom>
          <a:solidFill>
            <a:schemeClr val="accent1"/>
          </a:solidFill>
          <a:ln w="12700">
            <a:noFill/>
          </a:ln>
          <a:effectLst>
            <a:outerShdw blurRad="457200" dist="304800" dir="7800000" sx="89000" sy="89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40" dirty="0">
              <a:ea typeface="印品黑体" panose="00000500000000000000" pitchFamily="2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11656063" y="414577"/>
            <a:ext cx="215283" cy="209140"/>
          </a:xfrm>
          <a:prstGeom prst="chevron">
            <a:avLst/>
          </a:prstGeom>
          <a:solidFill>
            <a:schemeClr val="accent2"/>
          </a:solidFill>
          <a:ln w="12700">
            <a:noFill/>
          </a:ln>
          <a:effectLst>
            <a:outerShdw blurRad="457200" dist="304800" dir="7800000" sx="89000" sy="89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40" dirty="0">
              <a:ea typeface="印品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69257" y="862041"/>
            <a:ext cx="11422744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图片 9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010" y="1448012"/>
            <a:ext cx="3420533" cy="2413000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385" y="1467908"/>
            <a:ext cx="3521287" cy="2413847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5810" y="1467485"/>
            <a:ext cx="3482975" cy="23933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4300" y="127000"/>
            <a:ext cx="3010535" cy="681990"/>
          </a:xfrm>
          <a:prstGeom prst="rect">
            <a:avLst/>
          </a:prstGeom>
        </p:spPr>
      </p:pic>
      <p:pic>
        <p:nvPicPr>
          <p:cNvPr id="10" name="图片 9" descr="webwxgetmsgimg (7)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5"/>
          <a:stretch>
            <a:fillRect/>
          </a:stretch>
        </p:blipFill>
        <p:spPr>
          <a:xfrm>
            <a:off x="4575810" y="4117340"/>
            <a:ext cx="3479165" cy="21971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-635" y="840105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7705" y="4117975"/>
            <a:ext cx="3425190" cy="215519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385" y="4117340"/>
            <a:ext cx="3521710" cy="2124075"/>
          </a:xfrm>
          <a:prstGeom prst="rect">
            <a:avLst/>
          </a:prstGeom>
        </p:spPr>
      </p:pic>
      <p:sp>
        <p:nvSpPr>
          <p:cNvPr id="266" name="矩形"/>
          <p:cNvSpPr/>
          <p:nvPr/>
        </p:nvSpPr>
        <p:spPr>
          <a:xfrm>
            <a:off x="337185" y="80645"/>
            <a:ext cx="6370955" cy="7372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科室设备</a:t>
            </a:r>
            <a:endParaRPr lang="zh-CN" altLang="en-US" sz="2400" b="1" i="0" u="none" strike="noStrike" cap="none" baseline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  <a:sym typeface="宋体" pitchFamily="2" charset="-122"/>
            </a:endParaRPr>
          </a:p>
        </p:txBody>
      </p:sp>
      <p:pic>
        <p:nvPicPr>
          <p:cNvPr id="11" name="图片 10" descr="医院图标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78105"/>
            <a:ext cx="4580255" cy="709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1388920" y="5482862"/>
            <a:ext cx="36000" cy="3044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1388920" y="1145540"/>
            <a:ext cx="36000" cy="3044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579245" y="4902200"/>
            <a:ext cx="2136140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spc="-50" dirty="0">
                <a:ln w="3175">
                  <a:noFill/>
                </a:ln>
                <a:solidFill>
                  <a:schemeClr val="tx1"/>
                </a:solidFill>
                <a:uFillTx/>
                <a:latin typeface="微软雅黑" pitchFamily="34" charset="-122"/>
                <a:ea typeface="微软雅黑" pitchFamily="34" charset="-122"/>
              </a:rPr>
              <a:t>医嘱处理系统</a:t>
            </a: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5158246" y="4902517"/>
            <a:ext cx="2379204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spc="-50" dirty="0">
                <a:ln w="3175">
                  <a:noFill/>
                </a:ln>
                <a:uFillTx/>
                <a:latin typeface="微软雅黑" pitchFamily="34" charset="-122"/>
                <a:ea typeface="微软雅黑" pitchFamily="34" charset="-122"/>
              </a:rPr>
              <a:t>护理文件书写系统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010" y="1885950"/>
            <a:ext cx="3395980" cy="2587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725" y="1543050"/>
            <a:ext cx="3420110" cy="335851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9033510" y="4902200"/>
            <a:ext cx="2707640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b="1" spc="-50" dirty="0">
                <a:ln w="3175">
                  <a:noFill/>
                </a:ln>
                <a:uFillTx/>
                <a:latin typeface="微软雅黑" pitchFamily="34" charset="-122"/>
                <a:ea typeface="微软雅黑" pitchFamily="34" charset="-122"/>
              </a:rPr>
              <a:t>护理不良事件上报</a:t>
            </a:r>
            <a:endParaRPr lang="zh-CN" altLang="en-US" sz="2000" b="1" spc="-49" dirty="0">
              <a:ln w="3175">
                <a:noFill/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50" y="1885950"/>
            <a:ext cx="3038475" cy="2587625"/>
          </a:xfrm>
          <a:prstGeom prst="rect">
            <a:avLst/>
          </a:prstGeom>
        </p:spPr>
      </p:pic>
      <p:pic>
        <p:nvPicPr>
          <p:cNvPr id="11" name="图片 10" descr="医院图标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  <p:sp>
        <p:nvSpPr>
          <p:cNvPr id="13" name="矩形"/>
          <p:cNvSpPr/>
          <p:nvPr/>
        </p:nvSpPr>
        <p:spPr>
          <a:xfrm>
            <a:off x="201295" y="186690"/>
            <a:ext cx="6370955" cy="7372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科室设备</a:t>
            </a:r>
            <a:endParaRPr lang="zh-CN" altLang="en-US" sz="2400" b="1" i="0" u="none" strike="noStrike" cap="none" baseline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  <a:sym typeface="宋体" pitchFamily="2" charset="-122"/>
            </a:endParaRPr>
          </a:p>
        </p:txBody>
      </p:sp>
      <p:sp>
        <p:nvSpPr>
          <p:cNvPr id="7" name="波形 6"/>
          <p:cNvSpPr/>
          <p:nvPr/>
        </p:nvSpPr>
        <p:spPr>
          <a:xfrm>
            <a:off x="3862705" y="5568315"/>
            <a:ext cx="4391025" cy="844550"/>
          </a:xfrm>
          <a:prstGeom prst="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 rot="240000">
            <a:off x="4432300" y="5729605"/>
            <a:ext cx="3601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满</a:t>
            </a:r>
            <a:r>
              <a:rPr lang="en-US" altLang="zh-CN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足</a:t>
            </a:r>
            <a:r>
              <a:rPr lang="en-US" altLang="zh-CN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学</a:t>
            </a:r>
            <a:r>
              <a:rPr lang="en-US" altLang="zh-CN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习</a:t>
            </a:r>
            <a:r>
              <a:rPr lang="en-US" altLang="zh-CN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需</a:t>
            </a:r>
            <a:r>
              <a:rPr lang="en-US" altLang="zh-CN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求！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6"/>
          <p:cNvSpPr txBox="1"/>
          <p:nvPr/>
        </p:nvSpPr>
        <p:spPr>
          <a:xfrm>
            <a:off x="10134283" y="101600"/>
            <a:ext cx="14954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23557" name="组合 14"/>
          <p:cNvGrpSpPr/>
          <p:nvPr/>
        </p:nvGrpSpPr>
        <p:grpSpPr>
          <a:xfrm>
            <a:off x="1060450" y="1894840"/>
            <a:ext cx="1087438" cy="3048000"/>
            <a:chOff x="1669144" y="1193797"/>
            <a:chExt cx="1088571" cy="3048445"/>
          </a:xfrm>
        </p:grpSpPr>
        <p:sp>
          <p:nvSpPr>
            <p:cNvPr id="23575" name="文本框 8"/>
            <p:cNvSpPr txBox="1"/>
            <p:nvPr/>
          </p:nvSpPr>
          <p:spPr>
            <a:xfrm>
              <a:off x="1669144" y="1193797"/>
              <a:ext cx="1088571" cy="6451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945657" y="1832065"/>
              <a:ext cx="478336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7" name="文本框 13"/>
            <p:cNvSpPr txBox="1"/>
            <p:nvPr/>
          </p:nvSpPr>
          <p:spPr>
            <a:xfrm>
              <a:off x="1864289" y="2050584"/>
              <a:ext cx="675708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科室规模</a:t>
              </a:r>
            </a:p>
          </p:txBody>
        </p:sp>
      </p:grpSp>
      <p:grpSp>
        <p:nvGrpSpPr>
          <p:cNvPr id="23559" name="组合 24"/>
          <p:cNvGrpSpPr/>
          <p:nvPr/>
        </p:nvGrpSpPr>
        <p:grpSpPr>
          <a:xfrm>
            <a:off x="3204528" y="1894840"/>
            <a:ext cx="1089025" cy="645160"/>
            <a:chOff x="1669144" y="1193797"/>
            <a:chExt cx="1088571" cy="645254"/>
          </a:xfrm>
        </p:grpSpPr>
        <p:sp>
          <p:nvSpPr>
            <p:cNvPr id="23569" name="文本框 26"/>
            <p:cNvSpPr txBox="1"/>
            <p:nvPr/>
          </p:nvSpPr>
          <p:spPr>
            <a:xfrm>
              <a:off x="1669144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945254" y="1832065"/>
              <a:ext cx="479225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0" name="组合 30"/>
          <p:cNvGrpSpPr/>
          <p:nvPr/>
        </p:nvGrpSpPr>
        <p:grpSpPr>
          <a:xfrm>
            <a:off x="3383593" y="1894840"/>
            <a:ext cx="3189610" cy="3048000"/>
            <a:chOff x="4229" y="1193797"/>
            <a:chExt cx="3188280" cy="3048445"/>
          </a:xfrm>
        </p:grpSpPr>
        <p:sp>
          <p:nvSpPr>
            <p:cNvPr id="23566" name="文本框 32"/>
            <p:cNvSpPr txBox="1"/>
            <p:nvPr/>
          </p:nvSpPr>
          <p:spPr>
            <a:xfrm>
              <a:off x="2103938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409224" y="1832065"/>
              <a:ext cx="47922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8" name="文本框 34"/>
            <p:cNvSpPr txBox="1"/>
            <p:nvPr/>
          </p:nvSpPr>
          <p:spPr>
            <a:xfrm>
              <a:off x="4229" y="2050584"/>
              <a:ext cx="674724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科室设备</a:t>
              </a:r>
            </a:p>
          </p:txBody>
        </p:sp>
      </p:grpSp>
      <p:sp>
        <p:nvSpPr>
          <p:cNvPr id="23565" name="文本框 40"/>
          <p:cNvSpPr txBox="1"/>
          <p:nvPr/>
        </p:nvSpPr>
        <p:spPr>
          <a:xfrm>
            <a:off x="5683250" y="2751455"/>
            <a:ext cx="675005" cy="21913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人员结构</a:t>
            </a:r>
          </a:p>
        </p:txBody>
      </p: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" y="36195"/>
            <a:ext cx="6547485" cy="900430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-635" y="1005840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32"/>
          <p:cNvSpPr txBox="1"/>
          <p:nvPr/>
        </p:nvSpPr>
        <p:spPr>
          <a:xfrm>
            <a:off x="7763828" y="1887855"/>
            <a:ext cx="10890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04</a:t>
            </a:r>
          </a:p>
        </p:txBody>
      </p:sp>
      <p:sp>
        <p:nvSpPr>
          <p:cNvPr id="3" name="文本框 40"/>
          <p:cNvSpPr txBox="1"/>
          <p:nvPr/>
        </p:nvSpPr>
        <p:spPr>
          <a:xfrm>
            <a:off x="7983220" y="2751455"/>
            <a:ext cx="675005" cy="21913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专科培训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069241" y="2540000"/>
            <a:ext cx="479425" cy="0"/>
          </a:xfrm>
          <a:prstGeom prst="line">
            <a:avLst/>
          </a:prstGeom>
          <a:ln w="12700">
            <a:solidFill>
              <a:srgbClr val="36A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744220" y="962660"/>
            <a:ext cx="10591165" cy="1405890"/>
          </a:xfrm>
        </p:spPr>
        <p:txBody>
          <a:bodyPr/>
          <a:lstStyle>
            <a:lvl1pPr marL="342900" indent="-342900" algn="l" defTabSz="914400" eaLnBrk="1" fontAlgn="auto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Calibri" charset="0"/>
              </a:defRPr>
            </a:lvl1pPr>
            <a:lvl2pPr marL="742950" indent="-285750" algn="l" defTabSz="914400" eaLnBrk="1" fontAlgn="auto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Calibri" charset="0"/>
              </a:defRPr>
            </a:lvl2pPr>
            <a:lvl3pPr marL="1143000" indent="-228600" algn="l" defTabSz="914400" eaLnBrk="1" fontAlgn="auto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Calibri" charset="0"/>
              </a:defRPr>
            </a:lvl3pPr>
            <a:lvl4pPr marL="1600200" indent="-228600" algn="l" defTabSz="914400" eaLnBrk="1" fontAlgn="auto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Calibri" charset="0"/>
              </a:defRPr>
            </a:lvl4pPr>
            <a:lvl5pPr marL="2057400" indent="-228600" algn="l" defTabSz="914400" eaLnBrk="1" fontAlgn="auto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Calibri" charset="0"/>
              </a:defRPr>
            </a:lvl5pPr>
            <a:lvl6pPr marL="2514600" indent="-228600" algn="l" defTabSz="914400" eaLnBrk="1" fontAlgn="auto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Calibri" charset="0"/>
              </a:defRPr>
            </a:lvl6pPr>
            <a:lvl7pPr marL="2971800" indent="-228600" algn="l" defTabSz="914400" eaLnBrk="1" fontAlgn="auto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Calibri" charset="0"/>
              </a:defRPr>
            </a:lvl7pPr>
            <a:lvl8pPr marL="3429000" indent="-228600" algn="l" defTabSz="914400" eaLnBrk="1" fontAlgn="auto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Calibri" charset="0"/>
              </a:defRPr>
            </a:lvl8pPr>
            <a:lvl9pPr marL="3429000" indent="-228600" algn="l" defTabSz="914400" eaLnBrk="1" fontAlgn="auto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Calibri" charset="0"/>
              </a:defRPr>
            </a:lvl9pPr>
          </a:lstStyle>
          <a:p>
            <a:pPr marR="0" lvl="0" algn="l" defTabSz="91440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Ø"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医生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40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人，博士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6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人，高级职称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20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人</a:t>
            </a:r>
          </a:p>
          <a:p>
            <a:pPr marR="0" lvl="0" algn="l" defTabSz="91440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Ø"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护士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65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人，硕士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3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人，本科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61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人，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本科以上学历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98.5%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宋体" pitchFamily="2" charset="-122"/>
              <a:cs typeface="黑体" charset="-122"/>
            </a:endParaRPr>
          </a:p>
          <a:p>
            <a:pPr marR="0" lvl="0" algn="l" defTabSz="91440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Ø"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护士助理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12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</a:rPr>
              <a:t>人</a:t>
            </a:r>
          </a:p>
          <a:p>
            <a:pPr marR="0" lvl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Ø"/>
              <a:defRPr/>
            </a:pP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黑体" charset="-122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defRPr/>
            </a:pP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黑体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0070" y="4516120"/>
            <a:ext cx="38627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主任医师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6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人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  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副主任医师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14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人</a:t>
            </a:r>
          </a:p>
          <a:p>
            <a:pPr>
              <a:lnSpc>
                <a:spcPct val="150000"/>
              </a:lnSpc>
            </a:pP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主治医师</a:t>
            </a:r>
            <a:r>
              <a:rPr lang="en-US" altLang="zh-CN" b="1" kern="100" dirty="0">
                <a:solidFill>
                  <a:srgbClr val="000000"/>
                </a:solidFill>
                <a:latin typeface="Arial"/>
                <a:ea typeface="宋体" pitchFamily="2" charset="-122"/>
                <a:cs typeface="黑体" charset="-122"/>
                <a:sym typeface="+mn-ea"/>
              </a:rPr>
              <a:t>4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人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   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住院医师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16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人</a:t>
            </a:r>
          </a:p>
          <a:p>
            <a:pPr>
              <a:lnSpc>
                <a:spcPct val="150000"/>
              </a:lnSpc>
            </a:pPr>
            <a:r>
              <a:rPr lang="zh-CN" altLang="en-US" b="1" spc="-49" dirty="0">
                <a:ln w="3175"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sym typeface="Arial" pitchFamily="34" charset="0"/>
              </a:rPr>
              <a:t>高级职称占比：</a:t>
            </a:r>
            <a:r>
              <a:rPr lang="en-US" altLang="zh-CN" b="1" spc="-49" dirty="0">
                <a:ln w="3175"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sym typeface="Arial" pitchFamily="34" charset="0"/>
              </a:rPr>
              <a:t>50%</a:t>
            </a:r>
          </a:p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271010" y="4674870"/>
            <a:ext cx="3282950" cy="783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副主任护师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 5</a:t>
            </a:r>
            <a:r>
              <a:rPr lang="zh-CN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人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  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主管护师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16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人</a:t>
            </a:r>
          </a:p>
          <a:p>
            <a:pPr>
              <a:lnSpc>
                <a:spcPct val="150000"/>
              </a:lnSpc>
            </a:pP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护师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25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人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          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护士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19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人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791450" y="4548505"/>
            <a:ext cx="452882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 10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年以上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17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人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黑体" charset="-122"/>
                <a:sym typeface="+mn-ea"/>
              </a:rPr>
              <a:t> 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黑体" charset="-122"/>
                <a:sym typeface="+mn-ea"/>
              </a:rPr>
              <a:t>   5~10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黑体" charset="-122"/>
                <a:sym typeface="+mn-ea"/>
              </a:rPr>
              <a:t>年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黑体" charset="-122"/>
                <a:sym typeface="+mn-ea"/>
              </a:rPr>
              <a:t> 21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黑体" charset="-122"/>
                <a:sym typeface="+mn-ea"/>
              </a:rPr>
              <a:t>人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黑体" charset="-122"/>
                <a:sym typeface="+mn-ea"/>
              </a:rPr>
              <a:t> </a:t>
            </a:r>
            <a:endParaRPr lang="zh-CN" altLang="en-US" b="1" kern="1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黑体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 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黑体" charset="-122"/>
                <a:sym typeface="+mn-ea"/>
              </a:rPr>
              <a:t> 3~5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黑体" charset="-122"/>
                <a:sym typeface="+mn-ea"/>
              </a:rPr>
              <a:t>年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黑体" charset="-122"/>
                <a:sym typeface="+mn-ea"/>
              </a:rPr>
              <a:t> 2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黑体" charset="-122"/>
                <a:sym typeface="+mn-ea"/>
              </a:rPr>
              <a:t>人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黑体" charset="-122"/>
                <a:sym typeface="+mn-ea"/>
              </a:rPr>
              <a:t>       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 1~3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年</a:t>
            </a:r>
            <a:r>
              <a:rPr lang="en-US" altLang="zh-CN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 25</a:t>
            </a:r>
            <a:r>
              <a:rPr lang="zh-CN" altLang="en-US" b="1" kern="1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黑体" charset="-122"/>
                <a:sym typeface="+mn-ea"/>
              </a:rPr>
              <a:t>人</a:t>
            </a:r>
          </a:p>
          <a:p>
            <a:pPr>
              <a:lnSpc>
                <a:spcPct val="150000"/>
              </a:lnSpc>
            </a:pPr>
            <a:r>
              <a:rPr lang="zh-CN" altLang="en-US" b="1" spc="-49" dirty="0">
                <a:ln w="3175"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工作5年以上护士占比：</a:t>
            </a:r>
            <a:r>
              <a:rPr lang="en-US" altLang="zh-CN" b="1" spc="-49" dirty="0">
                <a:ln w="3175"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59.4</a:t>
            </a:r>
            <a:r>
              <a:rPr lang="zh-CN" altLang="en-US" b="1" spc="-49" dirty="0">
                <a:ln w="3175"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zh-CN" sz="1400">
                <a:solidFill>
                  <a:srgbClr val="000000"/>
                </a:solidFill>
                <a:sym typeface="+mn-ea"/>
              </a:rPr>
              <a:t>（备注：2021年8月新入10名新护士，现处于转科阶段）</a:t>
            </a:r>
            <a:endParaRPr lang="zh-CN" altLang="en-US" sz="1600" b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600" b="0" spc="-49" dirty="0">
              <a:ln w="3175"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679450" y="1953895"/>
          <a:ext cx="315468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93" name="图表 2"/>
          <p:cNvGraphicFramePr/>
          <p:nvPr/>
        </p:nvGraphicFramePr>
        <p:xfrm>
          <a:off x="4241800" y="1982470"/>
          <a:ext cx="3239135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94" name="图表 3"/>
          <p:cNvGraphicFramePr/>
          <p:nvPr/>
        </p:nvGraphicFramePr>
        <p:xfrm>
          <a:off x="7918450" y="1991995"/>
          <a:ext cx="3719830" cy="213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  <p:sp>
        <p:nvSpPr>
          <p:cNvPr id="55299" name="标题 13"/>
          <p:cNvSpPr>
            <a:spLocks noGrp="1"/>
          </p:cNvSpPr>
          <p:nvPr/>
        </p:nvSpPr>
        <p:spPr>
          <a:xfrm>
            <a:off x="28575" y="231775"/>
            <a:ext cx="3138805" cy="668020"/>
          </a:xfrm>
        </p:spPr>
        <p:txBody>
          <a:bodyPr vert="horz" wrap="square" lIns="91440" tIns="45720" rIns="91440" bIns="45720" anchor="ctr"/>
          <a:lstStyle>
            <a:lvl1pPr marL="0" indent="0" algn="ctr" defTabSz="914400" eaLnBrk="1" fontAlgn="auto" latinLnBrk="0" hangingPunct="1"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Calibri" charset="0"/>
              </a:defRPr>
            </a:lvl1pPr>
          </a:lstStyle>
          <a:p>
            <a:pPr eaLnBrk="1" hangingPunct="1"/>
            <a:r>
              <a:rPr lang="zh-CN" altLang="en-US" sz="3200" b="1" dirty="0">
                <a:solidFill>
                  <a:srgbClr val="106136"/>
                </a:solidFill>
                <a:latin typeface="微软雅黑" pitchFamily="34" charset="-122"/>
                <a:ea typeface="微软雅黑" pitchFamily="34" charset="-122"/>
              </a:rPr>
              <a:t>科室人员结构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6"/>
          <p:cNvSpPr txBox="1"/>
          <p:nvPr/>
        </p:nvSpPr>
        <p:spPr>
          <a:xfrm>
            <a:off x="10134283" y="101600"/>
            <a:ext cx="14954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23557" name="组合 14"/>
          <p:cNvGrpSpPr/>
          <p:nvPr/>
        </p:nvGrpSpPr>
        <p:grpSpPr>
          <a:xfrm>
            <a:off x="1060450" y="1894840"/>
            <a:ext cx="1087438" cy="3048000"/>
            <a:chOff x="1669144" y="1193797"/>
            <a:chExt cx="1088571" cy="3048445"/>
          </a:xfrm>
        </p:grpSpPr>
        <p:sp>
          <p:nvSpPr>
            <p:cNvPr id="23575" name="文本框 8"/>
            <p:cNvSpPr txBox="1"/>
            <p:nvPr/>
          </p:nvSpPr>
          <p:spPr>
            <a:xfrm>
              <a:off x="1669144" y="1193797"/>
              <a:ext cx="1088571" cy="6451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945657" y="1832065"/>
              <a:ext cx="478336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7" name="文本框 13"/>
            <p:cNvSpPr txBox="1"/>
            <p:nvPr/>
          </p:nvSpPr>
          <p:spPr>
            <a:xfrm>
              <a:off x="1864289" y="2050584"/>
              <a:ext cx="675708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科室规模</a:t>
              </a:r>
            </a:p>
          </p:txBody>
        </p:sp>
      </p:grpSp>
      <p:grpSp>
        <p:nvGrpSpPr>
          <p:cNvPr id="23559" name="组合 24"/>
          <p:cNvGrpSpPr/>
          <p:nvPr/>
        </p:nvGrpSpPr>
        <p:grpSpPr>
          <a:xfrm>
            <a:off x="3204528" y="1894840"/>
            <a:ext cx="1089025" cy="645160"/>
            <a:chOff x="1669144" y="1193797"/>
            <a:chExt cx="1088571" cy="645254"/>
          </a:xfrm>
        </p:grpSpPr>
        <p:sp>
          <p:nvSpPr>
            <p:cNvPr id="23569" name="文本框 26"/>
            <p:cNvSpPr txBox="1"/>
            <p:nvPr/>
          </p:nvSpPr>
          <p:spPr>
            <a:xfrm>
              <a:off x="1669144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945254" y="1832065"/>
              <a:ext cx="479225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0" name="组合 30"/>
          <p:cNvGrpSpPr/>
          <p:nvPr/>
        </p:nvGrpSpPr>
        <p:grpSpPr>
          <a:xfrm>
            <a:off x="3481383" y="1894840"/>
            <a:ext cx="3091820" cy="3048000"/>
            <a:chOff x="101978" y="1193797"/>
            <a:chExt cx="3090531" cy="3048445"/>
          </a:xfrm>
        </p:grpSpPr>
        <p:sp>
          <p:nvSpPr>
            <p:cNvPr id="23566" name="文本框 32"/>
            <p:cNvSpPr txBox="1"/>
            <p:nvPr/>
          </p:nvSpPr>
          <p:spPr>
            <a:xfrm>
              <a:off x="2103938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409224" y="1832065"/>
              <a:ext cx="479225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8" name="文本框 34"/>
            <p:cNvSpPr txBox="1"/>
            <p:nvPr/>
          </p:nvSpPr>
          <p:spPr>
            <a:xfrm>
              <a:off x="101978" y="2050584"/>
              <a:ext cx="674724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科室设备</a:t>
              </a:r>
            </a:p>
          </p:txBody>
        </p:sp>
      </p:grpSp>
      <p:sp>
        <p:nvSpPr>
          <p:cNvPr id="23565" name="文本框 40"/>
          <p:cNvSpPr txBox="1"/>
          <p:nvPr/>
        </p:nvSpPr>
        <p:spPr>
          <a:xfrm>
            <a:off x="5732145" y="2751455"/>
            <a:ext cx="675005" cy="21913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人员结构</a:t>
            </a:r>
          </a:p>
        </p:txBody>
      </p: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" y="36195"/>
            <a:ext cx="6547485" cy="900430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-635" y="1005840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32"/>
          <p:cNvSpPr txBox="1"/>
          <p:nvPr/>
        </p:nvSpPr>
        <p:spPr>
          <a:xfrm>
            <a:off x="7763828" y="1887855"/>
            <a:ext cx="10890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04</a:t>
            </a:r>
          </a:p>
        </p:txBody>
      </p:sp>
      <p:sp>
        <p:nvSpPr>
          <p:cNvPr id="3" name="文本框 40"/>
          <p:cNvSpPr txBox="1"/>
          <p:nvPr/>
        </p:nvSpPr>
        <p:spPr>
          <a:xfrm>
            <a:off x="7983220" y="2751455"/>
            <a:ext cx="675005" cy="21913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专科培训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069241" y="2540000"/>
            <a:ext cx="4794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6"/>
          <p:cNvSpPr txBox="1"/>
          <p:nvPr/>
        </p:nvSpPr>
        <p:spPr>
          <a:xfrm>
            <a:off x="10134283" y="101600"/>
            <a:ext cx="14954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23557" name="组合 14"/>
          <p:cNvGrpSpPr/>
          <p:nvPr/>
        </p:nvGrpSpPr>
        <p:grpSpPr>
          <a:xfrm>
            <a:off x="1060450" y="1894840"/>
            <a:ext cx="1087438" cy="3048000"/>
            <a:chOff x="1669144" y="1193797"/>
            <a:chExt cx="1088571" cy="3048445"/>
          </a:xfrm>
        </p:grpSpPr>
        <p:sp>
          <p:nvSpPr>
            <p:cNvPr id="23575" name="文本框 8"/>
            <p:cNvSpPr txBox="1"/>
            <p:nvPr/>
          </p:nvSpPr>
          <p:spPr>
            <a:xfrm>
              <a:off x="1669144" y="1193797"/>
              <a:ext cx="1088571" cy="6451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945657" y="1832065"/>
              <a:ext cx="478336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7" name="文本框 13"/>
            <p:cNvSpPr txBox="1"/>
            <p:nvPr/>
          </p:nvSpPr>
          <p:spPr>
            <a:xfrm>
              <a:off x="1864289" y="2050584"/>
              <a:ext cx="675708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科室管理</a:t>
              </a:r>
            </a:p>
          </p:txBody>
        </p:sp>
      </p:grpSp>
      <p:grpSp>
        <p:nvGrpSpPr>
          <p:cNvPr id="23559" name="组合 24"/>
          <p:cNvGrpSpPr/>
          <p:nvPr/>
        </p:nvGrpSpPr>
        <p:grpSpPr>
          <a:xfrm>
            <a:off x="3204528" y="1894840"/>
            <a:ext cx="1089025" cy="645160"/>
            <a:chOff x="1669144" y="1193797"/>
            <a:chExt cx="1088571" cy="645254"/>
          </a:xfrm>
        </p:grpSpPr>
        <p:sp>
          <p:nvSpPr>
            <p:cNvPr id="23569" name="文本框 26"/>
            <p:cNvSpPr txBox="1"/>
            <p:nvPr/>
          </p:nvSpPr>
          <p:spPr>
            <a:xfrm>
              <a:off x="1669144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945254" y="1832065"/>
              <a:ext cx="479225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0" name="组合 30"/>
          <p:cNvGrpSpPr/>
          <p:nvPr/>
        </p:nvGrpSpPr>
        <p:grpSpPr>
          <a:xfrm>
            <a:off x="3481383" y="1894840"/>
            <a:ext cx="3091820" cy="3048000"/>
            <a:chOff x="101978" y="1193797"/>
            <a:chExt cx="3090531" cy="3048445"/>
          </a:xfrm>
        </p:grpSpPr>
        <p:sp>
          <p:nvSpPr>
            <p:cNvPr id="23566" name="文本框 32"/>
            <p:cNvSpPr txBox="1"/>
            <p:nvPr/>
          </p:nvSpPr>
          <p:spPr>
            <a:xfrm>
              <a:off x="2103938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409224" y="1832065"/>
              <a:ext cx="479225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8" name="文本框 34"/>
            <p:cNvSpPr txBox="1"/>
            <p:nvPr/>
          </p:nvSpPr>
          <p:spPr>
            <a:xfrm>
              <a:off x="101978" y="2050584"/>
              <a:ext cx="674724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科室教学</a:t>
              </a:r>
            </a:p>
          </p:txBody>
        </p:sp>
      </p:grpSp>
      <p:sp>
        <p:nvSpPr>
          <p:cNvPr id="23565" name="文本框 40"/>
          <p:cNvSpPr txBox="1"/>
          <p:nvPr/>
        </p:nvSpPr>
        <p:spPr>
          <a:xfrm>
            <a:off x="5732145" y="2804795"/>
            <a:ext cx="675005" cy="21913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支持保障</a:t>
            </a:r>
          </a:p>
        </p:txBody>
      </p: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" y="36195"/>
            <a:ext cx="6547485" cy="900430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-635" y="1005840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"/>
          <p:cNvSpPr/>
          <p:nvPr/>
        </p:nvSpPr>
        <p:spPr>
          <a:xfrm>
            <a:off x="6567481" y="1265310"/>
            <a:ext cx="2631129" cy="905119"/>
          </a:xfrm>
          <a:prstGeom prst="rect">
            <a:avLst/>
          </a:prstGeom>
          <a:noFill/>
          <a:ln w="9525" cap="flat" cmpd="sng">
            <a:noFill/>
            <a:prstDash val="dash"/>
            <a:round/>
          </a:ln>
        </p:spPr>
        <p:txBody>
          <a:bodyPr vert="horz" wrap="square" lIns="36000" tIns="36000" rIns="36000" bIns="36000" anchor="b" anchorCtr="0">
            <a:spAutoFit/>
          </a:bodyPr>
          <a:lstStyle/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心血管内科</a:t>
            </a:r>
            <a:endParaRPr lang="en-US" altLang="zh-CN" sz="2000" b="1" i="0" u="none" strike="noStrike" kern="900" cap="none" spc="150" baseline="0">
              <a:solidFill>
                <a:schemeClr val="tx2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  <a:cs typeface="Segoe UI" pitchFamily="34" charset="0"/>
              <a:sym typeface="Calibri" charset="0"/>
            </a:endParaRPr>
          </a:p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900" cap="none" spc="150" baseline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重点建设学科</a:t>
            </a:r>
          </a:p>
        </p:txBody>
      </p:sp>
      <p:sp>
        <p:nvSpPr>
          <p:cNvPr id="60" name="矩形"/>
          <p:cNvSpPr/>
          <p:nvPr/>
        </p:nvSpPr>
        <p:spPr>
          <a:xfrm>
            <a:off x="6567170" y="2322830"/>
            <a:ext cx="2566670" cy="918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noFill/>
            <a:prstDash val="dash"/>
            <a:round/>
          </a:ln>
        </p:spPr>
        <p:txBody>
          <a:bodyPr vert="horz" wrap="square" lIns="36000" tIns="0" rIns="36000" bIns="36000" anchor="t" anchorCtr="0"/>
          <a:lstStyle/>
          <a:p>
            <a:pPr marL="0" indent="0" algn="l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2013年与心血管内科共同申报，获得</a:t>
            </a:r>
            <a:r>
              <a:rPr lang="en-US" altLang="zh-CN" sz="1600" b="1" i="0" u="none" strike="noStrike" kern="1200" cap="none" spc="0" baseline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山西省心血管内科重点建设学科</a:t>
            </a:r>
          </a:p>
        </p:txBody>
      </p:sp>
      <p:pic>
        <p:nvPicPr>
          <p:cNvPr id="87" name="图片" descr="8_副本"/>
          <p:cNvPicPr>
            <a:picLocks noChangeAspect="1"/>
          </p:cNvPicPr>
          <p:nvPr/>
        </p:nvPicPr>
        <p:blipFill>
          <a:blip r:embed="rId2" cstate="email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0160" y="3625215"/>
            <a:ext cx="3044825" cy="220535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sp>
        <p:nvSpPr>
          <p:cNvPr id="3" name="矩形"/>
          <p:cNvSpPr/>
          <p:nvPr/>
        </p:nvSpPr>
        <p:spPr>
          <a:xfrm>
            <a:off x="2004642" y="1261919"/>
            <a:ext cx="2630805" cy="911860"/>
          </a:xfrm>
          <a:prstGeom prst="rect">
            <a:avLst/>
          </a:prstGeom>
          <a:noFill/>
          <a:ln w="9525" cap="flat" cmpd="sng">
            <a:noFill/>
            <a:prstDash val="dash"/>
            <a:round/>
          </a:ln>
        </p:spPr>
        <p:txBody>
          <a:bodyPr vert="horz" wrap="square" lIns="35995" tIns="35995" rIns="35995" bIns="35995" anchor="b" anchorCtr="0">
            <a:spAutoFit/>
          </a:bodyPr>
          <a:lstStyle/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血液科</a:t>
            </a:r>
            <a:endParaRPr lang="en-US" altLang="zh-CN" sz="2000" b="1" i="0" u="none" strike="noStrike" kern="900" cap="none" spc="150" baseline="0">
              <a:solidFill>
                <a:schemeClr val="tx2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  <a:cs typeface="Segoe UI" pitchFamily="34" charset="0"/>
              <a:sym typeface="Calibri" charset="0"/>
            </a:endParaRPr>
          </a:p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900" cap="none" spc="150" baseline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重点学科</a:t>
            </a:r>
          </a:p>
        </p:txBody>
      </p:sp>
      <p:sp>
        <p:nvSpPr>
          <p:cNvPr id="4" name="矩形"/>
          <p:cNvSpPr/>
          <p:nvPr/>
        </p:nvSpPr>
        <p:spPr>
          <a:xfrm>
            <a:off x="2013646" y="2323005"/>
            <a:ext cx="2622227" cy="919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noFill/>
            <a:prstDash val="dash"/>
            <a:round/>
          </a:ln>
        </p:spPr>
        <p:txBody>
          <a:bodyPr vert="horz" wrap="square" lIns="35995" tIns="0" rIns="35995" bIns="35995" anchor="t" anchorCtr="0"/>
          <a:lstStyle/>
          <a:p>
            <a:pPr marL="0" indent="0" algn="l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2012年与</a:t>
            </a:r>
            <a:r>
              <a:rPr lang="zh-CN" altLang="en-US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血液科、淋巴肿瘤科</a:t>
            </a:r>
            <a:r>
              <a:rPr lang="en-US" alt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共同申报，获得</a:t>
            </a:r>
            <a:r>
              <a:rPr lang="en-US" altLang="zh-CN" sz="1600" b="1" i="0" u="none" strike="noStrike" kern="1200" cap="none" spc="0" baseline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山西省</a:t>
            </a:r>
            <a:r>
              <a:rPr lang="zh-CN" altLang="en-US" sz="1600" b="1" i="0" u="none" strike="noStrike" kern="1200" cap="none" spc="0" baseline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血液科</a:t>
            </a:r>
            <a:r>
              <a:rPr lang="en-US" altLang="zh-CN" sz="1600" b="1" i="0" u="none" strike="noStrike" kern="1200" cap="none" spc="0" baseline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重点学科</a:t>
            </a:r>
          </a:p>
        </p:txBody>
      </p:sp>
      <p:pic>
        <p:nvPicPr>
          <p:cNvPr id="7" name="内容占位符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620" y="3625850"/>
            <a:ext cx="3246755" cy="220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" name="矩形"/>
          <p:cNvSpPr/>
          <p:nvPr/>
        </p:nvSpPr>
        <p:spPr>
          <a:xfrm>
            <a:off x="396875" y="149225"/>
            <a:ext cx="4238625" cy="7372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kern="0" spc="-49">
                <a:solidFill>
                  <a:srgbClr val="105F35"/>
                </a:solidFill>
                <a:latin typeface="Arial" pitchFamily="34" charset="0"/>
                <a:ea typeface="微软雅黑" pitchFamily="34" charset="-122"/>
                <a:cs typeface="微软雅黑" pitchFamily="34" charset="-122"/>
                <a:sym typeface="+mn-ea"/>
              </a:rPr>
              <a:t>专科培训</a:t>
            </a:r>
            <a:endParaRPr lang="zh-CN" altLang="en-US" sz="2800" b="1" i="0" u="none" strike="noStrike" kern="0" cap="none" spc="-49" baseline="0">
              <a:solidFill>
                <a:srgbClr val="105F35"/>
              </a:solidFill>
              <a:latin typeface="Arial" pitchFamily="34" charset="0"/>
              <a:ea typeface="微软雅黑" pitchFamily="34" charset="-122"/>
              <a:cs typeface="微软雅黑" pitchFamily="34" charset="-122"/>
              <a:sym typeface="+mn-ea"/>
            </a:endParaRPr>
          </a:p>
        </p:txBody>
      </p: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医院图标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" y="1042670"/>
            <a:ext cx="5059680" cy="4704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100" y="1476375"/>
            <a:ext cx="6212840" cy="1947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7465" y="1042670"/>
            <a:ext cx="6212840" cy="477520"/>
          </a:xfrm>
          <a:prstGeom prst="rect">
            <a:avLst/>
          </a:prstGeom>
        </p:spPr>
      </p:pic>
      <p:graphicFrame>
        <p:nvGraphicFramePr>
          <p:cNvPr id="5211" name="图表 4"/>
          <p:cNvGraphicFramePr/>
          <p:nvPr/>
        </p:nvGraphicFramePr>
        <p:xfrm>
          <a:off x="5454015" y="3579495"/>
          <a:ext cx="2927350" cy="237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44" name="图表 2"/>
          <p:cNvGraphicFramePr/>
          <p:nvPr/>
        </p:nvGraphicFramePr>
        <p:xfrm>
          <a:off x="8504555" y="3566160"/>
          <a:ext cx="2706370" cy="2326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066915" y="5770880"/>
            <a:ext cx="2679700" cy="5530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  <a:buFont typeface="Wingdings" charset="0"/>
              <a:buChar char="Ø"/>
            </a:pPr>
            <a:r>
              <a:rPr lang="zh-CN" altLang="zh-CN" sz="2000" b="1" dirty="0">
                <a:solidFill>
                  <a:srgbClr val="FF0000"/>
                </a:solidFill>
                <a:sym typeface="+mn-ea"/>
              </a:rPr>
              <a:t>专科护士占比达</a:t>
            </a:r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18%</a:t>
            </a:r>
          </a:p>
        </p:txBody>
      </p:sp>
      <p:sp>
        <p:nvSpPr>
          <p:cNvPr id="266" name="矩形"/>
          <p:cNvSpPr/>
          <p:nvPr/>
        </p:nvSpPr>
        <p:spPr>
          <a:xfrm>
            <a:off x="396875" y="149225"/>
            <a:ext cx="4238625" cy="7372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kern="0" spc="-49">
                <a:solidFill>
                  <a:srgbClr val="105F35"/>
                </a:solidFill>
                <a:latin typeface="Arial" pitchFamily="34" charset="0"/>
                <a:ea typeface="微软雅黑" pitchFamily="34" charset="-122"/>
                <a:cs typeface="微软雅黑" pitchFamily="34" charset="-122"/>
                <a:sym typeface="+mn-ea"/>
              </a:rPr>
              <a:t>科室护士专科化发展</a:t>
            </a:r>
            <a:endParaRPr lang="zh-CN" altLang="en-US" sz="2800" b="1" i="0" u="none" strike="noStrike" kern="0" cap="none" spc="-49" baseline="0">
              <a:solidFill>
                <a:srgbClr val="105F35"/>
              </a:solidFill>
              <a:latin typeface="Arial" pitchFamily="34" charset="0"/>
              <a:ea typeface="微软雅黑" pitchFamily="34" charset="-122"/>
              <a:cs typeface="微软雅黑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2595563" cy="6858000"/>
          </a:xfrm>
          <a:prstGeom prst="rect">
            <a:avLst/>
          </a:prstGeom>
          <a:solidFill>
            <a:srgbClr val="0A6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9875" name="组合 17"/>
          <p:cNvGrpSpPr/>
          <p:nvPr/>
        </p:nvGrpSpPr>
        <p:grpSpPr>
          <a:xfrm>
            <a:off x="442913" y="3952875"/>
            <a:ext cx="3155950" cy="2389188"/>
            <a:chOff x="443274" y="3952567"/>
            <a:chExt cx="3155331" cy="2389239"/>
          </a:xfrm>
        </p:grpSpPr>
        <p:sp>
          <p:nvSpPr>
            <p:cNvPr id="5" name="矩形 4"/>
            <p:cNvSpPr/>
            <p:nvPr/>
          </p:nvSpPr>
          <p:spPr>
            <a:xfrm>
              <a:off x="708334" y="3952567"/>
              <a:ext cx="2595054" cy="2389239"/>
            </a:xfrm>
            <a:prstGeom prst="rect">
              <a:avLst/>
            </a:prstGeom>
            <a:solidFill>
              <a:srgbClr val="209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883" name="文本框 7"/>
            <p:cNvSpPr txBox="1"/>
            <p:nvPr/>
          </p:nvSpPr>
          <p:spPr>
            <a:xfrm>
              <a:off x="1009448" y="4198055"/>
              <a:ext cx="1940229" cy="13220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8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  <p:sp>
          <p:nvSpPr>
            <p:cNvPr id="79884" name="文本框 10"/>
            <p:cNvSpPr txBox="1"/>
            <p:nvPr/>
          </p:nvSpPr>
          <p:spPr>
            <a:xfrm>
              <a:off x="443274" y="5375969"/>
              <a:ext cx="3155331" cy="6451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ENTERPRISE</a:t>
              </a:r>
            </a:p>
          </p:txBody>
        </p:sp>
      </p:grpSp>
      <p:sp>
        <p:nvSpPr>
          <p:cNvPr id="79876" name="文本框 11"/>
          <p:cNvSpPr txBox="1"/>
          <p:nvPr/>
        </p:nvSpPr>
        <p:spPr>
          <a:xfrm>
            <a:off x="5627688" y="1567498"/>
            <a:ext cx="47736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rgbClr val="0A675E"/>
                </a:solidFill>
                <a:latin typeface="微软雅黑" pitchFamily="34" charset="-122"/>
                <a:ea typeface="微软雅黑" pitchFamily="34" charset="-122"/>
              </a:rPr>
              <a:t>科室教学</a:t>
            </a:r>
          </a:p>
        </p:txBody>
      </p:sp>
      <p:grpSp>
        <p:nvGrpSpPr>
          <p:cNvPr id="79877" name="组合 15"/>
          <p:cNvGrpSpPr/>
          <p:nvPr/>
        </p:nvGrpSpPr>
        <p:grpSpPr>
          <a:xfrm>
            <a:off x="4306888" y="1717675"/>
            <a:ext cx="1050925" cy="530225"/>
            <a:chOff x="4100052" y="1710813"/>
            <a:chExt cx="1051100" cy="530942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982243" y="1828622"/>
              <a:ext cx="530942" cy="29532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4354573" y="1829417"/>
              <a:ext cx="530942" cy="293737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4738019" y="1828622"/>
              <a:ext cx="530942" cy="29532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" name="图片 2" descr="5eaa4a877400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260" y="3952875"/>
            <a:ext cx="8007350" cy="2388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6"/>
          <p:cNvSpPr txBox="1"/>
          <p:nvPr/>
        </p:nvSpPr>
        <p:spPr>
          <a:xfrm>
            <a:off x="10134283" y="101600"/>
            <a:ext cx="14954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23557" name="组合 14"/>
          <p:cNvGrpSpPr/>
          <p:nvPr/>
        </p:nvGrpSpPr>
        <p:grpSpPr>
          <a:xfrm>
            <a:off x="1060450" y="1894840"/>
            <a:ext cx="1087438" cy="3048000"/>
            <a:chOff x="1669144" y="1193797"/>
            <a:chExt cx="1088571" cy="3048445"/>
          </a:xfrm>
        </p:grpSpPr>
        <p:sp>
          <p:nvSpPr>
            <p:cNvPr id="23575" name="文本框 8"/>
            <p:cNvSpPr txBox="1"/>
            <p:nvPr/>
          </p:nvSpPr>
          <p:spPr>
            <a:xfrm>
              <a:off x="1669144" y="1193797"/>
              <a:ext cx="1088571" cy="6451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945657" y="1832065"/>
              <a:ext cx="478336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7" name="文本框 13"/>
            <p:cNvSpPr txBox="1"/>
            <p:nvPr/>
          </p:nvSpPr>
          <p:spPr>
            <a:xfrm>
              <a:off x="1864289" y="2050584"/>
              <a:ext cx="675708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教学活动</a:t>
              </a:r>
            </a:p>
          </p:txBody>
        </p:sp>
      </p:grpSp>
      <p:grpSp>
        <p:nvGrpSpPr>
          <p:cNvPr id="23559" name="组合 24"/>
          <p:cNvGrpSpPr/>
          <p:nvPr/>
        </p:nvGrpSpPr>
        <p:grpSpPr>
          <a:xfrm>
            <a:off x="3204528" y="1894840"/>
            <a:ext cx="1089025" cy="645160"/>
            <a:chOff x="1669144" y="1193797"/>
            <a:chExt cx="1088571" cy="645254"/>
          </a:xfrm>
        </p:grpSpPr>
        <p:sp>
          <p:nvSpPr>
            <p:cNvPr id="23569" name="文本框 26"/>
            <p:cNvSpPr txBox="1"/>
            <p:nvPr/>
          </p:nvSpPr>
          <p:spPr>
            <a:xfrm>
              <a:off x="1669144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945254" y="1832065"/>
              <a:ext cx="479225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68" name="文本框 34"/>
          <p:cNvSpPr txBox="1"/>
          <p:nvPr/>
        </p:nvSpPr>
        <p:spPr>
          <a:xfrm>
            <a:off x="3383280" y="2751455"/>
            <a:ext cx="675005" cy="21913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教学师资</a:t>
            </a:r>
          </a:p>
        </p:txBody>
      </p: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" y="36195"/>
            <a:ext cx="6547485" cy="900430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-635" y="1005840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>
          <a:xfrm>
            <a:off x="5484178" y="1894840"/>
            <a:ext cx="1089025" cy="3636010"/>
            <a:chOff x="2103938" y="1193797"/>
            <a:chExt cx="1088571" cy="3636541"/>
          </a:xfrm>
        </p:grpSpPr>
        <p:sp>
          <p:nvSpPr>
            <p:cNvPr id="7" name="文本框 32"/>
            <p:cNvSpPr txBox="1"/>
            <p:nvPr/>
          </p:nvSpPr>
          <p:spPr>
            <a:xfrm>
              <a:off x="2103938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0A675E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09224" y="1832065"/>
              <a:ext cx="479225" cy="0"/>
            </a:xfrm>
            <a:prstGeom prst="line">
              <a:avLst/>
            </a:prstGeom>
            <a:ln w="12700">
              <a:solidFill>
                <a:srgbClr val="0A6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34"/>
            <p:cNvSpPr txBox="1"/>
            <p:nvPr/>
          </p:nvSpPr>
          <p:spPr>
            <a:xfrm>
              <a:off x="2311492" y="2050537"/>
              <a:ext cx="674724" cy="277980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师资自我发展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6"/>
          <p:cNvSpPr txBox="1"/>
          <p:nvPr/>
        </p:nvSpPr>
        <p:spPr>
          <a:xfrm>
            <a:off x="10134283" y="101600"/>
            <a:ext cx="14954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23557" name="组合 14"/>
          <p:cNvGrpSpPr/>
          <p:nvPr/>
        </p:nvGrpSpPr>
        <p:grpSpPr>
          <a:xfrm>
            <a:off x="1060450" y="1894840"/>
            <a:ext cx="1087438" cy="3048000"/>
            <a:chOff x="1669144" y="1193797"/>
            <a:chExt cx="1088571" cy="3048445"/>
          </a:xfrm>
        </p:grpSpPr>
        <p:sp>
          <p:nvSpPr>
            <p:cNvPr id="23575" name="文本框 8"/>
            <p:cNvSpPr txBox="1"/>
            <p:nvPr/>
          </p:nvSpPr>
          <p:spPr>
            <a:xfrm>
              <a:off x="1669144" y="1193797"/>
              <a:ext cx="1088571" cy="6451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945657" y="1832065"/>
              <a:ext cx="478336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7" name="文本框 13"/>
            <p:cNvSpPr txBox="1"/>
            <p:nvPr/>
          </p:nvSpPr>
          <p:spPr>
            <a:xfrm>
              <a:off x="1864289" y="2050584"/>
              <a:ext cx="675708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教学活动</a:t>
              </a:r>
            </a:p>
          </p:txBody>
        </p:sp>
      </p:grpSp>
      <p:grpSp>
        <p:nvGrpSpPr>
          <p:cNvPr id="23559" name="组合 24"/>
          <p:cNvGrpSpPr/>
          <p:nvPr/>
        </p:nvGrpSpPr>
        <p:grpSpPr>
          <a:xfrm>
            <a:off x="3204528" y="1894840"/>
            <a:ext cx="1089025" cy="645160"/>
            <a:chOff x="1669144" y="1193797"/>
            <a:chExt cx="1088571" cy="645254"/>
          </a:xfrm>
        </p:grpSpPr>
        <p:sp>
          <p:nvSpPr>
            <p:cNvPr id="23569" name="文本框 26"/>
            <p:cNvSpPr txBox="1"/>
            <p:nvPr/>
          </p:nvSpPr>
          <p:spPr>
            <a:xfrm>
              <a:off x="1669144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945254" y="1832065"/>
              <a:ext cx="479225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68" name="文本框 34"/>
          <p:cNvSpPr txBox="1"/>
          <p:nvPr/>
        </p:nvSpPr>
        <p:spPr>
          <a:xfrm>
            <a:off x="3383280" y="2751455"/>
            <a:ext cx="675005" cy="21913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教学师资</a:t>
            </a:r>
          </a:p>
        </p:txBody>
      </p: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" y="36195"/>
            <a:ext cx="6547485" cy="900430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-635" y="1005840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>
          <a:xfrm>
            <a:off x="5484178" y="1894840"/>
            <a:ext cx="1089025" cy="3636010"/>
            <a:chOff x="2103938" y="1193797"/>
            <a:chExt cx="1088571" cy="3636541"/>
          </a:xfrm>
        </p:grpSpPr>
        <p:sp>
          <p:nvSpPr>
            <p:cNvPr id="7" name="文本框 32"/>
            <p:cNvSpPr txBox="1"/>
            <p:nvPr/>
          </p:nvSpPr>
          <p:spPr>
            <a:xfrm>
              <a:off x="2103938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0A675E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09224" y="1832065"/>
              <a:ext cx="479225" cy="0"/>
            </a:xfrm>
            <a:prstGeom prst="line">
              <a:avLst/>
            </a:prstGeom>
            <a:ln w="12700">
              <a:solidFill>
                <a:srgbClr val="0A6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34"/>
            <p:cNvSpPr txBox="1"/>
            <p:nvPr/>
          </p:nvSpPr>
          <p:spPr>
            <a:xfrm>
              <a:off x="2311492" y="2050537"/>
              <a:ext cx="674724" cy="277980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师资自我发展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860"/>
            <a:ext cx="4863465" cy="5370830"/>
          </a:xfrm>
          <a:prstGeom prst="rect">
            <a:avLst/>
          </a:prstGeom>
          <a:ln>
            <a:solidFill>
              <a:srgbClr val="EE7228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1119505" y="5949315"/>
            <a:ext cx="10133965" cy="460375"/>
          </a:xfrm>
          <a:prstGeom prst="rect">
            <a:avLst/>
          </a:prstGeom>
          <a:solidFill>
            <a:schemeClr val="bg2"/>
          </a:solidFill>
          <a:ln w="9525">
            <a:solidFill>
              <a:srgbClr val="EE7228"/>
            </a:solidFill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专人负责科室教学管理，带教老师固定(每周白班在岗不少于3天)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275" y="1038860"/>
            <a:ext cx="8801100" cy="48317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7355" y="34163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专人负责教学管理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500755" y="3134360"/>
            <a:ext cx="8389620" cy="28638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146175"/>
            <a:ext cx="11485245" cy="5407660"/>
          </a:xfrm>
          <a:prstGeom prst="rect">
            <a:avLst/>
          </a:prstGeom>
        </p:spPr>
      </p:pic>
      <p:pic>
        <p:nvPicPr>
          <p:cNvPr id="14" name="图片 13" descr="医院图标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110" y="90170"/>
            <a:ext cx="4580255" cy="815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8625" y="384175"/>
            <a:ext cx="3214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学术交流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539240" y="3042920"/>
            <a:ext cx="9113520" cy="10267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近三年，举办省级继续教育项目</a:t>
            </a:r>
            <a:r>
              <a:rPr lang="en-US" altLang="zh-CN" sz="36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6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次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9" name="图片 2" descr="42caac88adaa3af1ff77449706610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15" y="2331720"/>
            <a:ext cx="3355340" cy="2564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-2147482615" descr="C:/Users/Lenovo/AppData/Local/Temp/picturescale_20210628131339/output_20210628131340.jpgoutput_20210628131340"/>
          <p:cNvPicPr>
            <a:picLocks noChangeAspect="1"/>
          </p:cNvPicPr>
          <p:nvPr/>
        </p:nvPicPr>
        <p:blipFill>
          <a:blip r:embed="rId4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100" y="3856355"/>
            <a:ext cx="3651250" cy="239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1" descr="C:/Users/Lenovo/AppData/Local/Temp/picturescale_20210628131415/output_20210628131417.jpgoutput_20210628131417"/>
          <p:cNvPicPr>
            <a:picLocks noChangeAspect="1"/>
          </p:cNvPicPr>
          <p:nvPr/>
        </p:nvPicPr>
        <p:blipFill>
          <a:blip r:embed="rId5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105" y="2331720"/>
            <a:ext cx="3783330" cy="2613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" name="矩形"/>
          <p:cNvSpPr/>
          <p:nvPr/>
        </p:nvSpPr>
        <p:spPr>
          <a:xfrm>
            <a:off x="387350" y="149225"/>
            <a:ext cx="5014595" cy="1383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-49" baseline="0">
                <a:solidFill>
                  <a:srgbClr val="105F35"/>
                </a:solidFill>
                <a:latin typeface="Arial" pitchFamily="34" charset="0"/>
                <a:ea typeface="微软雅黑" pitchFamily="34" charset="-122"/>
                <a:cs typeface="微软雅黑" pitchFamily="34" charset="-122"/>
                <a:sym typeface="宋体" pitchFamily="2" charset="-122"/>
              </a:rPr>
              <a:t>同济医院综合医疗学术交流</a:t>
            </a:r>
          </a:p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b="1" i="0" u="none" strike="noStrike" kern="0" cap="none" spc="-49" baseline="0">
              <a:solidFill>
                <a:srgbClr val="105F35"/>
              </a:solidFill>
              <a:latin typeface="Arial" pitchFamily="34" charset="0"/>
              <a:ea typeface="微软雅黑" pitchFamily="34" charset="-122"/>
              <a:cs typeface="微软雅黑" pitchFamily="34" charset="-122"/>
              <a:sym typeface="宋体" pitchFamily="2" charset="-122"/>
            </a:endParaRPr>
          </a:p>
        </p:txBody>
      </p: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  <p:pic>
        <p:nvPicPr>
          <p:cNvPr id="4" name="图片 3" descr="微信图片_2021061411070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100" y="1097280"/>
            <a:ext cx="3646805" cy="2248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6"/>
          <p:cNvSpPr txBox="1"/>
          <p:nvPr/>
        </p:nvSpPr>
        <p:spPr>
          <a:xfrm>
            <a:off x="10134283" y="101600"/>
            <a:ext cx="14954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23557" name="组合 14"/>
          <p:cNvGrpSpPr/>
          <p:nvPr/>
        </p:nvGrpSpPr>
        <p:grpSpPr>
          <a:xfrm>
            <a:off x="1060450" y="1894840"/>
            <a:ext cx="1087438" cy="3048000"/>
            <a:chOff x="1669144" y="1193797"/>
            <a:chExt cx="1088571" cy="3048445"/>
          </a:xfrm>
        </p:grpSpPr>
        <p:sp>
          <p:nvSpPr>
            <p:cNvPr id="23575" name="文本框 8"/>
            <p:cNvSpPr txBox="1"/>
            <p:nvPr/>
          </p:nvSpPr>
          <p:spPr>
            <a:xfrm>
              <a:off x="1669144" y="1193797"/>
              <a:ext cx="1088571" cy="6451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4B9098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945657" y="1832065"/>
              <a:ext cx="478336" cy="0"/>
            </a:xfrm>
            <a:prstGeom prst="line">
              <a:avLst/>
            </a:prstGeom>
            <a:ln w="12700">
              <a:solidFill>
                <a:srgbClr val="0A6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7" name="文本框 13"/>
            <p:cNvSpPr txBox="1"/>
            <p:nvPr/>
          </p:nvSpPr>
          <p:spPr>
            <a:xfrm>
              <a:off x="1864289" y="2050584"/>
              <a:ext cx="675708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0A675E"/>
                  </a:solidFill>
                  <a:latin typeface="微软雅黑" pitchFamily="34" charset="-122"/>
                  <a:ea typeface="微软雅黑" pitchFamily="34" charset="-122"/>
                </a:rPr>
                <a:t>教学活动</a:t>
              </a:r>
            </a:p>
          </p:txBody>
        </p:sp>
      </p:grpSp>
      <p:grpSp>
        <p:nvGrpSpPr>
          <p:cNvPr id="23559" name="组合 24"/>
          <p:cNvGrpSpPr/>
          <p:nvPr/>
        </p:nvGrpSpPr>
        <p:grpSpPr>
          <a:xfrm>
            <a:off x="3273743" y="1894840"/>
            <a:ext cx="1089025" cy="645160"/>
            <a:chOff x="1669144" y="1193797"/>
            <a:chExt cx="1088571" cy="645254"/>
          </a:xfrm>
        </p:grpSpPr>
        <p:sp>
          <p:nvSpPr>
            <p:cNvPr id="23569" name="文本框 26"/>
            <p:cNvSpPr txBox="1"/>
            <p:nvPr/>
          </p:nvSpPr>
          <p:spPr>
            <a:xfrm>
              <a:off x="1669144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945254" y="1832065"/>
              <a:ext cx="47922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68" name="文本框 34"/>
          <p:cNvSpPr txBox="1"/>
          <p:nvPr/>
        </p:nvSpPr>
        <p:spPr>
          <a:xfrm>
            <a:off x="3481070" y="2751455"/>
            <a:ext cx="675005" cy="21913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教学师资</a:t>
            </a:r>
          </a:p>
        </p:txBody>
      </p: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" y="36195"/>
            <a:ext cx="6547485" cy="900430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-635" y="1005840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>
          <a:xfrm>
            <a:off x="5484178" y="1894840"/>
            <a:ext cx="1089025" cy="3636010"/>
            <a:chOff x="2103938" y="1193797"/>
            <a:chExt cx="1088571" cy="3636541"/>
          </a:xfrm>
        </p:grpSpPr>
        <p:sp>
          <p:nvSpPr>
            <p:cNvPr id="7" name="文本框 32"/>
            <p:cNvSpPr txBox="1"/>
            <p:nvPr/>
          </p:nvSpPr>
          <p:spPr>
            <a:xfrm>
              <a:off x="2103938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0A675E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09224" y="1832065"/>
              <a:ext cx="479225" cy="0"/>
            </a:xfrm>
            <a:prstGeom prst="line">
              <a:avLst/>
            </a:prstGeom>
            <a:ln w="12700">
              <a:solidFill>
                <a:srgbClr val="0A6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34"/>
            <p:cNvSpPr txBox="1"/>
            <p:nvPr/>
          </p:nvSpPr>
          <p:spPr>
            <a:xfrm>
              <a:off x="2311492" y="2050537"/>
              <a:ext cx="674724" cy="277980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师资自我发展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5770" y="326390"/>
            <a:ext cx="3451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0" spc="-49">
                <a:solidFill>
                  <a:srgbClr val="105F35"/>
                </a:solidFill>
                <a:latin typeface="Arial" pitchFamily="34" charset="0"/>
                <a:ea typeface="微软雅黑" pitchFamily="34" charset="-122"/>
                <a:cs typeface="微软雅黑" pitchFamily="34" charset="-122"/>
              </a:rPr>
              <a:t>教学师资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0" y="3939540"/>
            <a:ext cx="2980055" cy="2368550"/>
          </a:xfrm>
          <a:prstGeom prst="round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3510" y="5980430"/>
            <a:ext cx="2817495" cy="51018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工作坊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15310" y="5975985"/>
            <a:ext cx="2817495" cy="51018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查房法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36955" y="1409700"/>
            <a:ext cx="10118090" cy="203009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  <a:sym typeface="+mn-ea"/>
              </a:rPr>
              <a:t>带教老师均为</a:t>
            </a:r>
            <a:r>
              <a:rPr lang="zh-CN" altLang="en-US" sz="28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本科学历</a:t>
            </a:r>
            <a:r>
              <a:rPr lang="zh-CN" altLang="en-US"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，</a:t>
            </a:r>
            <a:r>
              <a:rPr lang="zh-CN" altLang="en-US"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  <a:sym typeface="+mn-ea"/>
              </a:rPr>
              <a:t>工作年限均在</a:t>
            </a:r>
            <a:r>
              <a:rPr lang="zh-CN" altLang="en-US" sz="28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  <a:sym typeface="+mn-ea"/>
              </a:rPr>
              <a:t>5年</a:t>
            </a:r>
            <a:r>
              <a:rPr lang="zh-CN" altLang="en-US"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  <a:sym typeface="+mn-ea"/>
              </a:rPr>
              <a:t>以上，临床</a:t>
            </a:r>
            <a:r>
              <a:rPr lang="zh-CN" altLang="en-US" sz="28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  <a:sym typeface="+mn-ea"/>
              </a:rPr>
              <a:t>带教</a:t>
            </a:r>
            <a:r>
              <a:rPr lang="en-US" altLang="zh-CN" sz="28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  <a:sym typeface="+mn-ea"/>
              </a:rPr>
              <a:t>5</a:t>
            </a:r>
            <a:r>
              <a:rPr lang="zh-CN" altLang="en-US" sz="28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  <a:sym typeface="+mn-ea"/>
              </a:rPr>
              <a:t>年</a:t>
            </a:r>
            <a:r>
              <a:rPr lang="zh-CN" altLang="en-US"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  <a:sym typeface="+mn-ea"/>
              </a:rPr>
              <a:t>以上，培养省级以上专科护士</a:t>
            </a:r>
            <a:r>
              <a:rPr lang="en-US" altLang="zh-CN" sz="28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  <a:sym typeface="+mn-ea"/>
              </a:rPr>
              <a:t>10</a:t>
            </a:r>
            <a:r>
              <a:rPr lang="zh-CN" altLang="en-US"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  <a:sym typeface="+mn-ea"/>
              </a:rPr>
              <a:t>名，能熟练运用授课法、讨论法、查房法、工作坊等教学方法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55" y="3939540"/>
            <a:ext cx="2757170" cy="2068830"/>
          </a:xfrm>
          <a:prstGeom prst="round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610" y="3997960"/>
            <a:ext cx="2863215" cy="2036445"/>
          </a:xfrm>
          <a:prstGeom prst="round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835" y="4004945"/>
            <a:ext cx="2771775" cy="2079625"/>
          </a:xfrm>
          <a:prstGeom prst="round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94120" y="5966460"/>
            <a:ext cx="2562860" cy="534049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讨论法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19540" y="5974715"/>
            <a:ext cx="2983230" cy="51018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授课法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2595563" cy="6858000"/>
          </a:xfrm>
          <a:prstGeom prst="rect">
            <a:avLst/>
          </a:prstGeom>
          <a:solidFill>
            <a:srgbClr val="0A6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5603" name="组合 17"/>
          <p:cNvGrpSpPr/>
          <p:nvPr/>
        </p:nvGrpSpPr>
        <p:grpSpPr>
          <a:xfrm>
            <a:off x="442913" y="3952875"/>
            <a:ext cx="3155950" cy="2389188"/>
            <a:chOff x="443274" y="3952567"/>
            <a:chExt cx="3155331" cy="2389239"/>
          </a:xfrm>
        </p:grpSpPr>
        <p:sp>
          <p:nvSpPr>
            <p:cNvPr id="5" name="矩形 4"/>
            <p:cNvSpPr/>
            <p:nvPr/>
          </p:nvSpPr>
          <p:spPr>
            <a:xfrm>
              <a:off x="708334" y="3952567"/>
              <a:ext cx="2595054" cy="2389239"/>
            </a:xfrm>
            <a:prstGeom prst="rect">
              <a:avLst/>
            </a:prstGeom>
            <a:solidFill>
              <a:srgbClr val="209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11" name="文本框 7"/>
            <p:cNvSpPr txBox="1"/>
            <p:nvPr/>
          </p:nvSpPr>
          <p:spPr>
            <a:xfrm>
              <a:off x="1009448" y="4198055"/>
              <a:ext cx="1940229" cy="13220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8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  <p:sp>
          <p:nvSpPr>
            <p:cNvPr id="25612" name="文本框 10"/>
            <p:cNvSpPr txBox="1"/>
            <p:nvPr/>
          </p:nvSpPr>
          <p:spPr>
            <a:xfrm>
              <a:off x="443274" y="5375969"/>
              <a:ext cx="3155331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ENTERPRISE</a:t>
              </a:r>
            </a:p>
          </p:txBody>
        </p:sp>
      </p:grpSp>
      <p:sp>
        <p:nvSpPr>
          <p:cNvPr id="25604" name="文本框 11"/>
          <p:cNvSpPr txBox="1"/>
          <p:nvPr/>
        </p:nvSpPr>
        <p:spPr>
          <a:xfrm>
            <a:off x="5611813" y="1566863"/>
            <a:ext cx="3835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rgbClr val="0A675E"/>
                </a:solidFill>
                <a:latin typeface="微软雅黑" pitchFamily="34" charset="-122"/>
                <a:ea typeface="微软雅黑" pitchFamily="34" charset="-122"/>
              </a:rPr>
              <a:t>科室管理</a:t>
            </a:r>
          </a:p>
        </p:txBody>
      </p:sp>
      <p:grpSp>
        <p:nvGrpSpPr>
          <p:cNvPr id="25605" name="组合 15"/>
          <p:cNvGrpSpPr/>
          <p:nvPr/>
        </p:nvGrpSpPr>
        <p:grpSpPr>
          <a:xfrm>
            <a:off x="4306888" y="1717675"/>
            <a:ext cx="1050925" cy="530225"/>
            <a:chOff x="4100052" y="1710813"/>
            <a:chExt cx="1051100" cy="530942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982243" y="1828622"/>
              <a:ext cx="530942" cy="29532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4354573" y="1829417"/>
              <a:ext cx="530942" cy="293737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4738019" y="1828622"/>
              <a:ext cx="530942" cy="29532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" name="图片 2" descr="5eaa4a877400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260" y="3952875"/>
            <a:ext cx="8007350" cy="2388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"/>
          <p:cNvGrpSpPr/>
          <p:nvPr/>
        </p:nvGrpSpPr>
        <p:grpSpPr>
          <a:xfrm>
            <a:off x="837796" y="1190740"/>
            <a:ext cx="5744643" cy="5176116"/>
            <a:chOff x="2406" y="1456"/>
            <a:chExt cx="7657" cy="8624"/>
          </a:xfrm>
        </p:grpSpPr>
        <p:grpSp>
          <p:nvGrpSpPr>
            <p:cNvPr id="9" name="组合 4"/>
            <p:cNvGrpSpPr/>
            <p:nvPr/>
          </p:nvGrpSpPr>
          <p:grpSpPr>
            <a:xfrm>
              <a:off x="2406" y="1456"/>
              <a:ext cx="7468" cy="8624"/>
              <a:chOff x="196" y="217"/>
              <a:chExt cx="7932" cy="9586"/>
            </a:xfrm>
          </p:grpSpPr>
          <p:pic>
            <p:nvPicPr>
              <p:cNvPr id="2" name="图片 1" descr="老年基地培训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6" y="217"/>
                <a:ext cx="7932" cy="8972"/>
              </a:xfrm>
              <a:prstGeom prst="rect">
                <a:avLst/>
              </a:prstGeom>
            </p:spPr>
          </p:pic>
          <p:pic>
            <p:nvPicPr>
              <p:cNvPr id="3" name="图片 2" descr="老年基地培训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8" y="5643"/>
                <a:ext cx="7463" cy="4160"/>
              </a:xfrm>
              <a:prstGeom prst="rect">
                <a:avLst/>
              </a:prstGeom>
            </p:spPr>
          </p:pic>
          <p:pic>
            <p:nvPicPr>
              <p:cNvPr id="4" name="图片 3" descr="老年基地培训3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8" y="2977"/>
                <a:ext cx="7463" cy="2808"/>
              </a:xfrm>
              <a:prstGeom prst="rect">
                <a:avLst/>
              </a:prstGeom>
            </p:spPr>
          </p:pic>
        </p:grpSp>
        <p:sp>
          <p:nvSpPr>
            <p:cNvPr id="10" name="云形标注 9"/>
            <p:cNvSpPr/>
            <p:nvPr/>
          </p:nvSpPr>
          <p:spPr>
            <a:xfrm>
              <a:off x="8300" y="3010"/>
              <a:ext cx="1763" cy="929"/>
            </a:xfrm>
            <a:prstGeom prst="cloudCallout">
              <a:avLst>
                <a:gd name="adj1" fmla="val -35949"/>
                <a:gd name="adj2" fmla="val 8649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21</a:t>
              </a:r>
              <a:r>
                <a:rPr lang="zh-CN" altLang="en-US" b="1">
                  <a:solidFill>
                    <a:srgbClr val="FF0000"/>
                  </a:solidFill>
                </a:rPr>
                <a:t>人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9425" y="377825"/>
            <a:ext cx="3278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带教师资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3425" y="4012565"/>
            <a:ext cx="4280535" cy="240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图片 13" descr="医院图标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285" y="1403985"/>
            <a:ext cx="4243070" cy="24250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4"/>
          <p:cNvSpPr txBox="1"/>
          <p:nvPr/>
        </p:nvSpPr>
        <p:spPr>
          <a:xfrm>
            <a:off x="372110" y="1175385"/>
            <a:ext cx="11386185" cy="49237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>
                <a:sym typeface="+mn-ea"/>
              </a:rPr>
              <a:t>   </a:t>
            </a:r>
            <a:r>
              <a:rPr lang="zh-CN" altLang="en-US" sz="2000" b="1">
                <a:sym typeface="+mn-ea"/>
              </a:rPr>
              <a:t>山西医科大学与山西中医药大学硕士研究生导师：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名</a:t>
            </a:r>
            <a:endParaRPr lang="zh-CN" altLang="en-US" sz="2000" b="1"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>
                <a:sym typeface="+mn-ea"/>
              </a:rPr>
              <a:t>   </a:t>
            </a:r>
            <a:r>
              <a:rPr lang="zh-CN" altLang="en-US" sz="2000" b="1">
                <a:sym typeface="+mn-ea"/>
              </a:rPr>
              <a:t>山西医科大学汾阳医院兼职讲师: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 5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名</a:t>
            </a:r>
            <a:endParaRPr lang="zh-CN" altLang="en-US" sz="2000" b="1"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>
                <a:sym typeface="+mn-ea"/>
              </a:rPr>
              <a:t>   </a:t>
            </a:r>
            <a:r>
              <a:rPr lang="zh-CN" altLang="en-US" sz="2000" b="1">
                <a:sym typeface="+mn-ea"/>
              </a:rPr>
              <a:t>科室教学岗：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名</a:t>
            </a:r>
            <a:endParaRPr lang="en-US" altLang="zh-CN" sz="2000" b="1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通过师资评审人员：</a:t>
            </a:r>
            <a:r>
              <a:rPr lang="en-US" altLang="zh-CN" sz="2000" b="1">
                <a:solidFill>
                  <a:srgbClr val="FF0000"/>
                </a:solidFill>
              </a:rPr>
              <a:t>35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名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>
                <a:sym typeface="+mn-ea"/>
              </a:rPr>
              <a:t>   </a:t>
            </a:r>
            <a:r>
              <a:rPr lang="zh-CN" altLang="en-US" sz="2000" b="1">
                <a:sym typeface="+mn-ea"/>
              </a:rPr>
              <a:t>临床实习生带教：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每年百余例</a:t>
            </a:r>
            <a:endParaRPr lang="zh-CN" altLang="en-US" sz="2000" b="1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110" y="330835"/>
            <a:ext cx="2750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0" spc="-49">
                <a:solidFill>
                  <a:srgbClr val="105F35"/>
                </a:solidFill>
                <a:latin typeface="Arial" pitchFamily="34" charset="0"/>
                <a:ea typeface="微软雅黑" pitchFamily="34" charset="-122"/>
                <a:cs typeface="微软雅黑" pitchFamily="34" charset="-122"/>
              </a:rPr>
              <a:t>带教师资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5440" y="3879273"/>
            <a:ext cx="3524250" cy="24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5259" y="3839441"/>
            <a:ext cx="35337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9" y="3865417"/>
            <a:ext cx="3286125" cy="245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6"/>
          <p:cNvSpPr txBox="1"/>
          <p:nvPr/>
        </p:nvSpPr>
        <p:spPr>
          <a:xfrm>
            <a:off x="10134283" y="101600"/>
            <a:ext cx="14954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23557" name="组合 14"/>
          <p:cNvGrpSpPr/>
          <p:nvPr/>
        </p:nvGrpSpPr>
        <p:grpSpPr>
          <a:xfrm>
            <a:off x="1060450" y="1894840"/>
            <a:ext cx="1087438" cy="3048000"/>
            <a:chOff x="1669144" y="1193797"/>
            <a:chExt cx="1088571" cy="3048445"/>
          </a:xfrm>
        </p:grpSpPr>
        <p:sp>
          <p:nvSpPr>
            <p:cNvPr id="23575" name="文本框 8"/>
            <p:cNvSpPr txBox="1"/>
            <p:nvPr/>
          </p:nvSpPr>
          <p:spPr>
            <a:xfrm>
              <a:off x="1669144" y="1193797"/>
              <a:ext cx="1088571" cy="6451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0A675E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945657" y="1832065"/>
              <a:ext cx="478336" cy="0"/>
            </a:xfrm>
            <a:prstGeom prst="line">
              <a:avLst/>
            </a:prstGeom>
            <a:ln w="12700">
              <a:solidFill>
                <a:srgbClr val="0A6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7" name="文本框 13"/>
            <p:cNvSpPr txBox="1"/>
            <p:nvPr/>
          </p:nvSpPr>
          <p:spPr>
            <a:xfrm>
              <a:off x="1864289" y="2050584"/>
              <a:ext cx="675708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0A675E"/>
                  </a:solidFill>
                  <a:latin typeface="微软雅黑" pitchFamily="34" charset="-122"/>
                  <a:ea typeface="微软雅黑" pitchFamily="34" charset="-122"/>
                </a:rPr>
                <a:t>教学活动</a:t>
              </a:r>
            </a:p>
          </p:txBody>
        </p:sp>
      </p:grpSp>
      <p:grpSp>
        <p:nvGrpSpPr>
          <p:cNvPr id="23559" name="组合 24"/>
          <p:cNvGrpSpPr/>
          <p:nvPr/>
        </p:nvGrpSpPr>
        <p:grpSpPr>
          <a:xfrm>
            <a:off x="3273743" y="1894840"/>
            <a:ext cx="1089025" cy="645160"/>
            <a:chOff x="1669144" y="1193797"/>
            <a:chExt cx="1088571" cy="645254"/>
          </a:xfrm>
        </p:grpSpPr>
        <p:sp>
          <p:nvSpPr>
            <p:cNvPr id="23569" name="文本框 26"/>
            <p:cNvSpPr txBox="1"/>
            <p:nvPr/>
          </p:nvSpPr>
          <p:spPr>
            <a:xfrm>
              <a:off x="1669144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0A675E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945254" y="1832065"/>
              <a:ext cx="479225" cy="0"/>
            </a:xfrm>
            <a:prstGeom prst="line">
              <a:avLst/>
            </a:prstGeom>
            <a:ln w="12700">
              <a:solidFill>
                <a:srgbClr val="105F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68" name="文本框 34"/>
          <p:cNvSpPr txBox="1"/>
          <p:nvPr/>
        </p:nvSpPr>
        <p:spPr>
          <a:xfrm>
            <a:off x="3481070" y="2751455"/>
            <a:ext cx="675005" cy="21913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A675E"/>
                </a:solidFill>
                <a:latin typeface="微软雅黑" pitchFamily="34" charset="-122"/>
                <a:ea typeface="微软雅黑" pitchFamily="34" charset="-122"/>
              </a:rPr>
              <a:t>教学师资</a:t>
            </a:r>
          </a:p>
        </p:txBody>
      </p: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" y="36195"/>
            <a:ext cx="6547485" cy="900430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-635" y="1005840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>
          <a:xfrm>
            <a:off x="5484178" y="1894840"/>
            <a:ext cx="1089025" cy="3636010"/>
            <a:chOff x="2103938" y="1193797"/>
            <a:chExt cx="1088571" cy="3636541"/>
          </a:xfrm>
        </p:grpSpPr>
        <p:sp>
          <p:nvSpPr>
            <p:cNvPr id="7" name="文本框 32"/>
            <p:cNvSpPr txBox="1"/>
            <p:nvPr/>
          </p:nvSpPr>
          <p:spPr>
            <a:xfrm>
              <a:off x="2103938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09224" y="1832065"/>
              <a:ext cx="47922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34"/>
            <p:cNvSpPr txBox="1"/>
            <p:nvPr/>
          </p:nvSpPr>
          <p:spPr>
            <a:xfrm>
              <a:off x="2311492" y="2050537"/>
              <a:ext cx="674724" cy="277980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师资自我发展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76580" y="2244725"/>
          <a:ext cx="6078855" cy="281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8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国家级及省级获奖</a:t>
                      </a:r>
                    </a:p>
                  </a:txBody>
                  <a:tcPr>
                    <a:solidFill>
                      <a:srgbClr val="4B90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第八届全国医院品管圈大赛一等奖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第六届山西省医院品管圈大赛一等奖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委直医疗系统“争做三晋好护士”中级组金奖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7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委直医疗系统“争做三晋好护士”高级组铜奖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3"/>
          <a:stretch>
            <a:fillRect/>
          </a:stretch>
        </p:blipFill>
        <p:spPr>
          <a:xfrm>
            <a:off x="6951345" y="3815080"/>
            <a:ext cx="4607560" cy="2644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1980" y="1188085"/>
            <a:ext cx="4606925" cy="2626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785" y="274320"/>
            <a:ext cx="2750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0" spc="-49">
                <a:solidFill>
                  <a:srgbClr val="105F35"/>
                </a:solidFill>
                <a:latin typeface="Arial" pitchFamily="34" charset="0"/>
                <a:ea typeface="微软雅黑" pitchFamily="34" charset="-122"/>
                <a:cs typeface="微软雅黑" pitchFamily="34" charset="-122"/>
                <a:sym typeface="+mn-ea"/>
              </a:rPr>
              <a:t>师资自我发展</a:t>
            </a:r>
            <a:endParaRPr lang="zh-CN" altLang="en-US" sz="2800" b="1" kern="0" spc="-49">
              <a:solidFill>
                <a:srgbClr val="105F35"/>
              </a:solidFill>
              <a:latin typeface="Arial" pitchFamily="34" charset="0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780" y="1743075"/>
            <a:ext cx="5938520" cy="4125595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15620" y="1774613"/>
          <a:ext cx="5322570" cy="409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70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>
                    <a:solidFill>
                      <a:srgbClr val="1061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itchFamily="34" charset="-122"/>
                          <a:ea typeface="微软雅黑" pitchFamily="34" charset="-122"/>
                        </a:rPr>
                        <a:t>国家级论文</a:t>
                      </a:r>
                    </a:p>
                  </a:txBody>
                  <a:tcPr marL="121920" marR="121920" marT="60960" marB="60960">
                    <a:solidFill>
                      <a:srgbClr val="1061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itchFamily="34" charset="-122"/>
                          <a:ea typeface="微软雅黑" pitchFamily="34" charset="-122"/>
                        </a:rPr>
                        <a:t>主持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itchFamily="34" charset="-122"/>
                          <a:ea typeface="微软雅黑" pitchFamily="34" charset="-122"/>
                        </a:rPr>
                        <a:t> 省级课题</a:t>
                      </a:r>
                    </a:p>
                  </a:txBody>
                  <a:tcPr marL="121920" marR="121920" marT="60960" marB="60960">
                    <a:solidFill>
                      <a:srgbClr val="1061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itchFamily="34" charset="-122"/>
                          <a:ea typeface="微软雅黑" pitchFamily="34" charset="-122"/>
                        </a:rPr>
                        <a:t>论著</a:t>
                      </a:r>
                    </a:p>
                  </a:txBody>
                  <a:tcPr marL="121920" marR="121920" marT="60960" marB="60960">
                    <a:solidFill>
                      <a:srgbClr val="1061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itchFamily="34" charset="-122"/>
                          <a:ea typeface="微软雅黑" pitchFamily="34" charset="-122"/>
                        </a:rPr>
                        <a:t>专利</a:t>
                      </a:r>
                    </a:p>
                  </a:txBody>
                  <a:tcPr marL="121920" marR="121920" marT="60960" marB="60960">
                    <a:solidFill>
                      <a:srgbClr val="1061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itchFamily="34" charset="-122"/>
                          <a:ea typeface="微软雅黑" pitchFamily="34" charset="-122"/>
                        </a:rPr>
                        <a:t>许佳佳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itchFamily="34" charset="-122"/>
                          <a:ea typeface="微软雅黑" pitchFamily="34" charset="-122"/>
                        </a:rPr>
                        <a:t>郭玉丽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itchFamily="34" charset="-122"/>
                          <a:ea typeface="微软雅黑" pitchFamily="34" charset="-122"/>
                        </a:rPr>
                        <a:t>李月琴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itchFamily="34" charset="-122"/>
                          <a:ea typeface="微软雅黑" pitchFamily="34" charset="-122"/>
                        </a:rPr>
                        <a:t>程臻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itchFamily="34" charset="-122"/>
                          <a:ea typeface="微软雅黑" pitchFamily="34" charset="-122"/>
                        </a:rPr>
                        <a:t>冯晓芳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itchFamily="34" charset="-122"/>
                          <a:ea typeface="微软雅黑" pitchFamily="34" charset="-122"/>
                        </a:rPr>
                        <a:t>张江红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9" name="直接连接符 18"/>
          <p:cNvCxnSpPr/>
          <p:nvPr/>
        </p:nvCxnSpPr>
        <p:spPr>
          <a:xfrm>
            <a:off x="-635" y="1007745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15620" y="302260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护理科研情况</a:t>
            </a:r>
          </a:p>
        </p:txBody>
      </p: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785" y="243205"/>
            <a:ext cx="2750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0" spc="-49">
                <a:solidFill>
                  <a:srgbClr val="105F35"/>
                </a:solidFill>
                <a:latin typeface="Arial" pitchFamily="34" charset="0"/>
                <a:ea typeface="微软雅黑" pitchFamily="34" charset="-122"/>
                <a:cs typeface="微软雅黑" pitchFamily="34" charset="-122"/>
                <a:sym typeface="+mn-ea"/>
              </a:rPr>
              <a:t>延伸护理</a:t>
            </a:r>
            <a:endParaRPr lang="zh-CN" altLang="en-US" sz="2800" b="1" kern="0" spc="-49">
              <a:solidFill>
                <a:srgbClr val="105F35"/>
              </a:solidFill>
              <a:latin typeface="Arial" pitchFamily="34" charset="0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7" name="图片 4" descr="IMG_259"/>
          <p:cNvPicPr>
            <a:picLocks noChangeAspect="1"/>
          </p:cNvPicPr>
          <p:nvPr/>
        </p:nvPicPr>
        <p:blipFill>
          <a:blip r:embed="rId3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875" y="3790950"/>
            <a:ext cx="3656330" cy="2213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65"/>
          <a:stretch>
            <a:fillRect/>
          </a:stretch>
        </p:blipFill>
        <p:spPr>
          <a:xfrm>
            <a:off x="3244215" y="1376045"/>
            <a:ext cx="2964815" cy="20529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395" y="3946525"/>
            <a:ext cx="3373755" cy="21824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29020" y="1376680"/>
            <a:ext cx="2601595" cy="20529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7515" y="1376045"/>
            <a:ext cx="2752090" cy="20535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95" y="1423035"/>
            <a:ext cx="2675255" cy="2006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1335" y="3931920"/>
            <a:ext cx="3372485" cy="2214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2595563" cy="6858000"/>
          </a:xfrm>
          <a:prstGeom prst="rect">
            <a:avLst/>
          </a:prstGeom>
          <a:solidFill>
            <a:srgbClr val="0A6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9875" name="组合 17"/>
          <p:cNvGrpSpPr/>
          <p:nvPr/>
        </p:nvGrpSpPr>
        <p:grpSpPr>
          <a:xfrm>
            <a:off x="442913" y="3952875"/>
            <a:ext cx="3155950" cy="2389188"/>
            <a:chOff x="443274" y="3952567"/>
            <a:chExt cx="3155331" cy="2389239"/>
          </a:xfrm>
        </p:grpSpPr>
        <p:sp>
          <p:nvSpPr>
            <p:cNvPr id="5" name="矩形 4"/>
            <p:cNvSpPr/>
            <p:nvPr/>
          </p:nvSpPr>
          <p:spPr>
            <a:xfrm>
              <a:off x="708334" y="3952567"/>
              <a:ext cx="2595054" cy="2389239"/>
            </a:xfrm>
            <a:prstGeom prst="rect">
              <a:avLst/>
            </a:prstGeom>
            <a:solidFill>
              <a:srgbClr val="209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883" name="文本框 7"/>
            <p:cNvSpPr txBox="1"/>
            <p:nvPr/>
          </p:nvSpPr>
          <p:spPr>
            <a:xfrm>
              <a:off x="1009448" y="4198055"/>
              <a:ext cx="1940229" cy="13220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8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  <p:sp>
          <p:nvSpPr>
            <p:cNvPr id="79884" name="文本框 10"/>
            <p:cNvSpPr txBox="1"/>
            <p:nvPr/>
          </p:nvSpPr>
          <p:spPr>
            <a:xfrm>
              <a:off x="443274" y="5375969"/>
              <a:ext cx="3155331" cy="6451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ENTERPRISE</a:t>
              </a:r>
            </a:p>
          </p:txBody>
        </p:sp>
      </p:grpSp>
      <p:sp>
        <p:nvSpPr>
          <p:cNvPr id="79876" name="文本框 11"/>
          <p:cNvSpPr txBox="1"/>
          <p:nvPr/>
        </p:nvSpPr>
        <p:spPr>
          <a:xfrm>
            <a:off x="5627688" y="1567498"/>
            <a:ext cx="47736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rgbClr val="0A675E"/>
                </a:solidFill>
                <a:latin typeface="微软雅黑" pitchFamily="34" charset="-122"/>
                <a:ea typeface="微软雅黑" pitchFamily="34" charset="-122"/>
              </a:rPr>
              <a:t>支持保障</a:t>
            </a:r>
          </a:p>
        </p:txBody>
      </p:sp>
      <p:grpSp>
        <p:nvGrpSpPr>
          <p:cNvPr id="79877" name="组合 15"/>
          <p:cNvGrpSpPr/>
          <p:nvPr/>
        </p:nvGrpSpPr>
        <p:grpSpPr>
          <a:xfrm>
            <a:off x="4306888" y="1717675"/>
            <a:ext cx="1050925" cy="530225"/>
            <a:chOff x="4100052" y="1710813"/>
            <a:chExt cx="1051100" cy="530942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982243" y="1828622"/>
              <a:ext cx="530942" cy="29532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4354573" y="1829417"/>
              <a:ext cx="530942" cy="293737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4738019" y="1828622"/>
              <a:ext cx="530942" cy="29532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" name="图片 2" descr="5eaa4a877400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260" y="3952875"/>
            <a:ext cx="8007350" cy="2388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977ed42df5569997e38fb6900ae598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525" y="3977640"/>
            <a:ext cx="3537585" cy="2126615"/>
          </a:xfrm>
          <a:prstGeom prst="round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50860" y="6134100"/>
            <a:ext cx="123761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更衣柜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22210" y="3459480"/>
            <a:ext cx="1301750" cy="36830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lang="zh-CN" altLang="en-US" b="1">
                <a:solidFill>
                  <a:srgbClr val="FF0000"/>
                </a:solidFill>
              </a:rPr>
              <a:t>值班室</a:t>
            </a:r>
            <a:r>
              <a:rPr lang="en-US" altLang="zh-CN" b="1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81300" y="3503930"/>
            <a:ext cx="148653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lang="zh-CN" altLang="en-US" b="1">
                <a:solidFill>
                  <a:srgbClr val="FF0000"/>
                </a:solidFill>
              </a:rPr>
              <a:t>会议室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03245" y="6134100"/>
            <a:ext cx="140589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餐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厅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65" y="3954780"/>
            <a:ext cx="3418205" cy="2169795"/>
          </a:xfrm>
          <a:prstGeom prst="round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020" y="1154430"/>
            <a:ext cx="3326130" cy="2212975"/>
          </a:xfrm>
          <a:prstGeom prst="round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70" y="1164590"/>
            <a:ext cx="3378200" cy="2187575"/>
          </a:xfrm>
          <a:prstGeom prst="roundRect">
            <a:avLst/>
          </a:prstGeom>
        </p:spPr>
      </p:pic>
      <p:pic>
        <p:nvPicPr>
          <p:cNvPr id="14" name="图片 13" descr="医院图标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5895" y="346710"/>
            <a:ext cx="3726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支持保障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8890" y="2210917"/>
            <a:ext cx="12191999" cy="3448808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latin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68787" y="2257213"/>
            <a:ext cx="6846571" cy="2934547"/>
            <a:chOff x="2436479" y="1693478"/>
            <a:chExt cx="4201145" cy="2059215"/>
          </a:xfrm>
        </p:grpSpPr>
        <p:sp>
          <p:nvSpPr>
            <p:cNvPr id="5" name="Rectangle 2"/>
            <p:cNvSpPr/>
            <p:nvPr/>
          </p:nvSpPr>
          <p:spPr>
            <a:xfrm>
              <a:off x="2506436" y="1989207"/>
              <a:ext cx="4131129" cy="1763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508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6" name="Freeform: Shape 3"/>
            <p:cNvSpPr/>
            <p:nvPr/>
          </p:nvSpPr>
          <p:spPr bwMode="auto">
            <a:xfrm rot="18900000">
              <a:off x="4296553" y="1693478"/>
              <a:ext cx="540706" cy="524607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12209" y="2233532"/>
              <a:ext cx="4025415" cy="94375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</a:rPr>
                <a:t>  </a:t>
              </a:r>
              <a:r>
                <a:rPr lang="en-US" altLang="zh-CN" sz="1735" dirty="0">
                  <a:solidFill>
                    <a:schemeClr val="dk1">
                      <a:lumMod val="100000"/>
                    </a:schemeClr>
                  </a:solidFill>
                  <a:latin typeface="印品黑体" panose="00000500000000000000" pitchFamily="2" charset="-122"/>
                </a:rPr>
                <a:t> </a:t>
              </a:r>
              <a:r>
                <a:rPr lang="zh-CN" altLang="en-US" sz="1735" dirty="0">
                  <a:solidFill>
                    <a:schemeClr val="dk1">
                      <a:lumMod val="100000"/>
                    </a:schemeClr>
                  </a:solidFill>
                  <a:latin typeface="微软雅黑" pitchFamily="34" charset="-122"/>
                  <a:ea typeface="微软雅黑" pitchFamily="34" charset="-122"/>
                  <a:cs typeface="微软雅黑" pitchFamily="34" charset="-122"/>
                </a:rPr>
                <a:t>通过完善制度建设、健全激励机制、优化服务细节、消化先进理念等一系列的改革措施，有信心，有能力、高效的完成上级布置的各项任务，</a:t>
              </a:r>
              <a:r>
                <a:rPr lang="zh-CN" altLang="en-US" sz="1735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cs typeface="微软雅黑" pitchFamily="34" charset="-122"/>
                </a:rPr>
                <a:t>力争3-5年把综合医疗科建成全省乃至全国干部保健工作的标杆单位</a:t>
              </a:r>
              <a:endParaRPr lang="zh-CN" altLang="en-US" sz="1735" dirty="0">
                <a:solidFill>
                  <a:schemeClr val="dk1">
                    <a:lumMod val="100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70149" y="2971161"/>
              <a:ext cx="292387" cy="623248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r>
                <a:rPr lang="id-ID" sz="6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印品黑体" panose="00000500000000000000" pitchFamily="2" charset="-122"/>
                </a:rPr>
                <a:t>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6479" y="2203818"/>
              <a:ext cx="292387" cy="623248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r>
                <a:rPr lang="id-ID" sz="6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印品黑体" panose="00000500000000000000" pitchFamily="2" charset="-122"/>
                </a:rPr>
                <a:t>“</a:t>
              </a:r>
            </a:p>
          </p:txBody>
        </p:sp>
        <p:sp>
          <p:nvSpPr>
            <p:cNvPr id="10" name="Freeform: Shape 10"/>
            <p:cNvSpPr/>
            <p:nvPr/>
          </p:nvSpPr>
          <p:spPr bwMode="auto">
            <a:xfrm>
              <a:off x="4482406" y="1839853"/>
              <a:ext cx="180362" cy="252625"/>
            </a:xfrm>
            <a:custGeom>
              <a:avLst/>
              <a:gdLst>
                <a:gd name="T0" fmla="*/ 128 w 128"/>
                <a:gd name="T1" fmla="*/ 120 h 180"/>
                <a:gd name="T2" fmla="*/ 64 w 128"/>
                <a:gd name="T3" fmla="*/ 180 h 180"/>
                <a:gd name="T4" fmla="*/ 0 w 128"/>
                <a:gd name="T5" fmla="*/ 120 h 180"/>
                <a:gd name="T6" fmla="*/ 0 w 128"/>
                <a:gd name="T7" fmla="*/ 59 h 180"/>
                <a:gd name="T8" fmla="*/ 63 w 128"/>
                <a:gd name="T9" fmla="*/ 0 h 180"/>
                <a:gd name="T10" fmla="*/ 128 w 128"/>
                <a:gd name="T11" fmla="*/ 59 h 180"/>
                <a:gd name="T12" fmla="*/ 128 w 128"/>
                <a:gd name="T13" fmla="*/ 1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80">
                  <a:moveTo>
                    <a:pt x="128" y="120"/>
                  </a:moveTo>
                  <a:cubicBezTo>
                    <a:pt x="128" y="152"/>
                    <a:pt x="97" y="180"/>
                    <a:pt x="64" y="180"/>
                  </a:cubicBezTo>
                  <a:cubicBezTo>
                    <a:pt x="31" y="180"/>
                    <a:pt x="0" y="152"/>
                    <a:pt x="0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4"/>
                    <a:pt x="30" y="0"/>
                    <a:pt x="63" y="0"/>
                  </a:cubicBezTo>
                  <a:cubicBezTo>
                    <a:pt x="97" y="0"/>
                    <a:pt x="128" y="28"/>
                    <a:pt x="128" y="59"/>
                  </a:cubicBezTo>
                  <a:lnTo>
                    <a:pt x="128" y="120"/>
                  </a:ln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Freeform: Shape 11"/>
            <p:cNvSpPr/>
            <p:nvPr/>
          </p:nvSpPr>
          <p:spPr bwMode="auto">
            <a:xfrm>
              <a:off x="4458319" y="1980265"/>
              <a:ext cx="227362" cy="141587"/>
            </a:xfrm>
            <a:custGeom>
              <a:avLst/>
              <a:gdLst>
                <a:gd name="T0" fmla="*/ 1 w 161"/>
                <a:gd name="T1" fmla="*/ 0 h 101"/>
                <a:gd name="T2" fmla="*/ 1 w 161"/>
                <a:gd name="T3" fmla="*/ 20 h 101"/>
                <a:gd name="T4" fmla="*/ 80 w 161"/>
                <a:gd name="T5" fmla="*/ 101 h 101"/>
                <a:gd name="T6" fmla="*/ 161 w 161"/>
                <a:gd name="T7" fmla="*/ 20 h 101"/>
                <a:gd name="T8" fmla="*/ 161 w 161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01">
                  <a:moveTo>
                    <a:pt x="1" y="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65"/>
                    <a:pt x="35" y="101"/>
                    <a:pt x="80" y="101"/>
                  </a:cubicBezTo>
                  <a:cubicBezTo>
                    <a:pt x="125" y="101"/>
                    <a:pt x="161" y="65"/>
                    <a:pt x="161" y="20"/>
                  </a:cubicBezTo>
                  <a:cubicBezTo>
                    <a:pt x="161" y="0"/>
                    <a:pt x="161" y="0"/>
                    <a:pt x="161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Straight Connector 12"/>
            <p:cNvSpPr/>
            <p:nvPr/>
          </p:nvSpPr>
          <p:spPr bwMode="auto">
            <a:xfrm>
              <a:off x="4572880" y="2121852"/>
              <a:ext cx="0" cy="4935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" name="Straight Connector 13"/>
            <p:cNvSpPr/>
            <p:nvPr/>
          </p:nvSpPr>
          <p:spPr bwMode="auto">
            <a:xfrm>
              <a:off x="4572880" y="1839853"/>
              <a:ext cx="0" cy="39362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Straight Connector 14"/>
            <p:cNvSpPr/>
            <p:nvPr/>
          </p:nvSpPr>
          <p:spPr bwMode="auto">
            <a:xfrm>
              <a:off x="4606368" y="1846316"/>
              <a:ext cx="0" cy="329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5" name="Straight Connector 15"/>
            <p:cNvSpPr/>
            <p:nvPr/>
          </p:nvSpPr>
          <p:spPr bwMode="auto">
            <a:xfrm>
              <a:off x="4538806" y="1845141"/>
              <a:ext cx="0" cy="3407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6" name="Straight Connector 16"/>
            <p:cNvSpPr/>
            <p:nvPr/>
          </p:nvSpPr>
          <p:spPr bwMode="auto">
            <a:xfrm>
              <a:off x="4459494" y="2008465"/>
              <a:ext cx="226186" cy="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7" name="Straight Connector 17"/>
            <p:cNvSpPr/>
            <p:nvPr/>
          </p:nvSpPr>
          <p:spPr bwMode="auto">
            <a:xfrm>
              <a:off x="4482406" y="1917990"/>
              <a:ext cx="60512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Straight Connector 18"/>
            <p:cNvSpPr/>
            <p:nvPr/>
          </p:nvSpPr>
          <p:spPr bwMode="auto">
            <a:xfrm>
              <a:off x="4482406" y="1952066"/>
              <a:ext cx="60512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9" name="Straight Connector 19"/>
            <p:cNvSpPr/>
            <p:nvPr/>
          </p:nvSpPr>
          <p:spPr bwMode="auto">
            <a:xfrm flipH="1">
              <a:off x="4599318" y="1917990"/>
              <a:ext cx="6345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Straight Connector 20"/>
            <p:cNvSpPr/>
            <p:nvPr/>
          </p:nvSpPr>
          <p:spPr bwMode="auto">
            <a:xfrm flipH="1">
              <a:off x="4599318" y="1952066"/>
              <a:ext cx="6345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Straight Connector 21"/>
            <p:cNvSpPr/>
            <p:nvPr/>
          </p:nvSpPr>
          <p:spPr bwMode="auto">
            <a:xfrm>
              <a:off x="4482406" y="1985553"/>
              <a:ext cx="60512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22" name="Straight Connector 22"/>
            <p:cNvSpPr/>
            <p:nvPr/>
          </p:nvSpPr>
          <p:spPr bwMode="auto">
            <a:xfrm flipH="1">
              <a:off x="4599318" y="1985553"/>
              <a:ext cx="6345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03505" y="3356516"/>
              <a:ext cx="1536991" cy="238575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ctr"/>
              <a:endParaRPr lang="zh-CN" altLang="en-US" sz="1955" b="1" dirty="0">
                <a:solidFill>
                  <a:schemeClr val="dk1">
                    <a:lumMod val="100000"/>
                  </a:schemeClr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4" name="Freeform: Shape 26"/>
            <p:cNvSpPr/>
            <p:nvPr/>
          </p:nvSpPr>
          <p:spPr bwMode="auto">
            <a:xfrm rot="16200000" flipH="1">
              <a:off x="4355476" y="3177766"/>
              <a:ext cx="68314" cy="68314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25" name="Freeform: Shape 27"/>
            <p:cNvSpPr/>
            <p:nvPr/>
          </p:nvSpPr>
          <p:spPr bwMode="auto">
            <a:xfrm rot="16200000" flipH="1">
              <a:off x="4446660" y="3177766"/>
              <a:ext cx="68314" cy="68314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26" name="Freeform: Shape 28"/>
            <p:cNvSpPr/>
            <p:nvPr/>
          </p:nvSpPr>
          <p:spPr bwMode="auto">
            <a:xfrm rot="16200000" flipH="1">
              <a:off x="4537843" y="3177766"/>
              <a:ext cx="68314" cy="68314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Freeform: Shape 29"/>
            <p:cNvSpPr/>
            <p:nvPr/>
          </p:nvSpPr>
          <p:spPr bwMode="auto">
            <a:xfrm rot="16200000" flipH="1">
              <a:off x="4629025" y="3177766"/>
              <a:ext cx="68314" cy="68314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Freeform: Shape 30"/>
            <p:cNvSpPr/>
            <p:nvPr/>
          </p:nvSpPr>
          <p:spPr bwMode="auto">
            <a:xfrm rot="16200000" flipH="1">
              <a:off x="4720209" y="3177766"/>
              <a:ext cx="68314" cy="68314"/>
            </a:xfrm>
            <a:custGeom>
              <a:avLst/>
              <a:gdLst>
                <a:gd name="T0" fmla="*/ 731 w 1169"/>
                <a:gd name="T1" fmla="*/ 0 h 1169"/>
                <a:gd name="T2" fmla="*/ 0 w 1169"/>
                <a:gd name="T3" fmla="*/ 0 h 1169"/>
                <a:gd name="T4" fmla="*/ 0 w 1169"/>
                <a:gd name="T5" fmla="*/ 731 h 1169"/>
                <a:gd name="T6" fmla="*/ 439 w 1169"/>
                <a:gd name="T7" fmla="*/ 1169 h 1169"/>
                <a:gd name="T8" fmla="*/ 1169 w 1169"/>
                <a:gd name="T9" fmla="*/ 1169 h 1169"/>
                <a:gd name="T10" fmla="*/ 1169 w 1169"/>
                <a:gd name="T11" fmla="*/ 439 h 1169"/>
                <a:gd name="T12" fmla="*/ 731 w 1169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169">
                  <a:moveTo>
                    <a:pt x="7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973"/>
                    <a:pt x="196" y="1169"/>
                    <a:pt x="439" y="1169"/>
                  </a:cubicBezTo>
                  <a:cubicBezTo>
                    <a:pt x="1169" y="1169"/>
                    <a:pt x="1169" y="1169"/>
                    <a:pt x="1169" y="1169"/>
                  </a:cubicBezTo>
                  <a:cubicBezTo>
                    <a:pt x="1169" y="439"/>
                    <a:pt x="1169" y="439"/>
                    <a:pt x="1169" y="439"/>
                  </a:cubicBezTo>
                  <a:cubicBezTo>
                    <a:pt x="1169" y="196"/>
                    <a:pt x="973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29" name="Rectangle 33"/>
          <p:cNvSpPr/>
          <p:nvPr/>
        </p:nvSpPr>
        <p:spPr>
          <a:xfrm>
            <a:off x="734060" y="1054100"/>
            <a:ext cx="10728113" cy="45635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/>
            <a:r>
              <a:rPr lang="zh-CN" altLang="en-US" sz="2935" b="1" dirty="0">
                <a:solidFill>
                  <a:schemeClr val="tx1"/>
                </a:solidFill>
                <a:latin typeface="印品黑体" panose="00000500000000000000" pitchFamily="2" charset="-122"/>
              </a:rPr>
              <a:t>格物穷理  救死扶伤</a:t>
            </a:r>
          </a:p>
        </p:txBody>
      </p:sp>
      <p:sp>
        <p:nvSpPr>
          <p:cNvPr id="31" name="Title 1"/>
          <p:cNvSpPr txBox="1"/>
          <p:nvPr/>
        </p:nvSpPr>
        <p:spPr>
          <a:xfrm>
            <a:off x="1036320" y="315807"/>
            <a:ext cx="2129367" cy="50630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GB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结 语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5613400" y="4627880"/>
            <a:ext cx="1064260" cy="339513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结 语</a:t>
            </a:r>
          </a:p>
        </p:txBody>
      </p:sp>
      <p:pic>
        <p:nvPicPr>
          <p:cNvPr id="32" name="图片 31" descr="webwxgetmsgimg (2)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3755" y="95885"/>
            <a:ext cx="971550" cy="927735"/>
          </a:xfrm>
          <a:prstGeom prst="ellips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"/>
          <p:cNvSpPr/>
          <p:nvPr/>
        </p:nvSpPr>
        <p:spPr>
          <a:xfrm>
            <a:off x="396875" y="149225"/>
            <a:ext cx="4431665" cy="7372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-49" baseline="0">
                <a:solidFill>
                  <a:srgbClr val="105F35"/>
                </a:solidFill>
                <a:latin typeface="Arial" pitchFamily="34" charset="0"/>
                <a:ea typeface="微软雅黑" pitchFamily="34" charset="-122"/>
                <a:cs typeface="微软雅黑" pitchFamily="34" charset="-122"/>
                <a:sym typeface="宋体" pitchFamily="2" charset="-122"/>
              </a:rPr>
              <a:t>综合医疗科全体职工</a:t>
            </a:r>
            <a:endParaRPr lang="zh-CN" altLang="en-US" sz="3600" b="1" i="0" u="none" strike="noStrike" cap="none" baseline="0" dirty="0">
              <a:solidFill>
                <a:srgbClr val="106136"/>
              </a:solidFill>
              <a:latin typeface="微软雅黑" pitchFamily="34" charset="-122"/>
              <a:ea typeface="微软雅黑" pitchFamily="34" charset="-122"/>
              <a:cs typeface="Calibri" charset="0"/>
              <a:sym typeface="宋体" pitchFamily="2" charset="-122"/>
            </a:endParaRPr>
          </a:p>
        </p:txBody>
      </p:sp>
      <p:pic>
        <p:nvPicPr>
          <p:cNvPr id="92" name="图片" descr="多一人图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45" y="1152525"/>
            <a:ext cx="10918826" cy="549338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cxnSp>
        <p:nvCxnSpPr>
          <p:cNvPr id="19" name="直接连接符 18"/>
          <p:cNvCxnSpPr/>
          <p:nvPr/>
        </p:nvCxnSpPr>
        <p:spPr>
          <a:xfrm>
            <a:off x="-635" y="1007745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6"/>
          <p:cNvSpPr txBox="1"/>
          <p:nvPr/>
        </p:nvSpPr>
        <p:spPr>
          <a:xfrm>
            <a:off x="10134283" y="101600"/>
            <a:ext cx="14954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23557" name="组合 14"/>
          <p:cNvGrpSpPr/>
          <p:nvPr/>
        </p:nvGrpSpPr>
        <p:grpSpPr>
          <a:xfrm>
            <a:off x="1060450" y="1894840"/>
            <a:ext cx="1087438" cy="3048000"/>
            <a:chOff x="1669144" y="1193797"/>
            <a:chExt cx="1088571" cy="3048445"/>
          </a:xfrm>
        </p:grpSpPr>
        <p:sp>
          <p:nvSpPr>
            <p:cNvPr id="23575" name="文本框 8"/>
            <p:cNvSpPr txBox="1"/>
            <p:nvPr/>
          </p:nvSpPr>
          <p:spPr>
            <a:xfrm>
              <a:off x="1669144" y="1193797"/>
              <a:ext cx="1088571" cy="6451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945657" y="1832065"/>
              <a:ext cx="478336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7" name="文本框 13"/>
            <p:cNvSpPr txBox="1"/>
            <p:nvPr/>
          </p:nvSpPr>
          <p:spPr>
            <a:xfrm>
              <a:off x="1864289" y="2050584"/>
              <a:ext cx="675708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科室规模</a:t>
              </a:r>
            </a:p>
          </p:txBody>
        </p:sp>
      </p:grpSp>
      <p:grpSp>
        <p:nvGrpSpPr>
          <p:cNvPr id="23559" name="组合 24"/>
          <p:cNvGrpSpPr/>
          <p:nvPr/>
        </p:nvGrpSpPr>
        <p:grpSpPr>
          <a:xfrm>
            <a:off x="3204528" y="1894840"/>
            <a:ext cx="1089025" cy="645160"/>
            <a:chOff x="1669144" y="1193797"/>
            <a:chExt cx="1088571" cy="645254"/>
          </a:xfrm>
        </p:grpSpPr>
        <p:sp>
          <p:nvSpPr>
            <p:cNvPr id="23569" name="文本框 26"/>
            <p:cNvSpPr txBox="1"/>
            <p:nvPr/>
          </p:nvSpPr>
          <p:spPr>
            <a:xfrm>
              <a:off x="1669144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945254" y="1832065"/>
              <a:ext cx="479225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0" name="组合 30"/>
          <p:cNvGrpSpPr/>
          <p:nvPr/>
        </p:nvGrpSpPr>
        <p:grpSpPr>
          <a:xfrm>
            <a:off x="3383593" y="1894840"/>
            <a:ext cx="3189610" cy="3048000"/>
            <a:chOff x="4229" y="1193797"/>
            <a:chExt cx="3188280" cy="3048445"/>
          </a:xfrm>
        </p:grpSpPr>
        <p:sp>
          <p:nvSpPr>
            <p:cNvPr id="23566" name="文本框 32"/>
            <p:cNvSpPr txBox="1"/>
            <p:nvPr/>
          </p:nvSpPr>
          <p:spPr>
            <a:xfrm>
              <a:off x="2103938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409224" y="1832065"/>
              <a:ext cx="479225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8" name="文本框 34"/>
            <p:cNvSpPr txBox="1"/>
            <p:nvPr/>
          </p:nvSpPr>
          <p:spPr>
            <a:xfrm>
              <a:off x="4229" y="2050584"/>
              <a:ext cx="674724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科室设备</a:t>
              </a:r>
            </a:p>
          </p:txBody>
        </p:sp>
      </p:grpSp>
      <p:sp>
        <p:nvSpPr>
          <p:cNvPr id="23565" name="文本框 40"/>
          <p:cNvSpPr txBox="1"/>
          <p:nvPr/>
        </p:nvSpPr>
        <p:spPr>
          <a:xfrm>
            <a:off x="5683250" y="2751455"/>
            <a:ext cx="675005" cy="21913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人员结构</a:t>
            </a:r>
          </a:p>
        </p:txBody>
      </p: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" y="36195"/>
            <a:ext cx="6547485" cy="900430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-635" y="1005840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32"/>
          <p:cNvSpPr txBox="1"/>
          <p:nvPr/>
        </p:nvSpPr>
        <p:spPr>
          <a:xfrm>
            <a:off x="7763828" y="1887855"/>
            <a:ext cx="10890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04</a:t>
            </a:r>
          </a:p>
        </p:txBody>
      </p:sp>
      <p:sp>
        <p:nvSpPr>
          <p:cNvPr id="3" name="文本框 40"/>
          <p:cNvSpPr txBox="1"/>
          <p:nvPr/>
        </p:nvSpPr>
        <p:spPr>
          <a:xfrm>
            <a:off x="7983220" y="2751455"/>
            <a:ext cx="675005" cy="219075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专科培训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069241" y="2540000"/>
            <a:ext cx="479425" cy="0"/>
          </a:xfrm>
          <a:prstGeom prst="line">
            <a:avLst/>
          </a:prstGeom>
          <a:ln w="12700">
            <a:solidFill>
              <a:srgbClr val="36A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图片" descr="d5bbd3e6d1d1edee3a8f8c691c20ddb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873" y="217593"/>
            <a:ext cx="9801013" cy="5842847"/>
          </a:xfrm>
          <a:prstGeom prst="flowChartAlternateProcess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0" name="矩形 2"/>
          <p:cNvSpPr/>
          <p:nvPr/>
        </p:nvSpPr>
        <p:spPr>
          <a:xfrm>
            <a:off x="-14393" y="3336713"/>
            <a:ext cx="10126133" cy="2056553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rgbClr val="D95B4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印品黑体" panose="00000500000000000000" pitchFamily="2" charset="-122"/>
            </a:endParaRPr>
          </a:p>
        </p:txBody>
      </p:sp>
      <p:sp>
        <p:nvSpPr>
          <p:cNvPr id="21" name="文本框 33"/>
          <p:cNvSpPr txBox="1"/>
          <p:nvPr/>
        </p:nvSpPr>
        <p:spPr>
          <a:xfrm>
            <a:off x="1231053" y="3642148"/>
            <a:ext cx="6546427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8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感</a:t>
            </a:r>
            <a:r>
              <a:rPr lang="en-US" altLang="zh-CN" sz="8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</a:t>
            </a:r>
            <a:r>
              <a:rPr lang="zh-CN" altLang="en-US" sz="8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谢 聆</a:t>
            </a:r>
            <a:r>
              <a:rPr lang="en-US" altLang="zh-CN" sz="8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</a:t>
            </a:r>
            <a:r>
              <a:rPr lang="zh-CN" altLang="en-US" sz="8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听！</a:t>
            </a:r>
          </a:p>
        </p:txBody>
      </p:sp>
      <p:pic>
        <p:nvPicPr>
          <p:cNvPr id="2" name="图片 1" descr="webwxgetmsgimg (2)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840" y="217593"/>
            <a:ext cx="1302173" cy="1242907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6"/>
          <p:cNvSpPr txBox="1"/>
          <p:nvPr/>
        </p:nvSpPr>
        <p:spPr>
          <a:xfrm>
            <a:off x="10134283" y="101600"/>
            <a:ext cx="14954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23557" name="组合 14"/>
          <p:cNvGrpSpPr/>
          <p:nvPr/>
        </p:nvGrpSpPr>
        <p:grpSpPr>
          <a:xfrm>
            <a:off x="1060450" y="1894840"/>
            <a:ext cx="1087438" cy="3048000"/>
            <a:chOff x="1669144" y="1193797"/>
            <a:chExt cx="1088571" cy="3048445"/>
          </a:xfrm>
        </p:grpSpPr>
        <p:sp>
          <p:nvSpPr>
            <p:cNvPr id="23575" name="文本框 8"/>
            <p:cNvSpPr txBox="1"/>
            <p:nvPr/>
          </p:nvSpPr>
          <p:spPr>
            <a:xfrm>
              <a:off x="1669144" y="1193797"/>
              <a:ext cx="1088571" cy="6451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945657" y="1832065"/>
              <a:ext cx="478336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7" name="文本框 13"/>
            <p:cNvSpPr txBox="1"/>
            <p:nvPr/>
          </p:nvSpPr>
          <p:spPr>
            <a:xfrm>
              <a:off x="1864289" y="2050584"/>
              <a:ext cx="675708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科室规模</a:t>
              </a:r>
            </a:p>
          </p:txBody>
        </p:sp>
      </p:grpSp>
      <p:grpSp>
        <p:nvGrpSpPr>
          <p:cNvPr id="23559" name="组合 24"/>
          <p:cNvGrpSpPr/>
          <p:nvPr/>
        </p:nvGrpSpPr>
        <p:grpSpPr>
          <a:xfrm>
            <a:off x="3204528" y="1894840"/>
            <a:ext cx="1089025" cy="645160"/>
            <a:chOff x="1669144" y="1193797"/>
            <a:chExt cx="1088571" cy="645254"/>
          </a:xfrm>
        </p:grpSpPr>
        <p:sp>
          <p:nvSpPr>
            <p:cNvPr id="23569" name="文本框 26"/>
            <p:cNvSpPr txBox="1"/>
            <p:nvPr/>
          </p:nvSpPr>
          <p:spPr>
            <a:xfrm>
              <a:off x="1669144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945254" y="1832065"/>
              <a:ext cx="479225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0" name="组合 30"/>
          <p:cNvGrpSpPr/>
          <p:nvPr/>
        </p:nvGrpSpPr>
        <p:grpSpPr>
          <a:xfrm>
            <a:off x="3406453" y="1894840"/>
            <a:ext cx="3166750" cy="3048000"/>
            <a:chOff x="27079" y="1193797"/>
            <a:chExt cx="3165430" cy="3048445"/>
          </a:xfrm>
        </p:grpSpPr>
        <p:sp>
          <p:nvSpPr>
            <p:cNvPr id="23566" name="文本框 32"/>
            <p:cNvSpPr txBox="1"/>
            <p:nvPr/>
          </p:nvSpPr>
          <p:spPr>
            <a:xfrm>
              <a:off x="2103938" y="1193797"/>
              <a:ext cx="1088571" cy="645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409224" y="1832065"/>
              <a:ext cx="479225" cy="0"/>
            </a:xfrm>
            <a:prstGeom prst="line">
              <a:avLst/>
            </a:prstGeom>
            <a:ln w="12700">
              <a:solidFill>
                <a:srgbClr val="36A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8" name="文本框 34"/>
            <p:cNvSpPr txBox="1"/>
            <p:nvPr/>
          </p:nvSpPr>
          <p:spPr>
            <a:xfrm>
              <a:off x="27079" y="2050584"/>
              <a:ext cx="674724" cy="21916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 dirty="0">
                  <a:solidFill>
                    <a:srgbClr val="105F35"/>
                  </a:solidFill>
                  <a:latin typeface="微软雅黑" pitchFamily="34" charset="-122"/>
                  <a:ea typeface="微软雅黑" pitchFamily="34" charset="-122"/>
                </a:rPr>
                <a:t>科室设备</a:t>
              </a:r>
            </a:p>
          </p:txBody>
        </p:sp>
      </p:grpSp>
      <p:sp>
        <p:nvSpPr>
          <p:cNvPr id="23565" name="文本框 40"/>
          <p:cNvSpPr txBox="1"/>
          <p:nvPr/>
        </p:nvSpPr>
        <p:spPr>
          <a:xfrm>
            <a:off x="5694680" y="2751455"/>
            <a:ext cx="675005" cy="21913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人员结构</a:t>
            </a:r>
          </a:p>
        </p:txBody>
      </p: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" y="36195"/>
            <a:ext cx="6547485" cy="900430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-635" y="1005840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32"/>
          <p:cNvSpPr txBox="1"/>
          <p:nvPr/>
        </p:nvSpPr>
        <p:spPr>
          <a:xfrm>
            <a:off x="7763828" y="1887855"/>
            <a:ext cx="10890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04</a:t>
            </a:r>
          </a:p>
        </p:txBody>
      </p:sp>
      <p:sp>
        <p:nvSpPr>
          <p:cNvPr id="3" name="文本框 40"/>
          <p:cNvSpPr txBox="1"/>
          <p:nvPr/>
        </p:nvSpPr>
        <p:spPr>
          <a:xfrm>
            <a:off x="7983220" y="2751455"/>
            <a:ext cx="675005" cy="21913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105F35"/>
                </a:solidFill>
                <a:latin typeface="微软雅黑" pitchFamily="34" charset="-122"/>
                <a:ea typeface="微软雅黑" pitchFamily="34" charset="-122"/>
              </a:rPr>
              <a:t>专科培训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069241" y="2540000"/>
            <a:ext cx="479425" cy="0"/>
          </a:xfrm>
          <a:prstGeom prst="line">
            <a:avLst/>
          </a:prstGeom>
          <a:ln w="12700">
            <a:solidFill>
              <a:srgbClr val="36A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标题 1"/>
          <p:cNvSpPr>
            <a:spLocks noGrp="1"/>
          </p:cNvSpPr>
          <p:nvPr>
            <p:ph type="title"/>
          </p:nvPr>
        </p:nvSpPr>
        <p:spPr>
          <a:xfrm>
            <a:off x="626745" y="140335"/>
            <a:ext cx="10515600" cy="1325563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kern="1200" dirty="0">
                <a:latin typeface="+mj-lt"/>
                <a:ea typeface="微软雅黑" pitchFamily="34" charset="-122"/>
                <a:cs typeface="+mj-cs"/>
                <a:sym typeface="Arial" pitchFamily="34" charset="0"/>
              </a:rPr>
              <a:t>十年交汇终融合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6745" y="4284345"/>
            <a:ext cx="11011535" cy="1587615"/>
          </a:xfrm>
          <a:prstGeom prst="snip2DiagRect">
            <a:avLst>
              <a:gd name="adj1" fmla="val 17566"/>
              <a:gd name="adj2" fmla="val 0"/>
            </a:avLst>
          </a:prstGeom>
          <a:solidFill>
            <a:srgbClr val="0A67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630555" algn="just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2020年5月，老年医学科、全科医疗科合并为综合医疗科。综合医疗科承担综合科住院部、综合科门诊体检中心以及晋阳公寓门诊工作。与医疗保健处一道承担</a:t>
            </a:r>
            <a:r>
              <a:rPr lang="zh-CN" altLang="en-US" sz="2200" b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ea"/>
              </a:rPr>
              <a:t>省卫健委保健局指派的各项保健任务。</a:t>
            </a:r>
          </a:p>
        </p:txBody>
      </p:sp>
      <p:sp>
        <p:nvSpPr>
          <p:cNvPr id="8" name="矩形 7"/>
          <p:cNvSpPr/>
          <p:nvPr/>
        </p:nvSpPr>
        <p:spPr>
          <a:xfrm>
            <a:off x="2989263" y="1479868"/>
            <a:ext cx="1960880" cy="521970"/>
          </a:xfrm>
          <a:prstGeom prst="rect">
            <a:avLst/>
          </a:prstGeom>
          <a:solidFill>
            <a:srgbClr val="0A6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老年医学科</a:t>
            </a:r>
          </a:p>
        </p:txBody>
      </p:sp>
      <p:sp>
        <p:nvSpPr>
          <p:cNvPr id="10" name="矩形 9"/>
          <p:cNvSpPr/>
          <p:nvPr/>
        </p:nvSpPr>
        <p:spPr>
          <a:xfrm>
            <a:off x="6658928" y="1480185"/>
            <a:ext cx="1960880" cy="521970"/>
          </a:xfrm>
          <a:prstGeom prst="rect">
            <a:avLst/>
          </a:prstGeom>
          <a:solidFill>
            <a:srgbClr val="0A6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全科医疗科</a:t>
            </a:r>
          </a:p>
        </p:txBody>
      </p:sp>
      <p:sp>
        <p:nvSpPr>
          <p:cNvPr id="2" name="矩形 1"/>
          <p:cNvSpPr/>
          <p:nvPr/>
        </p:nvSpPr>
        <p:spPr>
          <a:xfrm>
            <a:off x="4903788" y="3473133"/>
            <a:ext cx="1960880" cy="521970"/>
          </a:xfrm>
          <a:prstGeom prst="rect">
            <a:avLst/>
          </a:prstGeom>
          <a:solidFill>
            <a:srgbClr val="0A6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综合医疗科</a:t>
            </a:r>
          </a:p>
        </p:txBody>
      </p:sp>
      <p:cxnSp>
        <p:nvCxnSpPr>
          <p:cNvPr id="3" name="肘形连接符 2"/>
          <p:cNvCxnSpPr>
            <a:stCxn id="8" idx="2"/>
            <a:endCxn id="2" idx="0"/>
          </p:cNvCxnSpPr>
          <p:nvPr/>
        </p:nvCxnSpPr>
        <p:spPr>
          <a:xfrm rot="5400000" flipV="1">
            <a:off x="4191635" y="1780540"/>
            <a:ext cx="1471295" cy="1914525"/>
          </a:xfrm>
          <a:prstGeom prst="bentConnector3">
            <a:avLst>
              <a:gd name="adj1" fmla="val 500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 3"/>
          <p:cNvCxnSpPr>
            <a:stCxn id="10" idx="2"/>
            <a:endCxn id="2" idx="0"/>
          </p:cNvCxnSpPr>
          <p:nvPr/>
        </p:nvCxnSpPr>
        <p:spPr>
          <a:xfrm rot="5400000">
            <a:off x="6026468" y="1860233"/>
            <a:ext cx="1471295" cy="17551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2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标题 13"/>
          <p:cNvSpPr>
            <a:spLocks noGrp="1"/>
          </p:cNvSpPr>
          <p:nvPr>
            <p:ph type="title"/>
          </p:nvPr>
        </p:nvSpPr>
        <p:spPr>
          <a:xfrm>
            <a:off x="280035" y="311785"/>
            <a:ext cx="3014980" cy="66802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2800" b="1" dirty="0">
                <a:solidFill>
                  <a:srgbClr val="106136"/>
                </a:solidFill>
                <a:latin typeface="微软雅黑" pitchFamily="34" charset="-122"/>
                <a:ea typeface="微软雅黑" pitchFamily="34" charset="-122"/>
              </a:rPr>
              <a:t>学科基本任务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8575" y="962025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73" name="Rectangle 2"/>
          <p:cNvSpPr txBox="1">
            <a:spLocks noChangeArrowheads="1"/>
          </p:cNvSpPr>
          <p:nvPr/>
        </p:nvSpPr>
        <p:spPr bwMode="auto">
          <a:xfrm>
            <a:off x="817880" y="1335405"/>
            <a:ext cx="6011545" cy="4735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lnSpc>
                <a:spcPct val="150000"/>
              </a:lnSpc>
              <a:spcBef>
                <a:spcPct val="20000"/>
              </a:spcBef>
              <a:buClr>
                <a:srgbClr val="0D017D"/>
              </a:buClr>
              <a:buSzPct val="105000"/>
              <a:buFont typeface="微软雅黑" pitchFamily="34" charset="-122"/>
              <a:buChar char="−"/>
              <a:defRPr/>
            </a:pPr>
            <a:r>
              <a:rPr kumimoji="0" lang="zh-CN" altLang="en-US" sz="2600" b="1" kern="1200" cap="none" spc="0" normalizeH="0" baseline="0" noProof="1">
                <a:solidFill>
                  <a:srgbClr val="10613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老年医学医疗、科研、教学</a:t>
            </a:r>
          </a:p>
          <a:p>
            <a:pPr marL="342900" marR="0" indent="-342900" defTabSz="914400">
              <a:lnSpc>
                <a:spcPct val="150000"/>
              </a:lnSpc>
              <a:spcBef>
                <a:spcPct val="20000"/>
              </a:spcBef>
              <a:buClr>
                <a:srgbClr val="0D017D"/>
              </a:buClr>
              <a:buSzPct val="105000"/>
              <a:buFont typeface="微软雅黑" pitchFamily="34" charset="-122"/>
              <a:buChar char="−"/>
              <a:defRPr/>
            </a:pPr>
            <a:r>
              <a:rPr kumimoji="0" lang="zh-CN" altLang="en-US" sz="2600" b="1" kern="1200" cap="none" spc="0" normalizeH="0" baseline="0" noProof="1">
                <a:solidFill>
                  <a:srgbClr val="10613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全科医学医疗、科研、教学</a:t>
            </a:r>
          </a:p>
          <a:p>
            <a:pPr marL="342900" marR="0" indent="-342900" defTabSz="914400">
              <a:lnSpc>
                <a:spcPct val="150000"/>
              </a:lnSpc>
              <a:spcBef>
                <a:spcPct val="20000"/>
              </a:spcBef>
              <a:buClr>
                <a:srgbClr val="0D017D"/>
              </a:buClr>
              <a:buSzPct val="105000"/>
              <a:buFont typeface="微软雅黑" pitchFamily="34" charset="-122"/>
              <a:buChar char="−"/>
              <a:defRPr/>
            </a:pPr>
            <a:r>
              <a:rPr kumimoji="0" lang="en-US" altLang="zh-CN" sz="2600" b="1" kern="1200" cap="none" spc="0" normalizeH="0" baseline="0" noProof="1">
                <a:solidFill>
                  <a:srgbClr val="10613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zh-CN" altLang="en-US" sz="2600" b="1" kern="1200" cap="none" spc="0" normalizeH="0" baseline="0" noProof="1">
                <a:solidFill>
                  <a:srgbClr val="10613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干部保健</a:t>
            </a:r>
          </a:p>
          <a:p>
            <a:pPr marL="342900" marR="0" indent="-342900" defTabSz="914400">
              <a:lnSpc>
                <a:spcPct val="150000"/>
              </a:lnSpc>
              <a:spcBef>
                <a:spcPct val="20000"/>
              </a:spcBef>
              <a:buClr>
                <a:srgbClr val="0D017D"/>
              </a:buClr>
              <a:buSzPct val="105000"/>
              <a:buFont typeface="微软雅黑" pitchFamily="34" charset="-122"/>
              <a:buChar char="−"/>
              <a:defRPr/>
            </a:pPr>
            <a:r>
              <a:rPr kumimoji="0" lang="zh-CN" altLang="en-US" sz="2600" b="1" kern="1200" cap="none" spc="0" normalizeH="0" baseline="0" noProof="1">
                <a:solidFill>
                  <a:srgbClr val="10613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综合科门诊体检中心</a:t>
            </a:r>
          </a:p>
          <a:p>
            <a:pPr marL="342900" marR="0" indent="-342900" defTabSz="914400">
              <a:lnSpc>
                <a:spcPct val="150000"/>
              </a:lnSpc>
              <a:spcBef>
                <a:spcPct val="20000"/>
              </a:spcBef>
              <a:buClr>
                <a:srgbClr val="0D017D"/>
              </a:buClr>
              <a:buSzPct val="105000"/>
              <a:buFont typeface="微软雅黑" pitchFamily="34" charset="-122"/>
              <a:buChar char="−"/>
              <a:defRPr/>
            </a:pPr>
            <a:r>
              <a:rPr kumimoji="0" lang="en-US" altLang="zh-CN" sz="2600" b="1" kern="1200" cap="none" spc="0" normalizeH="0" baseline="0" noProof="1">
                <a:solidFill>
                  <a:srgbClr val="10613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zh-CN" altLang="en-US" sz="2600" b="1" kern="1200" cap="none" spc="0" normalizeH="0" baseline="0" noProof="1">
                <a:solidFill>
                  <a:srgbClr val="10613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晋阳公寓门诊</a:t>
            </a:r>
            <a:endParaRPr kumimoji="0" lang="en-US" altLang="zh-CN" sz="2600" b="1" kern="1200" cap="none" spc="0" normalizeH="0" baseline="0" noProof="1">
              <a:solidFill>
                <a:srgbClr val="106136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indent="-342900" defTabSz="914400">
              <a:lnSpc>
                <a:spcPct val="150000"/>
              </a:lnSpc>
              <a:spcBef>
                <a:spcPct val="20000"/>
              </a:spcBef>
              <a:buClr>
                <a:srgbClr val="0D017D"/>
              </a:buClr>
              <a:buSzPct val="105000"/>
              <a:buFont typeface="微软雅黑" pitchFamily="34" charset="-122"/>
              <a:buChar char="−"/>
              <a:defRPr/>
            </a:pPr>
            <a:r>
              <a:rPr kumimoji="0" lang="zh-CN" altLang="en-US" sz="2600" b="1" kern="1200" cap="none" spc="0" normalizeH="0" baseline="0" noProof="1">
                <a:solidFill>
                  <a:srgbClr val="10613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高端医疗</a:t>
            </a:r>
            <a:endParaRPr kumimoji="0" lang="en-US" altLang="zh-CN" sz="2600" b="1" kern="1200" cap="none" spc="0" normalizeH="0" baseline="0" noProof="1">
              <a:solidFill>
                <a:srgbClr val="106136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R="0" defTabSz="91440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SzPct val="105000"/>
              <a:buFont typeface="Arial" pitchFamily="34" charset="0"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106136"/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   </a:t>
            </a:r>
            <a:endParaRPr kumimoji="0" lang="en-US" altLang="zh-CN" sz="2800" b="1" kern="1200" cap="none" spc="0" normalizeH="0" baseline="0" noProof="1">
              <a:solidFill>
                <a:srgbClr val="106136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R="0" defTabSz="914400">
              <a:lnSpc>
                <a:spcPct val="105000"/>
              </a:lnSpc>
              <a:spcBef>
                <a:spcPct val="20000"/>
              </a:spcBef>
              <a:buClr>
                <a:srgbClr val="0000FF"/>
              </a:buClr>
              <a:buSzPct val="105000"/>
              <a:buFont typeface="Arial" pitchFamily="34" charset="0"/>
              <a:defRPr/>
            </a:pPr>
            <a:endParaRPr kumimoji="0" lang="en-US" altLang="zh-CN" sz="2800" b="1" kern="1200" cap="none" spc="0" normalizeH="0" baseline="0" noProof="1">
              <a:solidFill>
                <a:srgbClr val="106136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790" y="2084070"/>
            <a:ext cx="4975860" cy="3483610"/>
          </a:xfrm>
          <a:prstGeom prst="round2DiagRect">
            <a:avLst/>
          </a:prstGeom>
        </p:spPr>
      </p:pic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"/>
          <p:cNvSpPr/>
          <p:nvPr/>
        </p:nvSpPr>
        <p:spPr>
          <a:xfrm>
            <a:off x="3316730" y="3558428"/>
            <a:ext cx="2639671" cy="239801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矩形"/>
          <p:cNvSpPr/>
          <p:nvPr/>
        </p:nvSpPr>
        <p:spPr>
          <a:xfrm>
            <a:off x="6145530" y="1095375"/>
            <a:ext cx="2639695" cy="2255520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9" name="矩形"/>
          <p:cNvSpPr/>
          <p:nvPr/>
        </p:nvSpPr>
        <p:spPr>
          <a:xfrm>
            <a:off x="465766" y="963050"/>
            <a:ext cx="2631129" cy="905119"/>
          </a:xfrm>
          <a:prstGeom prst="rect">
            <a:avLst/>
          </a:prstGeom>
          <a:noFill/>
          <a:ln w="9525" cap="flat" cmpd="sng">
            <a:noFill/>
            <a:prstDash val="dash"/>
            <a:round/>
          </a:ln>
        </p:spPr>
        <p:txBody>
          <a:bodyPr vert="horz" wrap="square" lIns="36000" tIns="36000" rIns="36000" bIns="36000" anchor="b" anchorCtr="0">
            <a:spAutoFit/>
          </a:bodyPr>
          <a:lstStyle/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心血管内科</a:t>
            </a:r>
            <a:endParaRPr lang="en-US" altLang="zh-CN" sz="2000" b="1" i="0" u="none" strike="noStrike" kern="900" cap="none" spc="150" baseline="0">
              <a:solidFill>
                <a:schemeClr val="tx2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  <a:cs typeface="Segoe UI" pitchFamily="34" charset="0"/>
              <a:sym typeface="Calibri" charset="0"/>
            </a:endParaRPr>
          </a:p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重点建设学科</a:t>
            </a:r>
          </a:p>
        </p:txBody>
      </p:sp>
      <p:sp>
        <p:nvSpPr>
          <p:cNvPr id="60" name="矩形"/>
          <p:cNvSpPr/>
          <p:nvPr/>
        </p:nvSpPr>
        <p:spPr>
          <a:xfrm>
            <a:off x="466090" y="2007870"/>
            <a:ext cx="2622550" cy="919480"/>
          </a:xfrm>
          <a:prstGeom prst="rect">
            <a:avLst/>
          </a:prstGeom>
          <a:noFill/>
          <a:ln w="9525" cap="flat" cmpd="sng">
            <a:noFill/>
            <a:prstDash val="dash"/>
            <a:round/>
          </a:ln>
        </p:spPr>
        <p:txBody>
          <a:bodyPr vert="horz" wrap="square" lIns="36000" tIns="0" rIns="36000" bIns="36000" anchor="t" anchorCtr="0"/>
          <a:lstStyle/>
          <a:p>
            <a:pPr marL="0" indent="0" algn="l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2013年与心血管内科共同申报，获得山西省心血管内科重点建设学科</a:t>
            </a:r>
            <a:endParaRPr lang="zh-CN" altLang="en-US" sz="1600" b="1" i="0" u="none" strike="noStrike" kern="1200" cap="none" spc="0" baseline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61" name="矩形"/>
          <p:cNvSpPr/>
          <p:nvPr/>
        </p:nvSpPr>
        <p:spPr>
          <a:xfrm>
            <a:off x="8989374" y="3973829"/>
            <a:ext cx="2631760" cy="491490"/>
          </a:xfrm>
          <a:prstGeom prst="rect">
            <a:avLst/>
          </a:prstGeom>
          <a:noFill/>
          <a:ln w="9525" cap="flat" cmpd="sng">
            <a:noFill/>
            <a:prstDash val="dash"/>
            <a:round/>
          </a:ln>
        </p:spPr>
        <p:txBody>
          <a:bodyPr vert="horz" wrap="square" lIns="36000" tIns="36000" rIns="36000" bIns="36000" anchor="b" anchorCtr="0">
            <a:spAutoFit/>
          </a:bodyPr>
          <a:lstStyle/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宋体" pitchFamily="2" charset="-122"/>
              </a:rPr>
              <a:t>人文爱心科室</a:t>
            </a:r>
            <a:endParaRPr lang="zh-CN" altLang="en-US" sz="2000" b="1" i="0" u="none" strike="noStrike" kern="900" cap="none" spc="150" baseline="0">
              <a:solidFill>
                <a:schemeClr val="tx2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62" name="矩形"/>
          <p:cNvSpPr/>
          <p:nvPr/>
        </p:nvSpPr>
        <p:spPr>
          <a:xfrm>
            <a:off x="3315714" y="3553460"/>
            <a:ext cx="2630805" cy="91186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dash"/>
            <a:round/>
          </a:ln>
        </p:spPr>
        <p:txBody>
          <a:bodyPr vert="horz" wrap="square" lIns="36000" tIns="36000" rIns="36000" bIns="36000" anchor="b" anchorCtr="0">
            <a:spAutoFit/>
          </a:bodyPr>
          <a:lstStyle/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心脑血管慢病防治</a:t>
            </a:r>
            <a:endParaRPr lang="en-US" altLang="zh-CN" sz="2000" b="1" i="0" u="none" strike="noStrike" kern="900" cap="none" spc="150" baseline="0">
              <a:solidFill>
                <a:schemeClr val="tx2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  <a:cs typeface="Segoe UI" pitchFamily="34" charset="0"/>
              <a:sym typeface="Calibri" charset="0"/>
            </a:endParaRPr>
          </a:p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专业委员会</a:t>
            </a:r>
            <a:endParaRPr lang="zh-CN" altLang="en-US" sz="2000" b="1" i="0" u="none" strike="noStrike" kern="900" cap="none" spc="150" baseline="0">
              <a:solidFill>
                <a:schemeClr val="tx2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63" name="矩形"/>
          <p:cNvSpPr/>
          <p:nvPr/>
        </p:nvSpPr>
        <p:spPr>
          <a:xfrm>
            <a:off x="3315714" y="4665345"/>
            <a:ext cx="2630805" cy="1028065"/>
          </a:xfrm>
          <a:prstGeom prst="rect">
            <a:avLst/>
          </a:prstGeom>
          <a:noFill/>
          <a:ln w="9525" cap="flat" cmpd="sng">
            <a:noFill/>
            <a:prstDash val="dash"/>
            <a:round/>
          </a:ln>
        </p:spPr>
        <p:txBody>
          <a:bodyPr vert="horz" wrap="square" lIns="36000" tIns="0" rIns="36000" bIns="36000" anchor="t" anchorCtr="0"/>
          <a:lstStyle/>
          <a:p>
            <a:pPr marL="0" indent="0" algn="just" eaLnBrk="1" latinLnBrk="0" hangingPunct="1">
              <a:lnSpc>
                <a:spcPct val="129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2017年7月，成为山西省医师协会心脑血管慢病防治专业委员会主委单位</a:t>
            </a:r>
            <a:endParaRPr lang="zh-CN" altLang="en-US" sz="1600" b="1" i="0" u="none" strike="noStrike" kern="1200" cap="none" spc="0" baseline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64" name="矩形"/>
          <p:cNvSpPr/>
          <p:nvPr/>
        </p:nvSpPr>
        <p:spPr>
          <a:xfrm>
            <a:off x="6130766" y="1095784"/>
            <a:ext cx="2630496" cy="911859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dash"/>
            <a:round/>
          </a:ln>
        </p:spPr>
        <p:txBody>
          <a:bodyPr vert="horz" wrap="square" lIns="36000" tIns="36000" rIns="36000" bIns="36000" anchor="b" anchorCtr="0">
            <a:spAutoFit/>
          </a:bodyPr>
          <a:lstStyle/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老年医疗照护</a:t>
            </a:r>
            <a:endParaRPr lang="en-US" altLang="zh-CN" sz="2000" b="1" i="0" u="none" strike="noStrike" kern="900" cap="none" spc="150" baseline="0">
              <a:solidFill>
                <a:schemeClr val="tx2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  <a:cs typeface="Segoe UI" pitchFamily="34" charset="0"/>
              <a:sym typeface="Calibri" charset="0"/>
            </a:endParaRPr>
          </a:p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培训基地</a:t>
            </a:r>
            <a:endParaRPr lang="zh-CN" altLang="en-US" sz="2000" b="1" i="0" u="none" strike="noStrike" kern="900" cap="none" spc="150" baseline="0">
              <a:solidFill>
                <a:schemeClr val="tx2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65" name="矩形"/>
          <p:cNvSpPr/>
          <p:nvPr/>
        </p:nvSpPr>
        <p:spPr>
          <a:xfrm>
            <a:off x="6130766" y="2067969"/>
            <a:ext cx="2630496" cy="1028065"/>
          </a:xfrm>
          <a:prstGeom prst="rect">
            <a:avLst/>
          </a:prstGeom>
          <a:noFill/>
          <a:ln w="9525" cap="flat" cmpd="sng">
            <a:noFill/>
            <a:prstDash val="dash"/>
            <a:round/>
          </a:ln>
        </p:spPr>
        <p:txBody>
          <a:bodyPr vert="horz" wrap="square" lIns="36000" tIns="0" rIns="36000" bIns="36000" anchor="t" anchorCtr="0"/>
          <a:lstStyle/>
          <a:p>
            <a:pPr marL="0" indent="0" algn="ctr" eaLnBrk="1" latinLnBrk="0" hangingPunct="1">
              <a:lnSpc>
                <a:spcPct val="129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2018年4月，获得中国首批老年医疗照护培训基地</a:t>
            </a:r>
            <a:endParaRPr lang="zh-CN" altLang="en-US" sz="1600" b="1" i="0" u="none" strike="noStrike" kern="1200" cap="none" spc="0" baseline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grpSp>
        <p:nvGrpSpPr>
          <p:cNvPr id="68" name="组合"/>
          <p:cNvGrpSpPr/>
          <p:nvPr/>
        </p:nvGrpSpPr>
        <p:grpSpPr>
          <a:xfrm rot="16200000" flipH="1" flipV="1">
            <a:off x="11370071" y="6130982"/>
            <a:ext cx="351925" cy="416304"/>
            <a:chOff x="11370071" y="6130982"/>
            <a:chExt cx="351925" cy="416304"/>
          </a:xfrm>
        </p:grpSpPr>
        <p:sp>
          <p:nvSpPr>
            <p:cNvPr id="66" name="直线"/>
            <p:cNvSpPr/>
            <p:nvPr/>
          </p:nvSpPr>
          <p:spPr>
            <a:xfrm>
              <a:off x="11370071" y="6139407"/>
              <a:ext cx="351925" cy="0"/>
            </a:xfrm>
            <a:prstGeom prst="line">
              <a:avLst/>
            </a:prstGeom>
            <a:noFill/>
            <a:ln w="38100" cap="flat" cmpd="sng">
              <a:solidFill>
                <a:srgbClr val="A6A6A6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直线"/>
            <p:cNvSpPr/>
            <p:nvPr/>
          </p:nvSpPr>
          <p:spPr>
            <a:xfrm>
              <a:off x="11709242" y="6130982"/>
              <a:ext cx="0" cy="416304"/>
            </a:xfrm>
            <a:prstGeom prst="line">
              <a:avLst/>
            </a:prstGeom>
            <a:noFill/>
            <a:ln w="38100" cap="flat" cmpd="sng">
              <a:solidFill>
                <a:srgbClr val="A6A6A6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69" name="矩形"/>
          <p:cNvSpPr/>
          <p:nvPr/>
        </p:nvSpPr>
        <p:spPr>
          <a:xfrm>
            <a:off x="205105" y="156210"/>
            <a:ext cx="3152140" cy="7315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106136"/>
                </a:solidFill>
                <a:latin typeface="微软雅黑" pitchFamily="34" charset="-122"/>
                <a:ea typeface="微软雅黑" pitchFamily="34" charset="-122"/>
                <a:cs typeface="+mn-cs"/>
                <a:sym typeface="Arial" pitchFamily="34" charset="0"/>
              </a:rPr>
              <a:t>科室规模</a:t>
            </a:r>
          </a:p>
        </p:txBody>
      </p:sp>
      <p:sp>
        <p:nvSpPr>
          <p:cNvPr id="70" name="矩形"/>
          <p:cNvSpPr/>
          <p:nvPr/>
        </p:nvSpPr>
        <p:spPr>
          <a:xfrm>
            <a:off x="9123045" y="4756150"/>
            <a:ext cx="2622550" cy="1028065"/>
          </a:xfrm>
          <a:prstGeom prst="rect">
            <a:avLst/>
          </a:prstGeom>
          <a:noFill/>
          <a:ln w="9525" cap="flat" cmpd="sng">
            <a:noFill/>
            <a:prstDash val="dash"/>
            <a:round/>
          </a:ln>
        </p:spPr>
        <p:txBody>
          <a:bodyPr vert="horz" wrap="square" lIns="36000" tIns="0" rIns="36000" bIns="36000" anchor="t" anchorCtr="0"/>
          <a:lstStyle/>
          <a:p>
            <a:pPr marL="0" indent="0" algn="l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2019</a:t>
            </a:r>
            <a:r>
              <a:rPr lang="zh-CN" altLang="en-US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年8月，荣获中国医师协会颁发的“人文爱心科室”称号</a:t>
            </a:r>
            <a:endParaRPr lang="zh-CN" altLang="en-US" sz="1600" b="1" i="0" u="none" strike="noStrike" kern="900" cap="none" spc="110" baseline="0">
              <a:solidFill>
                <a:srgbClr val="767171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71" name="图片" descr="6_副本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530" y="3574414"/>
            <a:ext cx="2639695" cy="238188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72" name="图片" descr="7_副本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605" y="1151890"/>
            <a:ext cx="2630170" cy="231965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73" name="图片" descr="8_副本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65" y="3553460"/>
            <a:ext cx="2621915" cy="240284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grpSp>
        <p:nvGrpSpPr>
          <p:cNvPr id="78" name="组合"/>
          <p:cNvGrpSpPr/>
          <p:nvPr/>
        </p:nvGrpSpPr>
        <p:grpSpPr>
          <a:xfrm>
            <a:off x="9041765" y="1110615"/>
            <a:ext cx="2639695" cy="2402840"/>
            <a:chOff x="9041765" y="1110615"/>
            <a:chExt cx="2639695" cy="2402840"/>
          </a:xfrm>
        </p:grpSpPr>
        <p:pic>
          <p:nvPicPr>
            <p:cNvPr id="74" name="图片" descr="人文爱心科室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46209" y="1151890"/>
              <a:ext cx="2630804" cy="232029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</a:ln>
          </p:spPr>
        </p:pic>
        <p:pic>
          <p:nvPicPr>
            <p:cNvPr id="75" name="图片" descr="6_副本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1765" y="1121410"/>
              <a:ext cx="2639695" cy="2381885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</a:ln>
          </p:spPr>
        </p:pic>
        <p:pic>
          <p:nvPicPr>
            <p:cNvPr id="76" name="图片" descr="7_副本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6844" y="1152525"/>
              <a:ext cx="2630170" cy="2319655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</a:ln>
          </p:spPr>
        </p:pic>
        <p:pic>
          <p:nvPicPr>
            <p:cNvPr id="77" name="图片" descr="8_副本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654" y="1110615"/>
              <a:ext cx="2621915" cy="240284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</a:ln>
          </p:spPr>
        </p:pic>
      </p:grpSp>
      <p:pic>
        <p:nvPicPr>
          <p:cNvPr id="79" name="图片" descr="6_副本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925" y="3574414"/>
            <a:ext cx="2639695" cy="238188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80" name="图片" descr="7_副本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99" y="1151890"/>
            <a:ext cx="2630169" cy="231965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81" name="图片" descr="8_副本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60" y="3553460"/>
            <a:ext cx="2621915" cy="240284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82" name="图片" descr="6_副本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925" y="3574414"/>
            <a:ext cx="2639695" cy="238188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83" name="图片" descr="7_副本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99" y="1151890"/>
            <a:ext cx="2630169" cy="231965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84" name="图片" descr="8_副本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60" y="3553460"/>
            <a:ext cx="2621915" cy="240284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85" name="图片" descr="6_副本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530" y="3574414"/>
            <a:ext cx="2639695" cy="238188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86" name="图片" descr="7_副本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605" y="1151890"/>
            <a:ext cx="2630170" cy="231965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87" name="图片" descr="8_副本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65" y="3553460"/>
            <a:ext cx="2621915" cy="240284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cxnSp>
        <p:nvCxnSpPr>
          <p:cNvPr id="19" name="直接连接符 18"/>
          <p:cNvCxnSpPr/>
          <p:nvPr/>
        </p:nvCxnSpPr>
        <p:spPr>
          <a:xfrm>
            <a:off x="28575" y="1005840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医院图标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"/>
          <p:cNvSpPr/>
          <p:nvPr/>
        </p:nvSpPr>
        <p:spPr>
          <a:xfrm>
            <a:off x="3317074" y="3558413"/>
            <a:ext cx="2639345" cy="239771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矩形"/>
          <p:cNvSpPr/>
          <p:nvPr/>
        </p:nvSpPr>
        <p:spPr>
          <a:xfrm>
            <a:off x="6145525" y="1095663"/>
            <a:ext cx="2639369" cy="225524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9" name="矩形"/>
          <p:cNvSpPr/>
          <p:nvPr/>
        </p:nvSpPr>
        <p:spPr>
          <a:xfrm>
            <a:off x="467307" y="1096184"/>
            <a:ext cx="2630805" cy="911860"/>
          </a:xfrm>
          <a:prstGeom prst="rect">
            <a:avLst/>
          </a:prstGeom>
          <a:noFill/>
          <a:ln w="9525" cap="flat" cmpd="sng">
            <a:noFill/>
            <a:prstDash val="dash"/>
            <a:round/>
          </a:ln>
        </p:spPr>
        <p:txBody>
          <a:bodyPr vert="horz" wrap="square" lIns="35995" tIns="35995" rIns="35995" bIns="35995" anchor="b" anchorCtr="0">
            <a:spAutoFit/>
          </a:bodyPr>
          <a:lstStyle/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血液科</a:t>
            </a:r>
            <a:endParaRPr lang="en-US" altLang="zh-CN" sz="2000" b="1" i="0" u="none" strike="noStrike" kern="900" cap="none" spc="150" baseline="0">
              <a:solidFill>
                <a:schemeClr val="tx2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  <a:cs typeface="Segoe UI" pitchFamily="34" charset="0"/>
              <a:sym typeface="Calibri" charset="0"/>
            </a:endParaRPr>
          </a:p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重点建设学科</a:t>
            </a:r>
          </a:p>
        </p:txBody>
      </p:sp>
      <p:sp>
        <p:nvSpPr>
          <p:cNvPr id="60" name="矩形"/>
          <p:cNvSpPr/>
          <p:nvPr/>
        </p:nvSpPr>
        <p:spPr>
          <a:xfrm>
            <a:off x="466786" y="2008045"/>
            <a:ext cx="2622227" cy="919366"/>
          </a:xfrm>
          <a:prstGeom prst="rect">
            <a:avLst/>
          </a:prstGeom>
          <a:noFill/>
          <a:ln w="9525" cap="flat" cmpd="sng">
            <a:noFill/>
            <a:prstDash val="dash"/>
            <a:round/>
          </a:ln>
        </p:spPr>
        <p:txBody>
          <a:bodyPr vert="horz" wrap="square" lIns="35995" tIns="0" rIns="35995" bIns="35995" anchor="t" anchorCtr="0"/>
          <a:lstStyle/>
          <a:p>
            <a:pPr marL="0" indent="0" algn="l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2012年与</a:t>
            </a:r>
            <a:r>
              <a:rPr lang="zh-CN" altLang="en-US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血液科、淋巴肿瘤科</a:t>
            </a:r>
            <a:r>
              <a:rPr lang="en-US" alt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共同申报，获得山西省</a:t>
            </a:r>
            <a:r>
              <a:rPr lang="zh-CN" altLang="en-US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血液科</a:t>
            </a:r>
            <a:r>
              <a:rPr lang="en-US" alt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重点建设学科</a:t>
            </a:r>
            <a:endParaRPr lang="zh-CN" altLang="en-US" sz="1600" b="1" i="0" u="none" strike="noStrike" kern="1200" cap="none" spc="0" baseline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61" name="矩形"/>
          <p:cNvSpPr/>
          <p:nvPr/>
        </p:nvSpPr>
        <p:spPr>
          <a:xfrm>
            <a:off x="8989016" y="3973701"/>
            <a:ext cx="2631435" cy="491490"/>
          </a:xfrm>
          <a:prstGeom prst="rect">
            <a:avLst/>
          </a:prstGeom>
          <a:noFill/>
          <a:ln w="9525" cap="flat" cmpd="sng">
            <a:noFill/>
            <a:prstDash val="dash"/>
            <a:round/>
          </a:ln>
        </p:spPr>
        <p:txBody>
          <a:bodyPr vert="horz" wrap="square" lIns="35995" tIns="35995" rIns="35995" bIns="35995" anchor="b" anchorCtr="0">
            <a:spAutoFit/>
          </a:bodyPr>
          <a:lstStyle/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宋体" pitchFamily="2" charset="-122"/>
              </a:rPr>
              <a:t>人文科室</a:t>
            </a:r>
            <a:endParaRPr lang="zh-CN" altLang="en-US" sz="2000" b="1" i="0" u="none" strike="noStrike" kern="900" cap="none" spc="150" baseline="0">
              <a:solidFill>
                <a:schemeClr val="tx2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62" name="矩形"/>
          <p:cNvSpPr/>
          <p:nvPr/>
        </p:nvSpPr>
        <p:spPr>
          <a:xfrm>
            <a:off x="3316058" y="3553333"/>
            <a:ext cx="2630481" cy="91186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dash"/>
            <a:round/>
          </a:ln>
        </p:spPr>
        <p:txBody>
          <a:bodyPr vert="horz" wrap="square" lIns="35995" tIns="35995" rIns="35995" bIns="35995" anchor="b" anchorCtr="0">
            <a:spAutoFit/>
          </a:bodyPr>
          <a:lstStyle/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山西省全科医学科专科联盟理事长单位</a:t>
            </a:r>
            <a:endParaRPr lang="zh-CN" sz="2000" b="1" i="0" u="none" strike="noStrike" kern="900" cap="none" spc="150" baseline="0">
              <a:solidFill>
                <a:schemeClr val="tx2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63" name="矩形"/>
          <p:cNvSpPr/>
          <p:nvPr/>
        </p:nvSpPr>
        <p:spPr>
          <a:xfrm>
            <a:off x="3316058" y="4665192"/>
            <a:ext cx="2630481" cy="1027938"/>
          </a:xfrm>
          <a:prstGeom prst="rect">
            <a:avLst/>
          </a:prstGeom>
          <a:noFill/>
          <a:ln w="9525" cap="flat" cmpd="sng">
            <a:noFill/>
            <a:prstDash val="dash"/>
            <a:round/>
          </a:ln>
        </p:spPr>
        <p:txBody>
          <a:bodyPr vert="horz" wrap="square" lIns="35995" tIns="0" rIns="35995" bIns="35995" anchor="t" anchorCtr="0"/>
          <a:lstStyle/>
          <a:p>
            <a:pPr marL="0" indent="0" algn="just" eaLnBrk="1" latinLnBrk="0" hangingPunct="1">
              <a:lnSpc>
                <a:spcPct val="129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2018年6月，成为山西省全科医学科专科联盟理事长单位</a:t>
            </a:r>
          </a:p>
        </p:txBody>
      </p:sp>
      <p:sp>
        <p:nvSpPr>
          <p:cNvPr id="64" name="矩形"/>
          <p:cNvSpPr/>
          <p:nvPr/>
        </p:nvSpPr>
        <p:spPr>
          <a:xfrm>
            <a:off x="6130709" y="1096185"/>
            <a:ext cx="2919793" cy="91186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dash"/>
            <a:round/>
          </a:ln>
        </p:spPr>
        <p:txBody>
          <a:bodyPr vert="horz" wrap="square" lIns="35995" tIns="35995" rIns="35995" bIns="35995" anchor="b" anchorCtr="0">
            <a:spAutoFit/>
          </a:bodyPr>
          <a:lstStyle/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呼吸专科医联体</a:t>
            </a:r>
          </a:p>
          <a:p>
            <a:pPr marL="0" indent="0" algn="ctr" defTabSz="913765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i="0" u="none" strike="noStrike" kern="900" cap="none" spc="150" baseline="0">
                <a:solidFill>
                  <a:schemeClr val="tx2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Segoe UI" pitchFamily="34" charset="0"/>
                <a:sym typeface="Calibri" charset="0"/>
              </a:rPr>
              <a:t>慢阻肺协作组成员单位</a:t>
            </a:r>
            <a:endParaRPr lang="zh-CN" sz="2000" b="1" i="0" u="none" strike="noStrike" kern="900" cap="none" spc="150" baseline="0">
              <a:solidFill>
                <a:schemeClr val="tx2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65" name="矩形"/>
          <p:cNvSpPr/>
          <p:nvPr/>
        </p:nvSpPr>
        <p:spPr>
          <a:xfrm>
            <a:off x="6221345" y="2008031"/>
            <a:ext cx="2630171" cy="1027938"/>
          </a:xfrm>
          <a:prstGeom prst="rect">
            <a:avLst/>
          </a:prstGeom>
          <a:noFill/>
          <a:ln w="9525" cap="flat" cmpd="sng">
            <a:noFill/>
            <a:prstDash val="dash"/>
            <a:round/>
          </a:ln>
        </p:spPr>
        <p:txBody>
          <a:bodyPr vert="horz" wrap="square" lIns="35995" tIns="0" rIns="35995" bIns="35995" anchor="t" anchorCtr="0"/>
          <a:lstStyle/>
          <a:p>
            <a:pPr marL="0" indent="0" algn="l" eaLnBrk="1" latinLnBrk="0" hangingPunct="1">
              <a:lnSpc>
                <a:spcPct val="129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2019年4月，</a:t>
            </a:r>
            <a:r>
              <a:rPr 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成为呼吸专科医联体慢阻肺协作组成员单位</a:t>
            </a:r>
          </a:p>
        </p:txBody>
      </p:sp>
      <p:grpSp>
        <p:nvGrpSpPr>
          <p:cNvPr id="68" name="组合"/>
          <p:cNvGrpSpPr/>
          <p:nvPr/>
        </p:nvGrpSpPr>
        <p:grpSpPr>
          <a:xfrm rot="16200000" flipH="1" flipV="1">
            <a:off x="11369420" y="6130648"/>
            <a:ext cx="351882" cy="416253"/>
            <a:chOff x="11370071" y="6130982"/>
            <a:chExt cx="351925" cy="416304"/>
          </a:xfrm>
        </p:grpSpPr>
        <p:sp>
          <p:nvSpPr>
            <p:cNvPr id="66" name="直线"/>
            <p:cNvSpPr/>
            <p:nvPr/>
          </p:nvSpPr>
          <p:spPr>
            <a:xfrm>
              <a:off x="11370071" y="6139407"/>
              <a:ext cx="351925" cy="0"/>
            </a:xfrm>
            <a:prstGeom prst="line">
              <a:avLst/>
            </a:prstGeom>
            <a:noFill/>
            <a:ln w="38100" cap="flat" cmpd="sng">
              <a:solidFill>
                <a:srgbClr val="A6A6A6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直线"/>
            <p:cNvSpPr/>
            <p:nvPr/>
          </p:nvSpPr>
          <p:spPr>
            <a:xfrm>
              <a:off x="11709242" y="6130982"/>
              <a:ext cx="0" cy="416304"/>
            </a:xfrm>
            <a:prstGeom prst="line">
              <a:avLst/>
            </a:prstGeom>
            <a:noFill/>
            <a:ln w="38100" cap="flat" cmpd="sng">
              <a:solidFill>
                <a:srgbClr val="A6A6A6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69" name="矩形"/>
          <p:cNvSpPr/>
          <p:nvPr/>
        </p:nvSpPr>
        <p:spPr>
          <a:xfrm>
            <a:off x="165198" y="128043"/>
            <a:ext cx="3151751" cy="7302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28" tIns="45714" rIns="91428" bIns="45714" anchor="t" anchorCtr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kern="0" spc="-49">
                <a:solidFill>
                  <a:srgbClr val="105F35"/>
                </a:solidFill>
                <a:latin typeface="Arial" pitchFamily="34" charset="0"/>
                <a:ea typeface="微软雅黑" pitchFamily="34" charset="-122"/>
                <a:cs typeface="微软雅黑" pitchFamily="34" charset="-122"/>
                <a:sym typeface="Arial" pitchFamily="34" charset="0"/>
              </a:rPr>
              <a:t>科室规模</a:t>
            </a:r>
          </a:p>
        </p:txBody>
      </p:sp>
      <p:sp>
        <p:nvSpPr>
          <p:cNvPr id="70" name="矩形"/>
          <p:cNvSpPr/>
          <p:nvPr/>
        </p:nvSpPr>
        <p:spPr>
          <a:xfrm>
            <a:off x="9122672" y="4755986"/>
            <a:ext cx="2622227" cy="1027938"/>
          </a:xfrm>
          <a:prstGeom prst="rect">
            <a:avLst/>
          </a:prstGeom>
          <a:noFill/>
          <a:ln w="9525" cap="flat" cmpd="sng">
            <a:noFill/>
            <a:prstDash val="dash"/>
            <a:round/>
          </a:ln>
        </p:spPr>
        <p:txBody>
          <a:bodyPr vert="horz" wrap="square" lIns="35995" tIns="0" rIns="35995" bIns="35995" anchor="t" anchorCtr="0"/>
          <a:lstStyle/>
          <a:p>
            <a:pPr marL="0" indent="0" algn="l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2016</a:t>
            </a:r>
            <a:r>
              <a:rPr lang="zh-CN" altLang="en-US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年</a:t>
            </a:r>
            <a:r>
              <a:rPr lang="en-US" altLang="zh-CN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7</a:t>
            </a:r>
            <a:r>
              <a:rPr lang="zh-CN" altLang="en-US" sz="16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charset="0"/>
              </a:rPr>
              <a:t>月，荣获中国医师协会颁发的“人文科室”荣誉称号</a:t>
            </a:r>
            <a:endParaRPr lang="zh-CN" altLang="en-US" sz="1600" b="1" i="0" u="none" strike="noStrike" kern="900" cap="none" spc="110" baseline="0">
              <a:solidFill>
                <a:srgbClr val="767171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7" name="内容占位符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77" y="3558101"/>
            <a:ext cx="2900322" cy="19691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内容占位符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022" y="1279155"/>
            <a:ext cx="2994290" cy="1958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内容占位符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312" y="3724027"/>
            <a:ext cx="2970587" cy="1952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0" name="图片 3" descr="人文科室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460" y="1279155"/>
            <a:ext cx="2675983" cy="1887834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9" name="直接连接符 18"/>
          <p:cNvCxnSpPr/>
          <p:nvPr/>
        </p:nvCxnSpPr>
        <p:spPr>
          <a:xfrm>
            <a:off x="-29845" y="1020445"/>
            <a:ext cx="12163425" cy="0"/>
          </a:xfrm>
          <a:prstGeom prst="line">
            <a:avLst/>
          </a:prstGeom>
          <a:ln w="76200">
            <a:solidFill>
              <a:srgbClr val="106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医院图标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45" y="108585"/>
            <a:ext cx="4580255" cy="7912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7_1"/>
  <p:tag name="KSO_WM_UNIT_ID" val="diagram20201068_1*h_f*7_1"/>
  <p:tag name="KSO_WM_TEMPLATE_CATEGORY" val="diagram"/>
  <p:tag name="KSO_WM_TEMPLATE_INDEX" val="20201068"/>
  <p:tag name="KSO_WM_UNIT_LAYERLEVEL" val="1_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465*465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4_1"/>
  <p:tag name="KSO_WM_UNIT_ID" val="diagram20201068_1*h_d*4_1"/>
  <p:tag name="KSO_WM_TEMPLATE_CATEGORY" val="diagram"/>
  <p:tag name="KSO_WM_TEMPLATE_INDEX" val="20201068"/>
  <p:tag name="KSO_WM_UNIT_LAYERLEVEL" val="1_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3_1"/>
  <p:tag name="KSO_WM_UNIT_ID" val="diagram20201068_1*h_f*3_1"/>
  <p:tag name="KSO_WM_TEMPLATE_CATEGORY" val="diagram"/>
  <p:tag name="KSO_WM_TEMPLATE_INDEX" val="20201068"/>
  <p:tag name="KSO_WM_UNIT_LAYERLEVEL" val="1_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3_1"/>
  <p:tag name="KSO_WM_UNIT_ID" val="diagram20201068_1*h_f*3_1"/>
  <p:tag name="KSO_WM_TEMPLATE_CATEGORY" val="diagram"/>
  <p:tag name="KSO_WM_TEMPLATE_INDEX" val="20201068"/>
  <p:tag name="KSO_WM_UNIT_LAYERLEVEL" val="1_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3_1"/>
  <p:tag name="KSO_WM_UNIT_ID" val="diagram20201068_1*h_f*3_1"/>
  <p:tag name="KSO_WM_TEMPLATE_CATEGORY" val="diagram"/>
  <p:tag name="KSO_WM_TEMPLATE_INDEX" val="20201068"/>
  <p:tag name="KSO_WM_UNIT_LAYERLEVEL" val="1_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3_1"/>
  <p:tag name="KSO_WM_UNIT_ID" val="diagram20201068_1*h_f*3_1"/>
  <p:tag name="KSO_WM_TEMPLATE_CATEGORY" val="diagram"/>
  <p:tag name="KSO_WM_TEMPLATE_INDEX" val="20201068"/>
  <p:tag name="KSO_WM_UNIT_LAYERLEVEL" val="1_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3_1"/>
  <p:tag name="KSO_WM_UNIT_ID" val="diagram20201068_1*h_f*3_1"/>
  <p:tag name="KSO_WM_TEMPLATE_CATEGORY" val="diagram"/>
  <p:tag name="KSO_WM_TEMPLATE_INDEX" val="20201068"/>
  <p:tag name="KSO_WM_UNIT_LAYERLEVEL" val="1_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LASH_PICTURE_TYP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1068_1*i*6"/>
  <p:tag name="KSO_WM_TEMPLATE_CATEGORY" val="diagram"/>
  <p:tag name="KSO_WM_TEMPLATE_INDEX" val="20201068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1068_1*i*7"/>
  <p:tag name="KSO_WM_TEMPLATE_CATEGORY" val="diagram"/>
  <p:tag name="KSO_WM_TEMPLATE_INDEX" val="20201068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5_1"/>
  <p:tag name="KSO_WM_UNIT_ID" val="diagram20201068_1*h_f*5_1"/>
  <p:tag name="KSO_WM_TEMPLATE_CATEGORY" val="diagram"/>
  <p:tag name="KSO_WM_TEMPLATE_INDEX" val="20201068"/>
  <p:tag name="KSO_WM_UNIT_LAYERLEVEL" val="1_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6_1"/>
  <p:tag name="KSO_WM_UNIT_ID" val="diagram20201068_1*h_f*6_1"/>
  <p:tag name="KSO_WM_TEMPLATE_CATEGORY" val="diagram"/>
  <p:tag name="KSO_WM_TEMPLATE_INDEX" val="20201068"/>
  <p:tag name="KSO_WM_UNIT_LAYERLEVEL" val="1_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7_1"/>
  <p:tag name="KSO_WM_UNIT_ID" val="diagram20201068_1*h_f*7_1"/>
  <p:tag name="KSO_WM_TEMPLATE_CATEGORY" val="diagram"/>
  <p:tag name="KSO_WM_TEMPLATE_INDEX" val="20201068"/>
  <p:tag name="KSO_WM_UNIT_LAYERLEVEL" val="1_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4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741,&quot;width&quot;:365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30,&quot;width&quot;:4693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58,&quot;width&quot;:434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148,&quot;width&quot;:8133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5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LASH_PICTURE_TYPE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8*243"/>
  <p:tag name="TABLE_ENDDRAG_RECT" val="48*126*478*24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37c1253-b365-492f-8f30-d51108a96c47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21,&quot;width&quot;:545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1068_1*i*6"/>
  <p:tag name="KSO_WM_TEMPLATE_CATEGORY" val="diagram"/>
  <p:tag name="KSO_WM_TEMPLATE_INDEX" val="20201068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1068_1*i*7"/>
  <p:tag name="KSO_WM_TEMPLATE_CATEGORY" val="diagram"/>
  <p:tag name="KSO_WM_TEMPLATE_INDEX" val="20201068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3_1"/>
  <p:tag name="KSO_WM_UNIT_ID" val="diagram20201068_1*h_f*3_1"/>
  <p:tag name="KSO_WM_TEMPLATE_CATEGORY" val="diagram"/>
  <p:tag name="KSO_WM_TEMPLATE_INDEX" val="20201068"/>
  <p:tag name="KSO_WM_UNIT_LAYERLEVEL" val="1_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4_1"/>
  <p:tag name="KSO_WM_UNIT_ID" val="diagram20201068_1*h_f*4_1"/>
  <p:tag name="KSO_WM_TEMPLATE_CATEGORY" val="diagram"/>
  <p:tag name="KSO_WM_TEMPLATE_INDEX" val="20201068"/>
  <p:tag name="KSO_WM_UNIT_LAYERLEVEL" val="1_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5_1"/>
  <p:tag name="KSO_WM_UNIT_ID" val="diagram20201068_1*h_f*5_1"/>
  <p:tag name="KSO_WM_TEMPLATE_CATEGORY" val="diagram"/>
  <p:tag name="KSO_WM_TEMPLATE_INDEX" val="20201068"/>
  <p:tag name="KSO_WM_UNIT_LAYERLEVEL" val="1_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6_1"/>
  <p:tag name="KSO_WM_UNIT_ID" val="diagram20201068_1*h_f*6_1"/>
  <p:tag name="KSO_WM_TEMPLATE_CATEGORY" val="diagram"/>
  <p:tag name="KSO_WM_TEMPLATE_INDEX" val="20201068"/>
  <p:tag name="KSO_WM_UNIT_LAYERLEVEL" val="1_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0</TotalTime>
  <Words>1019</Words>
  <Application>Microsoft Macintosh PowerPoint</Application>
  <PresentationFormat>宽屏</PresentationFormat>
  <Paragraphs>271</Paragraphs>
  <Slides>40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4" baseType="lpstr">
      <vt:lpstr>等线</vt:lpstr>
      <vt:lpstr>等线 Light</vt:lpstr>
      <vt:lpstr>方正舒体</vt:lpstr>
      <vt:lpstr>楷体</vt:lpstr>
      <vt:lpstr>宋体</vt:lpstr>
      <vt:lpstr>微软雅黑</vt:lpstr>
      <vt:lpstr>印品黑体</vt:lpstr>
      <vt:lpstr>Gulim</vt:lpstr>
      <vt:lpstr>Arial</vt:lpstr>
      <vt:lpstr>Calibri</vt:lpstr>
      <vt:lpstr>Times New Roman</vt:lpstr>
      <vt:lpstr>Wingdings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十年交汇终融合</vt:lpstr>
      <vt:lpstr>学科基本任务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</dc:creator>
  <cp:lastModifiedBy>刘 蓉</cp:lastModifiedBy>
  <cp:revision>376</cp:revision>
  <dcterms:created xsi:type="dcterms:W3CDTF">2019-06-19T02:08:00Z</dcterms:created>
  <dcterms:modified xsi:type="dcterms:W3CDTF">2021-11-05T13:31:31Z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  <property fmtid="{D5CDD505-2E9C-101B-9397-08002B2CF9AE}" pid="3" name="KSOSaveFontToCloudKey">
    <vt:lpwstr>582329735_cloud</vt:lpwstr>
  </property>
  <property fmtid="{D5CDD505-2E9C-101B-9397-08002B2CF9AE}" pid="4" name="ICV">
    <vt:lpwstr>38464CB6EF634340A436C7ACBF60FFA9</vt:lpwstr>
  </property>
</Properties>
</file>