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343" r:id="rId3"/>
    <p:sldId id="344" r:id="rId4"/>
    <p:sldId id="294" r:id="rId5"/>
    <p:sldId id="291" r:id="rId6"/>
    <p:sldId id="290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30" r:id="rId15"/>
    <p:sldId id="331" r:id="rId16"/>
    <p:sldId id="334" r:id="rId17"/>
    <p:sldId id="335" r:id="rId18"/>
    <p:sldId id="338" r:id="rId19"/>
    <p:sldId id="339" r:id="rId20"/>
    <p:sldId id="340" r:id="rId21"/>
    <p:sldId id="341" r:id="rId22"/>
    <p:sldId id="342" r:id="rId23"/>
    <p:sldId id="276" r:id="rId24"/>
    <p:sldId id="346" r:id="rId25"/>
    <p:sldId id="348" r:id="rId26"/>
    <p:sldId id="349" r:id="rId27"/>
    <p:sldId id="299" r:id="rId28"/>
    <p:sldId id="347" r:id="rId29"/>
    <p:sldId id="345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江松福" initials="" lastIdx="2" clrIdx="0"/>
  <p:cmAuthor id="7" name="Clu" initials="Clu" lastIdx="1" clrIdx="6"/>
  <p:cmAuthor id="1" name="CLu" initials="CLu" lastIdx="1" clrIdx="0"/>
  <p:cmAuthor id="2" name="王常胜" initials="王" lastIdx="1" clrIdx="0"/>
  <p:cmAuthor id="3" name="Pueschner, Franziska {FA~Shanghai}" initials="P" lastIdx="5" clrIdx="0"/>
  <p:cmAuthor id="4" name="  " initials=" " lastIdx="1" clrIdx="2"/>
  <p:cmAuthor id="5" name="涂 建欣" initials="涂" lastIdx="1" clrIdx="3"/>
  <p:cmAuthor id="75" name="作者" initials="A" lastIdx="0" clrIdx="24"/>
  <p:cmAuthor id="6" name="杨鸣哲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200" y="7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2021/11/6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2021/11/6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游戏机&#10;&#10;描述已自动生成"/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819840"/>
            <a:ext cx="9906000" cy="2038160"/>
          </a:xfrm>
          <a:prstGeom prst="rect">
            <a:avLst/>
          </a:prstGeom>
        </p:spPr>
      </p:pic>
      <p:sp>
        <p:nvSpPr>
          <p:cNvPr id="3" name="矩形 6"/>
          <p:cNvSpPr>
            <a:spLocks noChangeArrowheads="1"/>
          </p:cNvSpPr>
          <p:nvPr userDrawn="1"/>
        </p:nvSpPr>
        <p:spPr bwMode="auto">
          <a:xfrm flipV="1">
            <a:off x="1905" y="0"/>
            <a:ext cx="12190730" cy="890905"/>
          </a:xfrm>
          <a:prstGeom prst="rect">
            <a:avLst/>
          </a:prstGeom>
          <a:solidFill>
            <a:srgbClr val="08486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32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5" name="图片 4" descr="图片包含 游戏机&#10;&#10;描述已自动生成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855" y="-34925"/>
            <a:ext cx="3065145" cy="925830"/>
          </a:xfrm>
          <a:prstGeom prst="rect">
            <a:avLst/>
          </a:prstGeom>
          <a:noFill/>
          <a:effectLst>
            <a:glow rad="203200">
              <a:schemeClr val="bg1">
                <a:alpha val="0"/>
              </a:schemeClr>
            </a:glow>
            <a:innerShdw blurRad="1270000" dir="6000000">
              <a:schemeClr val="bg1">
                <a:alpha val="100000"/>
              </a:schemeClr>
            </a:innerShdw>
          </a:effectLst>
        </p:spPr>
      </p:pic>
      <p:pic>
        <p:nvPicPr>
          <p:cNvPr id="10" name="图片 9" descr="C:/Users/外网/AppData/Local/Temp/kaimatting/20200731185923/output_aiMatting_20200731190040.pngoutput_aiMatting_2020073119004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95580" y="238125"/>
            <a:ext cx="489585" cy="47561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2021/11/6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81145" y="6111875"/>
            <a:ext cx="4029075" cy="6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D3641C8-CFE5-4109-A59B-F4B7A8768E93}" type="datetime1">
              <a:rPr lang="zh-CN" altLang="en-US"/>
              <a:pPr>
                <a:defRPr/>
              </a:pPr>
              <a:t>2021/11/6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微信图片_201903111814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2440"/>
            <a:ext cx="12192000" cy="54921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28575"/>
            <a:ext cx="12192000" cy="30892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88975" y="607695"/>
            <a:ext cx="10808335" cy="4229735"/>
          </a:xfrm>
          <a:prstGeom prst="rect">
            <a:avLst/>
          </a:prstGeom>
          <a:gradFill>
            <a:gsLst>
              <a:gs pos="900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859915" y="1936750"/>
            <a:ext cx="84728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500" dirty="0">
                <a:solidFill>
                  <a:schemeClr val="tx2">
                    <a:lumMod val="75000"/>
                  </a:schemeClr>
                </a:solidFill>
                <a:effectLst>
                  <a:outerShdw blurRad="25400" dist="25400" dir="2700000" algn="tl">
                    <a:srgbClr val="000000">
                      <a:alpha val="30000"/>
                    </a:srgbClr>
                  </a:outerShdw>
                </a:effectLst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老年医学基地汇报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931149" y="3590925"/>
            <a:ext cx="31663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chemeClr val="tx2">
                    <a:lumMod val="75000"/>
                  </a:schemeClr>
                </a:solidFill>
                <a:effectLst>
                  <a:outerShdw blurRad="25400" dist="25400" dir="2700000" algn="tl">
                    <a:srgbClr val="000000">
                      <a:alpha val="30000"/>
                    </a:srgbClr>
                  </a:outerShdw>
                </a:effectLst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汇报人：陈 婵</a:t>
            </a:r>
          </a:p>
        </p:txBody>
      </p:sp>
      <p:pic>
        <p:nvPicPr>
          <p:cNvPr id="13" name="图片 12" descr="5b740d8653e5bd6fde478b13eba6d5b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65" y="837565"/>
            <a:ext cx="3705860" cy="8439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404225" y="4144010"/>
            <a:ext cx="2874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effectLst>
                  <a:outerShdw blurRad="25400" dist="25400" dir="2700000" algn="tl">
                    <a:srgbClr val="000000">
                      <a:alpha val="30000"/>
                    </a:srgbClr>
                  </a:outerShdw>
                </a:effectLst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2021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  <a:effectLst>
                  <a:outerShdw blurRad="25400" dist="25400" dir="2700000" algn="tl">
                    <a:srgbClr val="000000">
                      <a:alpha val="30000"/>
                    </a:srgbClr>
                  </a:outerShdw>
                </a:effectLst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年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effectLst>
                  <a:outerShdw blurRad="25400" dist="25400" dir="2700000" algn="tl">
                    <a:srgbClr val="000000">
                      <a:alpha val="30000"/>
                    </a:srgbClr>
                  </a:outerShdw>
                </a:effectLst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11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  <a:effectLst>
                  <a:outerShdw blurRad="25400" dist="25400" dir="2700000" algn="tl">
                    <a:srgbClr val="000000">
                      <a:alpha val="30000"/>
                    </a:srgbClr>
                  </a:outerShdw>
                </a:effectLst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740" y="548800"/>
            <a:ext cx="787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一、基本情况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793" y="1412916"/>
            <a:ext cx="10037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（五）医疗设备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295799" y="2060947"/>
          <a:ext cx="10080422" cy="3672153"/>
        </p:xfrm>
        <a:graphic>
          <a:graphicData uri="http://schemas.openxmlformats.org/drawingml/2006/table">
            <a:tbl>
              <a:tblPr/>
              <a:tblGrid>
                <a:gridCol w="1797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9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2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017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科室设备（台）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心电图仪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4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0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心脏监护设备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13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0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动态血压监护仪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2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0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心血管造影机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0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除颤器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0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呼吸机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0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临时心脏起搏器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0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超声心动图仪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3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0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血糖检测仪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2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科室常规配备康复设备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797" y="1412916"/>
            <a:ext cx="10080420" cy="489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老年综合评估设备及实践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781" y="1556922"/>
            <a:ext cx="10286143" cy="50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740" y="548800"/>
            <a:ext cx="787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一、基本情况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793" y="1412916"/>
            <a:ext cx="10037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（六）相关科室和实验室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5" name="TextBox 4"/>
          <p:cNvSpPr txBox="1"/>
          <p:nvPr/>
        </p:nvSpPr>
        <p:spPr>
          <a:xfrm>
            <a:off x="1007788" y="2348956"/>
            <a:ext cx="76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我院具有</a:t>
            </a:r>
            <a:r>
              <a:rPr lang="zh-CN" altLang="en-US" b="1" dirty="0"/>
              <a:t>完备</a:t>
            </a:r>
            <a:r>
              <a:rPr lang="zh-CN" altLang="en-US" dirty="0"/>
              <a:t>的有老年医学专培基地相关科室设置，同内科各亚专科、急诊科、</a:t>
            </a:r>
            <a:r>
              <a:rPr lang="en-US" altLang="zh-CN" dirty="0"/>
              <a:t>ICU</a:t>
            </a:r>
            <a:r>
              <a:rPr lang="zh-CN" altLang="en-US" dirty="0"/>
              <a:t>、神经内科、精神卫生科、康复科、营养科长期紧密协作，并常规开展老年病</a:t>
            </a:r>
            <a:r>
              <a:rPr lang="en-US" altLang="zh-CN" dirty="0"/>
              <a:t>MDT</a:t>
            </a:r>
            <a:r>
              <a:rPr lang="zh-CN" altLang="en-US" dirty="0"/>
              <a:t>工作。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我院中心实验室常年作为大内科</a:t>
            </a:r>
            <a:r>
              <a:rPr lang="en-US" altLang="zh-CN" dirty="0"/>
              <a:t>-</a:t>
            </a:r>
            <a:r>
              <a:rPr lang="zh-CN" altLang="en-US" dirty="0"/>
              <a:t>老年医学科研训练实验室开展工作。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740" y="548800"/>
            <a:ext cx="787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二、基层实践基地基本条件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784" y="1412916"/>
            <a:ext cx="97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基层中期照护基地</a:t>
            </a:r>
            <a:endParaRPr lang="en-US" altLang="zh-CN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871825" y="1988940"/>
          <a:ext cx="8127999" cy="3875657"/>
        </p:xfrm>
        <a:graphic>
          <a:graphicData uri="http://schemas.openxmlformats.org/drawingml/2006/table">
            <a:tbl>
              <a:tblPr/>
              <a:tblGrid>
                <a:gridCol w="258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0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8220"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基层实践基地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-</a:t>
                      </a:r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中期照料机构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中期照料机构名称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(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中文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)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温州怡宁老年医院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35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中期照料机构名称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(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英文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)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Wenzhou Yining Geriatric Hospital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统一社会信用代码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91330300MA2852PU5T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医院地址（省或直辖市）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浙江省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医院地址（市或行政区）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温州市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医院地址（详细地址）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瓯海区娄桥工业区中汇路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55</a:t>
                      </a:r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号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邮政编码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325041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医院级别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二级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医院等次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乙等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医院类别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其他专科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医院性质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营利性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实际床位数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370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在职内科医师人数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11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在职康复师人数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7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在职护士人数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108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8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在职护工人数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102</a:t>
                      </a:r>
                    </a:p>
                  </a:txBody>
                  <a:tcPr marL="12216" marR="12216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7769" y="2061211"/>
            <a:ext cx="5472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/>
              <a:t>与温州市怡宁老年医院</a:t>
            </a:r>
            <a:r>
              <a:rPr lang="zh-CN" altLang="en-US" sz="2400" dirty="0"/>
              <a:t>、协爱医院、和平国际医院</a:t>
            </a:r>
            <a:r>
              <a:rPr lang="zh-CN" altLang="zh-CN" sz="2400" dirty="0"/>
              <a:t>，</a:t>
            </a:r>
            <a:r>
              <a:rPr lang="zh-CN" altLang="en-US" sz="2400" dirty="0"/>
              <a:t>在</a:t>
            </a:r>
            <a:r>
              <a:rPr lang="zh-CN" altLang="en-US" sz="2400" b="1" dirty="0"/>
              <a:t>医养结合</a:t>
            </a:r>
            <a:r>
              <a:rPr lang="zh-CN" altLang="en-US" sz="2400" dirty="0"/>
              <a:t>模式上做了进一步医疗、教学、人才培训探索</a:t>
            </a:r>
            <a:r>
              <a:rPr lang="zh-CN" altLang="zh-CN" sz="2400" dirty="0"/>
              <a:t>。</a:t>
            </a:r>
            <a:endParaRPr lang="zh-CN" altLang="en-US" sz="2400" dirty="0"/>
          </a:p>
          <a:p>
            <a:endParaRPr lang="zh-CN" altLang="en-US" dirty="0"/>
          </a:p>
        </p:txBody>
      </p:sp>
      <p:pic>
        <p:nvPicPr>
          <p:cNvPr id="6" name="图片 5" descr="康宁医院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260868"/>
            <a:ext cx="5856244" cy="63376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3812" y="5229076"/>
            <a:ext cx="403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温州市怡宁老年病医院为康宁医院旗下老年专科医院，后者是大陆首家港股上市的民营医疗集团，当前已开放</a:t>
            </a:r>
            <a:r>
              <a:rPr lang="en-US" altLang="zh-CN" sz="1200" dirty="0"/>
              <a:t>500</a:t>
            </a:r>
            <a:r>
              <a:rPr lang="zh-CN" altLang="en-US" sz="1200"/>
              <a:t>张床位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740" y="548800"/>
            <a:ext cx="787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三、师资条件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804" y="2708971"/>
            <a:ext cx="9408392" cy="383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63831" y="1340914"/>
            <a:ext cx="7584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（一）人员配备</a:t>
            </a:r>
            <a:endParaRPr lang="en-US" altLang="zh-CN" dirty="0"/>
          </a:p>
          <a:p>
            <a:r>
              <a:rPr lang="en-US" altLang="zh-CN" dirty="0"/>
              <a:t>     </a:t>
            </a:r>
            <a:r>
              <a:rPr lang="zh-CN" altLang="en-US" dirty="0"/>
              <a:t>高级职称</a:t>
            </a:r>
            <a:r>
              <a:rPr lang="en-US" altLang="zh-CN" dirty="0"/>
              <a:t>14</a:t>
            </a:r>
            <a:r>
              <a:rPr lang="zh-CN" altLang="en-US" dirty="0"/>
              <a:t>人，中级职称</a:t>
            </a:r>
            <a:r>
              <a:rPr lang="en-US" altLang="zh-CN" dirty="0"/>
              <a:t>17</a:t>
            </a:r>
            <a:r>
              <a:rPr lang="zh-CN" altLang="en-US" dirty="0"/>
              <a:t>人</a:t>
            </a:r>
            <a:endParaRPr lang="en-US" altLang="zh-CN" dirty="0"/>
          </a:p>
          <a:p>
            <a:r>
              <a:rPr lang="en-US" altLang="zh-CN" dirty="0"/>
              <a:t>     </a:t>
            </a:r>
            <a:r>
              <a:rPr lang="zh-CN" altLang="en-US" dirty="0"/>
              <a:t>老年优势研究方向为老年心血管，老年呼吸，老年营养，老年综合评估，老年综合征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740" y="548800"/>
            <a:ext cx="787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三、师资条件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800" y="1772932"/>
            <a:ext cx="902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（二）指导医师条件</a:t>
            </a:r>
            <a:endParaRPr lang="en-US" altLang="zh-CN" dirty="0"/>
          </a:p>
          <a:p>
            <a:r>
              <a:rPr lang="zh-CN" altLang="en-US" dirty="0"/>
              <a:t>均具有本科以上学历，副高以上专业技术职称</a:t>
            </a:r>
            <a:endParaRPr lang="en-US" altLang="zh-CN" dirty="0"/>
          </a:p>
          <a:p>
            <a:r>
              <a:rPr lang="zh-CN" altLang="en-US" dirty="0"/>
              <a:t>接受过多次中国医师协会</a:t>
            </a:r>
            <a:r>
              <a:rPr lang="en-US" altLang="zh-CN" dirty="0"/>
              <a:t>/</a:t>
            </a:r>
            <a:r>
              <a:rPr lang="zh-CN" altLang="en-US" dirty="0"/>
              <a:t>中华医学会老年医学分会主办专科培训</a:t>
            </a:r>
            <a:endParaRPr lang="en-US" altLang="zh-CN" dirty="0"/>
          </a:p>
          <a:p>
            <a:r>
              <a:rPr lang="zh-CN" altLang="en-US" dirty="0"/>
              <a:t>从事专业工作</a:t>
            </a:r>
            <a:r>
              <a:rPr lang="en-US" altLang="zh-CN" dirty="0"/>
              <a:t>10</a:t>
            </a:r>
            <a:r>
              <a:rPr lang="zh-CN" altLang="en-US" dirty="0"/>
              <a:t>年以上</a:t>
            </a:r>
          </a:p>
        </p:txBody>
      </p:sp>
      <p:pic>
        <p:nvPicPr>
          <p:cNvPr id="43010" name="Picture 2" descr="C:\Users\外网\Desktop\20180702申报\微信图片_201807030941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4"/>
            <a:ext cx="12192000" cy="2220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1740" y="548800"/>
            <a:ext cx="787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四、专科工作基础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3813" y="1340913"/>
            <a:ext cx="777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79817" y="2060943"/>
            <a:ext cx="81603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14</a:t>
            </a:r>
            <a:r>
              <a:rPr lang="zh-CN" altLang="en-US" b="1" dirty="0"/>
              <a:t>年开展老年综合评估</a:t>
            </a:r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r>
              <a:rPr lang="en-US" altLang="zh-CN" b="1" dirty="0"/>
              <a:t>17</a:t>
            </a:r>
            <a:r>
              <a:rPr lang="zh-CN" altLang="en-US" b="1" dirty="0"/>
              <a:t>年老年</a:t>
            </a:r>
            <a:r>
              <a:rPr lang="en-US" altLang="zh-CN" b="1" dirty="0"/>
              <a:t>GCP</a:t>
            </a:r>
            <a:r>
              <a:rPr lang="zh-CN" altLang="en-US" b="1" dirty="0"/>
              <a:t>基地认证</a:t>
            </a:r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r>
              <a:rPr lang="en-US" altLang="zh-CN" b="1" dirty="0"/>
              <a:t>18</a:t>
            </a:r>
            <a:r>
              <a:rPr lang="zh-CN" altLang="en-US" b="1" dirty="0"/>
              <a:t>年获首批中国老年医学学会老年医学人才培训基地</a:t>
            </a:r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r>
              <a:rPr lang="en-US" altLang="zh-CN" b="1" dirty="0"/>
              <a:t>18</a:t>
            </a:r>
            <a:r>
              <a:rPr lang="zh-CN" altLang="en-US" b="1" dirty="0"/>
              <a:t>年老年</a:t>
            </a:r>
            <a:r>
              <a:rPr lang="zh-CN" altLang="en-US" b="1" dirty="0">
                <a:hlinkClick r:id="rId2" action="ppaction://hlinksldjump"/>
              </a:rPr>
              <a:t>综合征</a:t>
            </a:r>
            <a:r>
              <a:rPr lang="en-US" altLang="zh-CN" b="1" dirty="0">
                <a:hlinkClick r:id="rId2" action="ppaction://hlinksldjump"/>
              </a:rPr>
              <a:t>MDT</a:t>
            </a:r>
            <a:r>
              <a:rPr lang="zh-CN" altLang="en-US" b="1" dirty="0"/>
              <a:t>获院</a:t>
            </a:r>
            <a:r>
              <a:rPr lang="en-US" altLang="zh-CN" b="1" dirty="0"/>
              <a:t>MDT</a:t>
            </a:r>
            <a:r>
              <a:rPr lang="zh-CN" altLang="en-US" b="1" dirty="0"/>
              <a:t>评审认证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1785" y="1225690"/>
            <a:ext cx="2880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年起开展老年综合评估</a:t>
            </a:r>
          </a:p>
        </p:txBody>
      </p:sp>
      <p:pic>
        <p:nvPicPr>
          <p:cNvPr id="6" name="图片 5" descr="综合评估剪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840" y="0"/>
            <a:ext cx="9936160" cy="6880536"/>
          </a:xfrm>
          <a:prstGeom prst="rect">
            <a:avLst/>
          </a:prstGeom>
        </p:spPr>
      </p:pic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431765" y="692886"/>
            <a:ext cx="1344056" cy="720030"/>
          </a:xfrm>
        </p:spPr>
        <p:txBody>
          <a:bodyPr/>
          <a:lstStyle/>
          <a:p>
            <a:pPr algn="ctr">
              <a:buNone/>
            </a:pPr>
            <a:r>
              <a:rPr lang="en-US" altLang="zh-CN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14</a:t>
            </a:r>
            <a:endParaRPr lang="zh-CN" altLang="en-US" sz="36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3296" y="1442870"/>
            <a:ext cx="921638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b="1" dirty="0">
              <a:solidFill>
                <a:schemeClr val="tx1"/>
              </a:solidFill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一、基本条件</a:t>
            </a:r>
          </a:p>
          <a:p>
            <a:endParaRPr lang="zh-CN" altLang="en-US" sz="2800" b="1" dirty="0">
              <a:solidFill>
                <a:schemeClr val="tx1"/>
              </a:solidFill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二、基层实践基地基本条件</a:t>
            </a:r>
          </a:p>
          <a:p>
            <a:endParaRPr lang="zh-CN" altLang="en-US" sz="2800" b="1" dirty="0">
              <a:solidFill>
                <a:schemeClr val="tx1"/>
              </a:solidFill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三、师资条件</a:t>
            </a:r>
            <a:endParaRPr lang="en-US" altLang="zh-CN" sz="2800" b="1" dirty="0">
              <a:solidFill>
                <a:schemeClr val="tx1"/>
              </a:solidFill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2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四、专科工作基础及成果</a:t>
            </a:r>
            <a:endParaRPr lang="zh-CN" altLang="en-US" sz="20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800" b="1" dirty="0">
              <a:solidFill>
                <a:schemeClr val="tx1"/>
              </a:solidFill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800" b="1" dirty="0">
              <a:solidFill>
                <a:schemeClr val="tx1"/>
              </a:solidFill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800" b="1" dirty="0">
              <a:solidFill>
                <a:schemeClr val="tx1"/>
              </a:solidFill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548005"/>
            <a:ext cx="11199707" cy="582930"/>
          </a:xfrm>
        </p:spPr>
        <p:txBody>
          <a:bodyPr/>
          <a:lstStyle/>
          <a:p>
            <a:r>
              <a:rPr lang="en-US" altLang="zh-CN" sz="2400" dirty="0">
                <a:solidFill>
                  <a:schemeClr val="tx1"/>
                </a:solidFill>
                <a:uFillTx/>
              </a:rPr>
              <a:t>17</a:t>
            </a:r>
            <a:r>
              <a:rPr lang="zh-CN" altLang="en-US" sz="2400" dirty="0">
                <a:solidFill>
                  <a:schemeClr val="tx1"/>
                </a:solidFill>
                <a:uFillTx/>
              </a:rPr>
              <a:t>年我科室获得国家</a:t>
            </a:r>
            <a:r>
              <a:rPr lang="en-US" altLang="zh-CN" sz="2400" dirty="0">
                <a:solidFill>
                  <a:schemeClr val="tx1"/>
                </a:solidFill>
                <a:uFillTx/>
              </a:rPr>
              <a:t>GCP</a:t>
            </a:r>
            <a:r>
              <a:rPr lang="zh-CN" altLang="en-US" sz="2400" dirty="0">
                <a:solidFill>
                  <a:schemeClr val="tx1"/>
                </a:solidFill>
                <a:uFillTx/>
              </a:rPr>
              <a:t>新增临床药物基地（老年病专业）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812" y="1052901"/>
            <a:ext cx="9408392" cy="352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9815" y="4581048"/>
            <a:ext cx="93123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50786" y="332871"/>
            <a:ext cx="10650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b="1" dirty="0"/>
          </a:p>
          <a:p>
            <a:pPr algn="ctr"/>
            <a:r>
              <a:rPr lang="en-US" altLang="zh-CN" sz="2400" b="1" dirty="0"/>
              <a:t>18</a:t>
            </a:r>
            <a:r>
              <a:rPr lang="zh-CN" altLang="en-US" sz="2400" b="1" dirty="0"/>
              <a:t>年获批首批中国老年医学学会老年医学人才培训基地</a:t>
            </a:r>
          </a:p>
          <a:p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548073" y="2321921"/>
            <a:ext cx="7100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692557" y="3429000"/>
            <a:ext cx="9478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831864" y="1196907"/>
            <a:ext cx="748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401104" y="-18459912"/>
            <a:ext cx="28041600" cy="1403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微信图片_2018070312332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796" y="1340913"/>
            <a:ext cx="9936160" cy="49734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2915" y="352599"/>
            <a:ext cx="9219156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18</a:t>
            </a:r>
            <a:r>
              <a:rPr lang="zh-CN" altLang="en-US" sz="3600" dirty="0"/>
              <a:t>年老年综合征</a:t>
            </a:r>
            <a:r>
              <a:rPr lang="en-US" altLang="zh-CN" sz="3600" dirty="0"/>
              <a:t>MDT</a:t>
            </a:r>
            <a:r>
              <a:rPr lang="zh-CN" altLang="en-US" sz="3600" dirty="0"/>
              <a:t>团队获院</a:t>
            </a:r>
            <a:r>
              <a:rPr lang="en-US" altLang="zh-CN" sz="3600" dirty="0"/>
              <a:t>MDT</a:t>
            </a:r>
            <a:r>
              <a:rPr lang="zh-CN" altLang="en-US" sz="3600" dirty="0"/>
              <a:t>认定通过</a:t>
            </a:r>
          </a:p>
        </p:txBody>
      </p:sp>
      <p:pic>
        <p:nvPicPr>
          <p:cNvPr id="4" name="内容占位符 3" descr="MD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750208" y="-1713518"/>
            <a:ext cx="4241902" cy="10494772"/>
          </a:xfrm>
        </p:spPr>
      </p:pic>
      <p:cxnSp>
        <p:nvCxnSpPr>
          <p:cNvPr id="6" name="直接连接符 5"/>
          <p:cNvCxnSpPr/>
          <p:nvPr/>
        </p:nvCxnSpPr>
        <p:spPr>
          <a:xfrm>
            <a:off x="1391804" y="4509046"/>
            <a:ext cx="8448352" cy="720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75665" y="163830"/>
            <a:ext cx="1024064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b="1" dirty="0">
                <a:solidFill>
                  <a:schemeClr val="bg1"/>
                </a:solidFill>
                <a:sym typeface="+mn-ea"/>
              </a:rPr>
              <a:t>教学及科研工作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7EE36B-F6C2-AB47-8408-37A33B829468}"/>
              </a:ext>
            </a:extLst>
          </p:cNvPr>
          <p:cNvSpPr/>
          <p:nvPr/>
        </p:nvSpPr>
        <p:spPr>
          <a:xfrm>
            <a:off x="1061016" y="1102670"/>
            <a:ext cx="92222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33333"/>
                </a:solidFill>
                <a:latin typeface="Verdana" panose="020B0604030504040204" pitchFamily="34" charset="0"/>
              </a:rPr>
              <a:t>教学</a:t>
            </a:r>
            <a:b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老年病科（干部保健）是国家首批老年医学培训基地、老年医学硕士学位授予点，承担本科、研究生教学，以及住院医师规培带教（各专业共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180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人次）。</a:t>
            </a:r>
            <a:endParaRPr lang="en-US" altLang="zh-CN" sz="20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承担温州市及其他浙南、赣东地区老年医学进修教学培训任务</a:t>
            </a:r>
            <a:endParaRPr lang="en-US" altLang="zh-CN" sz="20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33333"/>
                </a:solidFill>
                <a:latin typeface="Verdana" panose="020B0604030504040204" pitchFamily="34" charset="0"/>
              </a:rPr>
              <a:t>科研</a:t>
            </a:r>
            <a:b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国家药物临床试验基地，近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5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年科室成员先后承担国家自然科学基金项目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1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项、省自然科学基金项目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2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项、省卫生厅项目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1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项，市厅级课题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10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来项，在国内外核心期刊发表论文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60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余篇，其中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SCI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收录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30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余篇。</a:t>
            </a:r>
            <a:endParaRPr lang="en-US" altLang="zh-CN" sz="20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33333"/>
                </a:solidFill>
                <a:latin typeface="Verdana" panose="020B0604030504040204" pitchFamily="34" charset="0"/>
              </a:rPr>
              <a:t>近两年开展继续医学教育项目</a:t>
            </a:r>
            <a:b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现代老年医学新进展</a:t>
            </a:r>
            <a:endParaRPr lang="en-US" altLang="zh-CN" sz="20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市级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《</a:t>
            </a:r>
            <a:r>
              <a:rPr lang="zh-CN" altLang="en-US" sz="2000" dirty="0">
                <a:solidFill>
                  <a:schemeClr val="dk1"/>
                </a:solidFill>
              </a:rPr>
              <a:t>医养结合模式下老年护理和照护新进展</a:t>
            </a:r>
            <a:r>
              <a:rPr lang="en-US" altLang="zh-CN" sz="2000" dirty="0">
                <a:solidFill>
                  <a:schemeClr val="dk1"/>
                </a:solidFill>
              </a:rPr>
              <a:t>》</a:t>
            </a:r>
            <a:b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省级线上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《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衰弱在老年常见疾病中研究进展及管理学习班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》</a:t>
            </a:r>
            <a:endParaRPr lang="zh-CN" altLang="en-US" sz="2000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C:\Users\外网\AppData\Local\Temp\WeChat Files\a82cc8044d366598c4e17abf3098110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800" y="351742"/>
            <a:ext cx="5835467" cy="289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内容占位符 4" descr="C:\Users\外网\AppData\Local\Temp\WeChat Files\596166b526b40c9ad504973e317b84b.jpg"/>
          <p:cNvPicPr>
            <a:picLocks noGr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6581" y="598074"/>
            <a:ext cx="4534422" cy="558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C:\Users\外网\AppData\Local\Temp\WeChat Files\897f6f7e67db49b45499e04a1bf408a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26" y="3340224"/>
            <a:ext cx="5274310" cy="3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椭圆 6"/>
          <p:cNvSpPr/>
          <p:nvPr/>
        </p:nvSpPr>
        <p:spPr>
          <a:xfrm>
            <a:off x="9156526" y="4296428"/>
            <a:ext cx="1816273" cy="501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54027" y="726510"/>
            <a:ext cx="3712923" cy="55506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dirty="0"/>
              <a:t>   温州医科大学附属第一医院老年医学科</a:t>
            </a:r>
            <a:endParaRPr lang="en-US" altLang="zh-CN" dirty="0"/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r>
              <a:rPr lang="en-US" altLang="zh-CN" dirty="0"/>
              <a:t>   </a:t>
            </a:r>
            <a:r>
              <a:rPr lang="zh-CN" altLang="en-US" dirty="0"/>
              <a:t>以组长单位身份，牵头成立浙江省内第一个老年医学慢病管理及预防专业学组，整合附属医学、省市大医院大平台与基层、社区医疗网络，共同培育慢病防治、医养结合新格局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94" y="1"/>
            <a:ext cx="37828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954" y="0"/>
            <a:ext cx="35370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427755"/>
            <a:ext cx="7515616" cy="774743"/>
          </a:xfrm>
        </p:spPr>
        <p:txBody>
          <a:bodyPr>
            <a:normAutofit/>
          </a:bodyPr>
          <a:lstStyle/>
          <a:p>
            <a:r>
              <a:rPr lang="zh-CN" altLang="en-US" sz="2800" dirty="0"/>
              <a:t>对基层</a:t>
            </a:r>
            <a:r>
              <a:rPr lang="en-US" altLang="zh-CN" sz="2800" dirty="0"/>
              <a:t>/</a:t>
            </a:r>
            <a:r>
              <a:rPr lang="zh-CN" altLang="en-US" sz="2800" dirty="0"/>
              <a:t>下级医疗单位进行手把手培训、督导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416" y="1424792"/>
            <a:ext cx="680483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412" y="0"/>
            <a:ext cx="4872038" cy="365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1089" y="3027893"/>
            <a:ext cx="4874895" cy="365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75665" y="1277441"/>
            <a:ext cx="9765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老年医学科获</a:t>
            </a:r>
            <a:r>
              <a:rPr lang="zh-CN" alt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温州市巾帼文明岗、温州市青年文明号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等荣誉。</a:t>
            </a: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875665" y="163830"/>
            <a:ext cx="711644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b="1" dirty="0">
                <a:solidFill>
                  <a:schemeClr val="bg1"/>
                </a:solidFill>
                <a:sym typeface="+mn-ea"/>
              </a:rPr>
              <a:t>科室医疗服务能力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375489-8F5C-4070-89ED-C4151C81B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23" y="2974509"/>
            <a:ext cx="3312753" cy="33127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CB9F37-931E-4C09-B314-B0905859B9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250" y="2974509"/>
            <a:ext cx="3231559" cy="32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4723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39036"/>
            <a:ext cx="652700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3222" y="0"/>
            <a:ext cx="5528152" cy="414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557392"/>
            <a:ext cx="10546917" cy="330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646822B-526B-844A-A658-C698DEF19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248" y="1108364"/>
            <a:ext cx="9689131" cy="4170219"/>
          </a:xfrm>
          <a:prstGeom prst="rect">
            <a:avLst/>
          </a:prstGeom>
        </p:spPr>
      </p:pic>
      <p:sp>
        <p:nvSpPr>
          <p:cNvPr id="5" name="文本框 3"/>
          <p:cNvSpPr txBox="1"/>
          <p:nvPr/>
        </p:nvSpPr>
        <p:spPr>
          <a:xfrm>
            <a:off x="3318024" y="5397961"/>
            <a:ext cx="61093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rgbClr val="08486C"/>
                </a:solidFill>
              </a:rPr>
              <a:t>谢谢专家聆听！</a:t>
            </a:r>
          </a:p>
        </p:txBody>
      </p:sp>
    </p:spTree>
    <p:extLst>
      <p:ext uri="{BB962C8B-B14F-4D97-AF65-F5344CB8AC3E}">
        <p14:creationId xmlns:p14="http://schemas.microsoft.com/office/powerpoint/2010/main" val="41073861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740" y="548800"/>
            <a:ext cx="787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一、基本条件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7534" y="1844675"/>
            <a:ext cx="100372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（一）所在医院基本条件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我院</a:t>
            </a:r>
            <a:r>
              <a:rPr dirty="0"/>
              <a:t>是</a:t>
            </a:r>
            <a:r>
              <a:rPr b="1" dirty="0"/>
              <a:t>浙江首批</a:t>
            </a:r>
            <a:r>
              <a:rPr dirty="0"/>
              <a:t>（1993年）三甲</a:t>
            </a:r>
            <a:r>
              <a:rPr lang="zh-CN" altLang="en-US" dirty="0"/>
              <a:t>综合医院</a:t>
            </a:r>
            <a:r>
              <a:rPr dirty="0"/>
              <a:t>。</a:t>
            </a:r>
            <a:endParaRPr lang="en-US" dirty="0"/>
          </a:p>
          <a:p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我院是</a:t>
            </a:r>
            <a:r>
              <a:rPr lang="en-US" altLang="zh-CN" dirty="0"/>
              <a:t>14</a:t>
            </a:r>
            <a:r>
              <a:rPr lang="zh-CN" altLang="en-US" dirty="0"/>
              <a:t>年国家卫计委首批的内科专业住院医师规范化培训基地。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u="sng" dirty="0">
                <a:solidFill>
                  <a:srgbClr val="FF0000"/>
                </a:solidFill>
              </a:rPr>
              <a:t>具备独立的老年医学科</a:t>
            </a:r>
            <a:endParaRPr lang="en-US" altLang="zh-CN" u="sng" dirty="0">
              <a:solidFill>
                <a:srgbClr val="FF0000"/>
              </a:solidFill>
            </a:endParaRPr>
          </a:p>
          <a:p>
            <a:endParaRPr lang="en-US" altLang="zh-CN" dirty="0"/>
          </a:p>
          <a:p>
            <a:r>
              <a:rPr lang="en-US" altLang="zh-CN" dirty="0"/>
              <a:t>4.</a:t>
            </a:r>
            <a:r>
              <a:rPr lang="zh-CN" altLang="en-US" dirty="0"/>
              <a:t>老年医学硕士研究生培养单位</a:t>
            </a:r>
            <a:endParaRPr lang="en-US" altLang="zh-CN" dirty="0"/>
          </a:p>
          <a:p>
            <a:endParaRPr lang="en-US" altLang="zh-C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9125" y="1222779"/>
            <a:ext cx="1095375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老年病科</a:t>
            </a:r>
            <a:endParaRPr lang="en-US" altLang="zh-CN" sz="3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333333"/>
                </a:solidFill>
                <a:latin typeface="Verdana" panose="020B0604030504040204" pitchFamily="34" charset="0"/>
              </a:rPr>
              <a:t>老年病科是国家首批老年医学培训基地、国家药物临床试验基地、老年医学硕士学位授予点、温州市巾帼文明岗、温州市青年文明号。科室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是温州地区最早成立的老年医学专科之一，主要从事老年病临床、教学及科研工作，并承担温州地区地市级干部保健任务。临床业务以老年疾病的综合诊治、老年综合评估等为特色，逐步形成集老年常见病诊治、康复、预防为一体的综合性学科，是温州市最具影响力的老年疾病诊疗中心之一。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5355" y="128905"/>
            <a:ext cx="57245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500" b="1">
                <a:solidFill>
                  <a:schemeClr val="bg1"/>
                </a:solidFill>
                <a:latin typeface="+mn-ea"/>
                <a:sym typeface="+mn-ea"/>
              </a:rPr>
              <a:t>科室基本情况介绍</a:t>
            </a:r>
          </a:p>
        </p:txBody>
      </p:sp>
    </p:spTree>
    <p:extLst>
      <p:ext uri="{BB962C8B-B14F-4D97-AF65-F5344CB8AC3E}">
        <p14:creationId xmlns:p14="http://schemas.microsoft.com/office/powerpoint/2010/main" val="403635530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9875" y="1186757"/>
            <a:ext cx="10734675" cy="1395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学科带头人：</a:t>
            </a:r>
            <a:endParaRPr lang="en-US" altLang="zh-CN" sz="3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3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5355" y="128905"/>
            <a:ext cx="57245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500" b="1">
                <a:solidFill>
                  <a:schemeClr val="bg1"/>
                </a:solidFill>
                <a:latin typeface="+mn-ea"/>
                <a:sym typeface="+mn-ea"/>
              </a:rPr>
              <a:t>科室基本情况介绍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A4CF691-0BC5-4AB1-B2F0-6A596CF308CD}"/>
              </a:ext>
            </a:extLst>
          </p:cNvPr>
          <p:cNvSpPr txBox="1"/>
          <p:nvPr/>
        </p:nvSpPr>
        <p:spPr>
          <a:xfrm>
            <a:off x="3890356" y="1526739"/>
            <a:ext cx="733419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陈婵 老年病科副主任（主持），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医学博士，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副主任医师、副教授、硕士生导师 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，温州市“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551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人才”，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2019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年至美国北卡罗莱纳大学教堂山分校访问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进修，于温州医科大学首次开设老年医学研究生课程。擅长老年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呼吸系统疾病，衰弱，骨质疏松，老年共病的诊治。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现任温州市医学会老年分会副主任委员、浙江省医师协会老年医学科医师分会委员、浙江省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医学会老年医学分会青年委员会副主任委员；以</a:t>
            </a:r>
            <a:r>
              <a:rPr lang="zh-CN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第一发明人授权国家发明专利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3</a:t>
            </a:r>
            <a:r>
              <a:rPr lang="zh-CN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项；第二发明人授权国家发明专利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5</a:t>
            </a:r>
            <a:r>
              <a:rPr lang="zh-CN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项；浙江省继续教育项目</a:t>
            </a:r>
            <a:r>
              <a:rPr lang="en-US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1</a:t>
            </a:r>
            <a:r>
              <a:rPr lang="zh-CN" altLang="zh-CN" sz="2000" dirty="0">
                <a:solidFill>
                  <a:srgbClr val="333333"/>
                </a:solidFill>
                <a:latin typeface="Verdana" panose="020B0604030504040204" pitchFamily="34" charset="0"/>
              </a:rPr>
              <a:t>项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。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主持及参与国家自然科学基金项目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4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项、省自然科学基金项目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3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项，市厅级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6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项，发表论文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30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余篇，以第一作者或通讯作者发表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SCI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论著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13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篇。</a:t>
            </a:r>
            <a:endParaRPr lang="zh-CN" altLang="zh-CN" sz="20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6895F2-C8C0-4DA5-9325-468DF63DB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18" y="2026112"/>
            <a:ext cx="2731713" cy="38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021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9778" y="1128568"/>
            <a:ext cx="6735678" cy="1192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学科带头人：</a:t>
            </a:r>
            <a:endParaRPr lang="en-US" altLang="zh-CN" sz="3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lang="zh-CN" altLang="en-US" sz="3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5355" y="128905"/>
            <a:ext cx="57245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500" b="1">
                <a:solidFill>
                  <a:schemeClr val="bg1"/>
                </a:solidFill>
                <a:latin typeface="+mn-ea"/>
                <a:sym typeface="+mn-ea"/>
              </a:rPr>
              <a:t>科室基本情况介绍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F0451BF-E34F-478F-9F46-9EFB114CA5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55" y="2204974"/>
            <a:ext cx="3048000" cy="401726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CDB84D0-6029-4DA3-8674-B4D628577EF7}"/>
              </a:ext>
            </a:extLst>
          </p:cNvPr>
          <p:cNvSpPr txBox="1"/>
          <p:nvPr/>
        </p:nvSpPr>
        <p:spPr>
          <a:xfrm>
            <a:off x="4410688" y="2009306"/>
            <a:ext cx="66252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杜晓红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主任医师 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1989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年毕业于宁夏医科大学，获医学学士学位。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2000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年温州医科大学研究生班结业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。长期从事老年医学临床、科研和管理工作，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擅长老年慢性疾病的综合管理，老年多重用药规范化管理，老年缓和医疗。目前任浙江省老年医学会副主委，浙江省医师协会老年医学分会副会长，温州老年医学会副主任委员，骨质疏松副主任委员，中华老年医学学会理事，温州医学会内科学会</a:t>
            </a:r>
            <a:r>
              <a:rPr lang="zh-CN" altLang="en-US" sz="2000" dirty="0">
                <a:solidFill>
                  <a:srgbClr val="333333"/>
                </a:solidFill>
                <a:latin typeface="Verdana" panose="020B0604030504040204" pitchFamily="34" charset="0"/>
              </a:rPr>
              <a:t>委员，及中华老年医学杂志（电子版）的编委。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先后发表国内外学术论文三十余篇。主持多项省级及市级课题的研究。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551402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740" y="548800"/>
            <a:ext cx="787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一、基本情况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793" y="1412916"/>
            <a:ext cx="10037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（二）科室规模</a:t>
            </a:r>
            <a:endParaRPr lang="en-US" altLang="zh-CN" dirty="0"/>
          </a:p>
          <a:p>
            <a:r>
              <a:rPr lang="zh-CN" altLang="zh-CN" dirty="0"/>
              <a:t>老年</a:t>
            </a:r>
            <a:r>
              <a:rPr lang="zh-CN" altLang="en-US" dirty="0"/>
              <a:t>医学</a:t>
            </a:r>
            <a:r>
              <a:rPr lang="zh-CN" altLang="zh-CN" dirty="0"/>
              <a:t>科成立</a:t>
            </a:r>
            <a:r>
              <a:rPr lang="en-US" altLang="zh-CN" b="1" dirty="0"/>
              <a:t>30</a:t>
            </a:r>
            <a:r>
              <a:rPr lang="zh-CN" altLang="en-US" b="1" dirty="0"/>
              <a:t>余年，</a:t>
            </a:r>
            <a:r>
              <a:rPr lang="zh-CN" altLang="en-US" dirty="0"/>
              <a:t>现有南白象院区</a:t>
            </a:r>
            <a:r>
              <a:rPr lang="en-US" altLang="zh-CN" dirty="0"/>
              <a:t>VIP</a:t>
            </a:r>
            <a:r>
              <a:rPr lang="zh-CN" altLang="en-US" dirty="0"/>
              <a:t>病区</a:t>
            </a:r>
            <a:r>
              <a:rPr lang="en-US" altLang="zh-CN" dirty="0"/>
              <a:t>1</a:t>
            </a:r>
            <a:r>
              <a:rPr lang="zh-CN" altLang="en-US" dirty="0"/>
              <a:t>个，</a:t>
            </a:r>
            <a:r>
              <a:rPr lang="zh-CN" altLang="zh-CN" dirty="0"/>
              <a:t>床位数</a:t>
            </a:r>
            <a:r>
              <a:rPr lang="en-US" altLang="zh-CN" b="1" dirty="0"/>
              <a:t>75</a:t>
            </a:r>
            <a:r>
              <a:rPr lang="zh-CN" altLang="en-US" b="1" dirty="0"/>
              <a:t>张</a:t>
            </a:r>
            <a:r>
              <a:rPr lang="zh-CN" altLang="en-US" dirty="0"/>
              <a:t>（规划老年医学中心</a:t>
            </a:r>
            <a:r>
              <a:rPr lang="en-US" altLang="zh-CN" dirty="0"/>
              <a:t>/</a:t>
            </a:r>
            <a:r>
              <a:rPr lang="zh-CN" altLang="en-US" dirty="0"/>
              <a:t>老年研究院</a:t>
            </a:r>
            <a:r>
              <a:rPr lang="en-US" altLang="zh-CN" dirty="0"/>
              <a:t>300</a:t>
            </a:r>
            <a:r>
              <a:rPr lang="zh-CN" altLang="en-US" dirty="0"/>
              <a:t>床位），年收治老年病人</a:t>
            </a:r>
            <a:r>
              <a:rPr lang="en-US" altLang="zh-CN" dirty="0"/>
              <a:t>2200</a:t>
            </a:r>
            <a:r>
              <a:rPr lang="zh-CN" altLang="en-US" dirty="0"/>
              <a:t>人次左右，床位实际占用率</a:t>
            </a:r>
            <a:r>
              <a:rPr lang="en-US" altLang="zh-CN" dirty="0"/>
              <a:t>92%</a:t>
            </a:r>
            <a:r>
              <a:rPr lang="zh-CN" altLang="en-US" dirty="0"/>
              <a:t>，</a:t>
            </a:r>
            <a:r>
              <a:rPr lang="en-US" altLang="zh-CN" dirty="0"/>
              <a:t>2020</a:t>
            </a:r>
            <a:r>
              <a:rPr lang="zh-CN" altLang="en-US" dirty="0"/>
              <a:t>年年度专科</a:t>
            </a:r>
            <a:r>
              <a:rPr lang="zh-CN" altLang="en-US" b="1" dirty="0"/>
              <a:t>门诊</a:t>
            </a:r>
            <a:r>
              <a:rPr lang="en-US" altLang="zh-CN" b="1" dirty="0"/>
              <a:t>55000</a:t>
            </a:r>
            <a:r>
              <a:rPr lang="zh-CN" altLang="en-US" b="1" dirty="0"/>
              <a:t>人次。</a:t>
            </a:r>
            <a:endParaRPr lang="en-US" altLang="zh-CN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500" y="2670669"/>
            <a:ext cx="9645039" cy="378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740" y="548800"/>
            <a:ext cx="787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一、基本情况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793" y="1412916"/>
            <a:ext cx="10037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（三）诊疗疾病范围及数量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487808" y="2060939"/>
          <a:ext cx="9504398" cy="3456154"/>
        </p:xfrm>
        <a:graphic>
          <a:graphicData uri="http://schemas.openxmlformats.org/drawingml/2006/table">
            <a:tbl>
              <a:tblPr/>
              <a:tblGrid>
                <a:gridCol w="3621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2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7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心脏病（冠心病、心衰、肺心病）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5206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帕金森病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1313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高血压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12488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老年痴呆症及认知障碍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1186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心律失常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4101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脑血管疾病（卒中）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3268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瓣膜性心脏病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3168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老年肿瘤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613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慢性阻塞性肺疾病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1410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焦虑、抑郁、谵妄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523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老年肺炎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177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睡眠障碍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726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老年呼吸衰竭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33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老年营养不良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806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肺栓塞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17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老年跌倒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15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老年消化性疾病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2211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压疮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3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老年糖尿病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2279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老年尿失禁 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53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老年甲状腺疾病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1550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老年前列腺增生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1200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老年肾功能衰竭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323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老年围手术期病人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53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85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老年多器官衰竭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31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老年骨关节疾病（包括骨质疏松性骨折）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2550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740" y="548800"/>
            <a:ext cx="787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一、基本情况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793" y="1412916"/>
            <a:ext cx="10037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（四）技能操作种类和例数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391805" y="2492961"/>
          <a:ext cx="9408392" cy="2880120"/>
        </p:xfrm>
        <a:graphic>
          <a:graphicData uri="http://schemas.openxmlformats.org/drawingml/2006/table">
            <a:tbl>
              <a:tblPr/>
              <a:tblGrid>
                <a:gridCol w="3585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7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2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心电图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3368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老年用药指导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1256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动态心电图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126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老年围手术期评估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53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动态血压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364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跌倒和晕厥评估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610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经胸超声心动图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521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老年营养支持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260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机械通气（无创性、有创性）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160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老年人康复治疗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135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肺功能测定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640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老年慢病管理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525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中央静脉置管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55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老年人精神状况评估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186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动脉血气分析 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186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老年人临终关怀或缓和医学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68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胃十二指肠管置管术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61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老年共病诊治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3380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老年综合评估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216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等线"/>
                        </a:rPr>
                        <a:t>老年综合门诊或会诊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latin typeface="等线"/>
                        </a:rPr>
                        <a:t>105</a:t>
                      </a:r>
                    </a:p>
                  </a:txBody>
                  <a:tcPr marL="11791" marR="11791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1550</Words>
  <Application>Microsoft Macintosh PowerPoint</Application>
  <PresentationFormat>宽屏</PresentationFormat>
  <Paragraphs>237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等线</vt:lpstr>
      <vt:lpstr>华文新魏</vt:lpstr>
      <vt:lpstr>宋体</vt:lpstr>
      <vt:lpstr>微软雅黑</vt:lpstr>
      <vt:lpstr>Aparajita</vt:lpstr>
      <vt:lpstr>Arial</vt:lpstr>
      <vt:lpstr>Calibri</vt:lpstr>
      <vt:lpstr>Verdana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科室常规配备康复设备</vt:lpstr>
      <vt:lpstr>老年综合评估设备及实践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17年我科室获得国家GCP新增临床药物基地（老年病专业）</vt:lpstr>
      <vt:lpstr>PowerPoint 演示文稿</vt:lpstr>
      <vt:lpstr>18年老年综合征MDT团队获院MDT认定通过</vt:lpstr>
      <vt:lpstr>PowerPoint 演示文稿</vt:lpstr>
      <vt:lpstr>PowerPoint 演示文稿</vt:lpstr>
      <vt:lpstr>PowerPoint 演示文稿</vt:lpstr>
      <vt:lpstr>对基层/下级医疗单位进行手把手培训、督导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外网</dc:creator>
  <cp:lastModifiedBy>刘 蓉</cp:lastModifiedBy>
  <cp:revision>145</cp:revision>
  <dcterms:created xsi:type="dcterms:W3CDTF">2021-08-25T08:59:00Z</dcterms:created>
  <dcterms:modified xsi:type="dcterms:W3CDTF">2021-11-06T07:15:05Z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ED608C83F84546C0AAEC65300E397242</vt:lpwstr>
  </property>
  <property fmtid="{D5CDD505-2E9C-101B-9397-08002B2CF9AE}" pid="3" name="KSOProductBuildVer">
    <vt:lpwstr>2052-11.1.0.10700</vt:lpwstr>
  </property>
</Properties>
</file>