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3"/>
    <p:sldId id="273" r:id="rId4"/>
    <p:sldId id="275" r:id="rId5"/>
    <p:sldId id="278" r:id="rId6"/>
    <p:sldId id="286" r:id="rId7"/>
    <p:sldId id="287" r:id="rId8"/>
    <p:sldId id="285" r:id="rId9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4B6E"/>
    <a:srgbClr val="EEF7E9"/>
    <a:srgbClr val="FDF5FC"/>
    <a:srgbClr val="FEECFB"/>
    <a:srgbClr val="F6F6C2"/>
    <a:srgbClr val="E8CEE4"/>
    <a:srgbClr val="FFFFFF"/>
    <a:srgbClr val="1F60E1"/>
    <a:srgbClr val="3322D8"/>
    <a:srgbClr val="4C16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087" autoAdjust="0"/>
  </p:normalViewPr>
  <p:slideViewPr>
    <p:cSldViewPr snapToGrid="0">
      <p:cViewPr varScale="1">
        <p:scale>
          <a:sx n="60" d="100"/>
          <a:sy n="60" d="100"/>
        </p:scale>
        <p:origin x="84" y="112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8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205962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 b="1">
                <a:solidFill>
                  <a:srgbClr val="074B6E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dirty="0"/>
              <a:t>单元名（字体黑体，字号</a:t>
            </a:r>
            <a:r>
              <a:rPr lang="en-US" altLang="zh-CN" dirty="0"/>
              <a:t>40-60</a:t>
            </a:r>
            <a:r>
              <a:rPr lang="zh-CN" altLang="en-US" dirty="0"/>
              <a:t>之间）</a:t>
            </a:r>
            <a:endParaRPr lang="zh-CN" altLang="en-US" dirty="0"/>
          </a:p>
        </p:txBody>
      </p:sp>
      <p:cxnSp>
        <p:nvCxnSpPr>
          <p:cNvPr id="8" name="直接连接符 7"/>
          <p:cNvCxnSpPr/>
          <p:nvPr userDrawn="1"/>
        </p:nvCxnSpPr>
        <p:spPr>
          <a:xfrm flipV="1">
            <a:off x="1481343" y="4442106"/>
            <a:ext cx="9323294" cy="89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284694" cy="4351338"/>
          </a:xfrm>
        </p:spPr>
        <p:txBody>
          <a:bodyPr/>
          <a:lstStyle>
            <a:lvl1pPr>
              <a:defRPr sz="2400" b="1">
                <a:solidFill>
                  <a:srgbClr val="074B6E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solidFill>
                  <a:srgbClr val="074B6E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lang="zh-CN" altLang="en-US" sz="1800" kern="1200" dirty="0" smtClean="0">
                <a:solidFill>
                  <a:srgbClr val="074B6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3pPr>
            <a:lvl4pPr marL="1371600" indent="0">
              <a:buNone/>
              <a:defRPr>
                <a:solidFill>
                  <a:srgbClr val="074B6E"/>
                </a:solidFill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一级标题（微软雅黑</a:t>
            </a:r>
            <a:r>
              <a:rPr lang="en-US" altLang="zh-CN" dirty="0"/>
              <a:t>24</a:t>
            </a:r>
            <a:r>
              <a:rPr lang="zh-CN" altLang="en-US" dirty="0"/>
              <a:t>号字、视频字号</a:t>
            </a:r>
            <a:r>
              <a:rPr lang="en-US" altLang="zh-CN" dirty="0"/>
              <a:t>61</a:t>
            </a:r>
            <a:r>
              <a:rPr lang="zh-CN" altLang="en-US" dirty="0"/>
              <a:t>号加粗）</a:t>
            </a:r>
            <a:endParaRPr lang="zh-CN" altLang="en-US" dirty="0"/>
          </a:p>
          <a:p>
            <a:pPr lvl="1"/>
            <a:r>
              <a:rPr lang="zh-CN" altLang="en-US" dirty="0"/>
              <a:t>二级标题或内容（微软雅黑</a:t>
            </a:r>
            <a:r>
              <a:rPr lang="en-US" altLang="zh-CN" dirty="0"/>
              <a:t>20</a:t>
            </a:r>
            <a:r>
              <a:rPr lang="zh-CN" altLang="en-US" dirty="0"/>
              <a:t>号字、视频字号</a:t>
            </a:r>
            <a:r>
              <a:rPr lang="en-US" altLang="zh-CN" dirty="0"/>
              <a:t>51</a:t>
            </a:r>
            <a:r>
              <a:rPr lang="zh-CN" altLang="en-US" dirty="0"/>
              <a:t>号不加粗）</a:t>
            </a:r>
            <a:endParaRPr lang="zh-CN" altLang="en-US" dirty="0"/>
          </a:p>
          <a:p>
            <a:pPr lvl="3"/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3" hasCustomPrompt="1"/>
          </p:nvPr>
        </p:nvSpPr>
        <p:spPr>
          <a:xfrm>
            <a:off x="6293225" y="1825625"/>
            <a:ext cx="5060576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altLang="zh-CN" dirty="0"/>
          </a:p>
          <a:p>
            <a:pPr lvl="0"/>
            <a:endParaRPr lang="en-US" altLang="zh-CN" dirty="0"/>
          </a:p>
          <a:p>
            <a:pPr lvl="0"/>
            <a:endParaRPr lang="en-US" altLang="zh-CN" dirty="0"/>
          </a:p>
          <a:p>
            <a:pPr lvl="0"/>
            <a:endParaRPr lang="en-US" altLang="zh-CN" dirty="0"/>
          </a:p>
          <a:p>
            <a:pPr lvl="0"/>
            <a:r>
              <a:rPr lang="en-US" altLang="zh-CN" dirty="0"/>
              <a:t>                    </a:t>
            </a:r>
            <a:r>
              <a:rPr lang="zh-CN" altLang="en-US" dirty="0"/>
              <a:t>老师位置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9788" y="1164657"/>
            <a:ext cx="10515600" cy="911042"/>
          </a:xfrm>
        </p:spPr>
        <p:txBody>
          <a:bodyPr>
            <a:normAutofit/>
          </a:bodyPr>
          <a:lstStyle>
            <a:lvl1pPr>
              <a:defRPr sz="2400" b="1">
                <a:solidFill>
                  <a:srgbClr val="074B6E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一级标题（微软雅黑</a:t>
            </a:r>
            <a:r>
              <a:rPr lang="en-US" altLang="zh-CN" dirty="0"/>
              <a:t>24</a:t>
            </a:r>
            <a:r>
              <a:rPr lang="zh-CN" altLang="en-US" dirty="0"/>
              <a:t>号字、视频字号</a:t>
            </a:r>
            <a:r>
              <a:rPr lang="en-US" altLang="zh-CN" dirty="0"/>
              <a:t>61</a:t>
            </a:r>
            <a:r>
              <a:rPr lang="zh-CN" altLang="en-US" dirty="0"/>
              <a:t>号加粗）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2066174"/>
            <a:ext cx="5157787" cy="82391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rgbClr val="074B6E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890086"/>
            <a:ext cx="5157787" cy="3510714"/>
          </a:xfrm>
        </p:spPr>
        <p:txBody>
          <a:bodyPr/>
          <a:lstStyle>
            <a:lvl1pPr>
              <a:defRPr>
                <a:solidFill>
                  <a:srgbClr val="074B6E"/>
                </a:solidFill>
              </a:defRPr>
            </a:lvl1pPr>
            <a:lvl2pPr>
              <a:defRPr>
                <a:solidFill>
                  <a:srgbClr val="074B6E"/>
                </a:solidFill>
              </a:defRPr>
            </a:lvl2pPr>
            <a:lvl3pPr>
              <a:defRPr>
                <a:solidFill>
                  <a:srgbClr val="074B6E"/>
                </a:solidFill>
              </a:defRPr>
            </a:lvl3pPr>
            <a:lvl4pPr>
              <a:defRPr>
                <a:solidFill>
                  <a:srgbClr val="074B6E"/>
                </a:solidFill>
              </a:defRPr>
            </a:lvl4pPr>
            <a:lvl5pPr>
              <a:defRPr>
                <a:solidFill>
                  <a:srgbClr val="074B6E"/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2066174"/>
            <a:ext cx="5183188" cy="82391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rgbClr val="074B6E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890086"/>
            <a:ext cx="5183188" cy="3510714"/>
          </a:xfrm>
        </p:spPr>
        <p:txBody>
          <a:bodyPr/>
          <a:lstStyle>
            <a:lvl1pPr>
              <a:defRPr>
                <a:solidFill>
                  <a:srgbClr val="074B6E"/>
                </a:solidFill>
              </a:defRPr>
            </a:lvl1pPr>
            <a:lvl2pPr>
              <a:defRPr>
                <a:solidFill>
                  <a:srgbClr val="074B6E"/>
                </a:solidFill>
              </a:defRPr>
            </a:lvl2pPr>
            <a:lvl3pPr>
              <a:defRPr>
                <a:solidFill>
                  <a:srgbClr val="074B6E"/>
                </a:solidFill>
              </a:defRPr>
            </a:lvl3pPr>
            <a:lvl4pPr>
              <a:defRPr>
                <a:solidFill>
                  <a:srgbClr val="074B6E"/>
                </a:solidFill>
              </a:defRPr>
            </a:lvl4pPr>
            <a:lvl5pPr>
              <a:defRPr>
                <a:solidFill>
                  <a:srgbClr val="074B6E"/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9788" y="1347539"/>
            <a:ext cx="4942447" cy="981776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 sz="2400" b="1">
                <a:solidFill>
                  <a:srgbClr val="074B6E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dirty="0"/>
              <a:t>一级标题（微软雅黑</a:t>
            </a:r>
            <a:r>
              <a:rPr lang="en-US" altLang="zh-CN" dirty="0"/>
              <a:t>24</a:t>
            </a:r>
            <a:r>
              <a:rPr lang="zh-CN" altLang="en-US" dirty="0"/>
              <a:t>号字、视频字号</a:t>
            </a:r>
            <a:r>
              <a:rPr lang="en-US" altLang="zh-CN" dirty="0"/>
              <a:t>61</a:t>
            </a:r>
            <a:r>
              <a:rPr lang="zh-CN" altLang="en-US" dirty="0"/>
              <a:t>号加粗）</a:t>
            </a:r>
            <a:endParaRPr lang="zh-CN" altLang="en-US" dirty="0"/>
          </a:p>
        </p:txBody>
      </p:sp>
      <p:sp>
        <p:nvSpPr>
          <p:cNvPr id="15" name="图片占位符 14"/>
          <p:cNvSpPr>
            <a:spLocks noGrp="1"/>
          </p:cNvSpPr>
          <p:nvPr>
            <p:ph type="pic" sz="quarter" idx="11" hasCustomPrompt="1"/>
          </p:nvPr>
        </p:nvSpPr>
        <p:spPr>
          <a:xfrm>
            <a:off x="5997388" y="1347788"/>
            <a:ext cx="5013512" cy="45132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zh-CN" altLang="en-US" dirty="0"/>
              <a:t>老师位置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2" hasCustomPrompt="1"/>
          </p:nvPr>
        </p:nvSpPr>
        <p:spPr>
          <a:xfrm>
            <a:off x="839787" y="2425700"/>
            <a:ext cx="4942448" cy="100012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074B6E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二级标题（微软雅黑</a:t>
            </a:r>
            <a:r>
              <a:rPr lang="en-US" altLang="zh-CN" dirty="0"/>
              <a:t>20</a:t>
            </a:r>
            <a:r>
              <a:rPr lang="zh-CN" altLang="en-US" dirty="0"/>
              <a:t>号字、视频字号</a:t>
            </a:r>
            <a:r>
              <a:rPr lang="en-US" altLang="zh-CN" dirty="0"/>
              <a:t>51</a:t>
            </a:r>
            <a:r>
              <a:rPr lang="zh-CN" altLang="en-US" dirty="0"/>
              <a:t>号加粗）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13" hasCustomPrompt="1"/>
          </p:nvPr>
        </p:nvSpPr>
        <p:spPr>
          <a:xfrm>
            <a:off x="839786" y="3590223"/>
            <a:ext cx="4942449" cy="2272273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74B6E"/>
                </a:solidFill>
              </a:defRPr>
            </a:lvl1pPr>
          </a:lstStyle>
          <a:p>
            <a:pPr lvl="0"/>
            <a:r>
              <a:rPr lang="zh-CN" altLang="en-US" dirty="0"/>
              <a:t>内容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图表占位符 4"/>
          <p:cNvSpPr>
            <a:spLocks noGrp="1"/>
          </p:cNvSpPr>
          <p:nvPr>
            <p:ph type="chart" sz="quarter" idx="10"/>
          </p:nvPr>
        </p:nvSpPr>
        <p:spPr>
          <a:xfrm>
            <a:off x="2040122" y="2512360"/>
            <a:ext cx="7873900" cy="3522679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1" hasCustomPrompt="1"/>
          </p:nvPr>
        </p:nvSpPr>
        <p:spPr>
          <a:xfrm>
            <a:off x="2228148" y="1395413"/>
            <a:ext cx="7497848" cy="625475"/>
          </a:xfrm>
        </p:spPr>
        <p:txBody>
          <a:bodyPr>
            <a:noAutofit/>
          </a:bodyPr>
          <a:lstStyle>
            <a:lvl1pPr marL="0" indent="0" algn="ctr">
              <a:buNone/>
              <a:defRPr sz="2400" b="1">
                <a:solidFill>
                  <a:srgbClr val="074B6E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图表标题（微软雅黑</a:t>
            </a:r>
            <a:r>
              <a:rPr lang="en-US" altLang="zh-CN" dirty="0"/>
              <a:t>24</a:t>
            </a:r>
            <a:r>
              <a:rPr lang="zh-CN" altLang="en-US" dirty="0"/>
              <a:t>号字、视频字号</a:t>
            </a:r>
            <a:r>
              <a:rPr lang="en-US" altLang="zh-CN" dirty="0"/>
              <a:t>61</a:t>
            </a:r>
            <a:r>
              <a:rPr lang="zh-CN" altLang="en-US" dirty="0"/>
              <a:t>号加粗）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0"/>
          </p:nvPr>
        </p:nvSpPr>
        <p:spPr>
          <a:xfrm>
            <a:off x="838200" y="1326684"/>
            <a:ext cx="4746812" cy="258127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11"/>
          </p:nvPr>
        </p:nvSpPr>
        <p:spPr>
          <a:xfrm>
            <a:off x="5907741" y="1326685"/>
            <a:ext cx="4742797" cy="258127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5"/>
          <p:cNvSpPr>
            <a:spLocks noGrp="1"/>
          </p:cNvSpPr>
          <p:nvPr>
            <p:ph sz="quarter" idx="13"/>
          </p:nvPr>
        </p:nvSpPr>
        <p:spPr>
          <a:xfrm>
            <a:off x="5907740" y="4052422"/>
            <a:ext cx="4742797" cy="258127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quarter" idx="14"/>
          </p:nvPr>
        </p:nvSpPr>
        <p:spPr>
          <a:xfrm>
            <a:off x="842215" y="4096125"/>
            <a:ext cx="4742797" cy="258127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图片占位符 14"/>
          <p:cNvSpPr>
            <a:spLocks noGrp="1"/>
          </p:cNvSpPr>
          <p:nvPr>
            <p:ph type="pic" sz="quarter" idx="11" hasCustomPrompt="1"/>
          </p:nvPr>
        </p:nvSpPr>
        <p:spPr>
          <a:xfrm>
            <a:off x="5997388" y="1347788"/>
            <a:ext cx="5013512" cy="45132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zh-CN" altLang="en-US" dirty="0"/>
              <a:t>老师位置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2" hasCustomPrompt="1"/>
          </p:nvPr>
        </p:nvSpPr>
        <p:spPr>
          <a:xfrm>
            <a:off x="878542" y="4860925"/>
            <a:ext cx="4942448" cy="100012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074B6E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知识点内容（微软雅黑</a:t>
            </a:r>
            <a:r>
              <a:rPr lang="en-US" altLang="zh-CN" dirty="0"/>
              <a:t>20</a:t>
            </a:r>
            <a:r>
              <a:rPr lang="zh-CN" altLang="en-US" dirty="0"/>
              <a:t>号字、视频字号</a:t>
            </a:r>
            <a:r>
              <a:rPr lang="en-US" altLang="zh-CN" dirty="0"/>
              <a:t>51</a:t>
            </a:r>
            <a:r>
              <a:rPr lang="zh-CN" altLang="en-US" dirty="0"/>
              <a:t>号加粗）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13" hasCustomPrompt="1"/>
          </p:nvPr>
        </p:nvSpPr>
        <p:spPr>
          <a:xfrm>
            <a:off x="878541" y="1347788"/>
            <a:ext cx="4942449" cy="3313859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74B6E"/>
                </a:solidFill>
              </a:defRPr>
            </a:lvl1pPr>
          </a:lstStyle>
          <a:p>
            <a:pPr lvl="0"/>
            <a:r>
              <a:rPr lang="zh-CN" altLang="en-US" dirty="0"/>
              <a:t>图表</a:t>
            </a:r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pic>
        <p:nvPicPr>
          <p:cNvPr id="4" name="图片 3" descr="中心LOGO修改20190307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78435" y="177800"/>
            <a:ext cx="1389380" cy="9296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1663065" y="160655"/>
            <a:ext cx="9761220" cy="1423035"/>
          </a:xfrm>
        </p:spPr>
        <p:txBody>
          <a:bodyPr>
            <a:normAutofit/>
          </a:bodyPr>
          <a:lstStyle/>
          <a:p>
            <a:r>
              <a:rPr lang="zh-CN" altLang="en-US" sz="3600" dirty="0"/>
              <a:t>国家卫生健康委能力建设和继续教育中心</a:t>
            </a:r>
            <a:br>
              <a:rPr lang="en-US" altLang="zh-CN" sz="3600" dirty="0"/>
            </a:br>
            <a:r>
              <a:rPr lang="zh-CN" altLang="en-US" sz="3600" dirty="0"/>
              <a:t>中国神经介入</a:t>
            </a:r>
            <a:r>
              <a:rPr lang="zh-CN" altLang="en-US" sz="3600" dirty="0"/>
              <a:t>医师</a:t>
            </a:r>
            <a:r>
              <a:rPr lang="zh-CN" altLang="en-US" sz="3600" dirty="0"/>
              <a:t>手术大赛</a:t>
            </a:r>
            <a:endParaRPr lang="zh-CN" altLang="en-US" sz="3600" dirty="0"/>
          </a:p>
        </p:txBody>
      </p:sp>
      <p:sp>
        <p:nvSpPr>
          <p:cNvPr id="5" name="标题 3"/>
          <p:cNvSpPr txBox="1"/>
          <p:nvPr/>
        </p:nvSpPr>
        <p:spPr>
          <a:xfrm>
            <a:off x="1483995" y="2906699"/>
            <a:ext cx="9144000" cy="15063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74B6E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j-cs"/>
              </a:defRPr>
            </a:lvl1pPr>
          </a:lstStyle>
          <a:p>
            <a:r>
              <a:rPr lang="en-US" altLang="zh-CN" sz="4800" dirty="0"/>
              <a:t>XXX</a:t>
            </a:r>
            <a:r>
              <a:rPr lang="zh-CN" altLang="en-US" sz="4800" dirty="0"/>
              <a:t>术</a:t>
            </a:r>
            <a:endParaRPr lang="zh-CN" altLang="en-US" sz="4800"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3624776" y="29770"/>
            <a:ext cx="4942447" cy="981776"/>
          </a:xfrm>
        </p:spPr>
        <p:txBody>
          <a:bodyPr>
            <a:normAutofit/>
          </a:bodyPr>
          <a:lstStyle/>
          <a:p>
            <a:pPr algn="ctr"/>
            <a:r>
              <a:rPr lang="zh-CN" altLang="en-US" sz="4000" dirty="0"/>
              <a:t>病历简介</a:t>
            </a: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67644" y="1425704"/>
            <a:ext cx="8195356" cy="3767089"/>
          </a:xfrm>
        </p:spPr>
        <p:txBody>
          <a:bodyPr/>
          <a:p>
            <a:pPr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男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女， 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XX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岁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主诉：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现病史：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既往史：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入院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检查：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3509010" y="275590"/>
            <a:ext cx="517461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zh-CN" sz="4000" b="1" dirty="0">
                <a:solidFill>
                  <a:srgbClr val="074B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术前</a:t>
            </a:r>
            <a:r>
              <a:rPr lang="zh-CN" altLang="zh-CN" sz="4000" b="1" dirty="0">
                <a:solidFill>
                  <a:srgbClr val="074B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准备</a:t>
            </a:r>
            <a:endParaRPr lang="zh-CN" altLang="zh-CN" sz="4000" b="1" dirty="0">
              <a:solidFill>
                <a:srgbClr val="074B6E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567644" y="1425704"/>
            <a:ext cx="8195356" cy="3767089"/>
          </a:xfrm>
        </p:spPr>
        <p:txBody>
          <a:bodyPr/>
          <a:p>
            <a:pPr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影像资料：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CT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MRI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CTA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MRA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DSA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病例诊断：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治疗方案策略：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准备器械耗材：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838200" y="137962"/>
            <a:ext cx="10515600" cy="911042"/>
          </a:xfrm>
        </p:spPr>
        <p:txBody>
          <a:bodyPr>
            <a:normAutofit/>
          </a:bodyPr>
          <a:lstStyle/>
          <a:p>
            <a:pPr algn="ctr"/>
            <a:r>
              <a:rPr lang="zh-CN" altLang="en-US" sz="4000" dirty="0"/>
              <a:t>术中</a:t>
            </a:r>
            <a:r>
              <a:rPr lang="zh-CN" altLang="en-US" sz="4000" dirty="0"/>
              <a:t>操作</a:t>
            </a:r>
            <a:endParaRPr lang="zh-CN" altLang="en-US" sz="4000" dirty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374650" y="1449705"/>
            <a:ext cx="11346180" cy="3766820"/>
          </a:xfrm>
        </p:spPr>
        <p:txBody>
          <a:bodyPr anchor="t" anchorCtr="0"/>
          <a:p>
            <a:pPr marL="171450" indent="-342900" algn="l" defTabSz="685800">
              <a:spcBef>
                <a:spcPts val="75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操作视频建议单独上传，格式MP4，文件大小≤500MB，需剪辑，最长时长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分钟。</a:t>
            </a: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342900" algn="l" defTabSz="685800">
              <a:spcBef>
                <a:spcPts val="75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chemeClr val="tx1"/>
                </a:solidFill>
                <a:sym typeface="+mn-ea"/>
              </a:rPr>
              <a:t>DSA </a:t>
            </a:r>
            <a:endParaRPr lang="zh-CN" altLang="en-US" dirty="0">
              <a:solidFill>
                <a:schemeClr val="tx1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zh-CN" altLang="en-US" sz="2400" b="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造影动态</a:t>
            </a:r>
            <a:endParaRPr lang="zh-CN" altLang="en-US" sz="2400" b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zh-CN" altLang="en-US" sz="2400" b="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3D</a:t>
            </a:r>
            <a:endParaRPr lang="zh-CN" altLang="en-US" sz="2400" b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zh-CN" altLang="en-US" sz="2400" b="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术前术后工作位角度</a:t>
            </a:r>
            <a:endParaRPr lang="zh-CN" altLang="en-US" sz="2400" b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zh-CN" altLang="en-US" sz="2400" b="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术中所用支架、弹簧圈、血流导向装置等的型号</a:t>
            </a:r>
            <a:endParaRPr lang="zh-CN" altLang="en-US" sz="2400" b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342900" algn="l" defTabSz="685800">
              <a:spcBef>
                <a:spcPts val="750"/>
              </a:spcBef>
              <a:buClrTx/>
              <a:buSzTx/>
              <a:buFont typeface="Arial" panose="020B0604020202020204" pitchFamily="34" charset="0"/>
              <a:buChar char="•"/>
            </a:pPr>
            <a:endParaRPr lang="zh-CN" altLang="en-US" sz="2400" b="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838200" y="137962"/>
            <a:ext cx="10515600" cy="911042"/>
          </a:xfrm>
        </p:spPr>
        <p:txBody>
          <a:bodyPr>
            <a:normAutofit/>
          </a:bodyPr>
          <a:lstStyle/>
          <a:p>
            <a:pPr algn="ctr"/>
            <a:r>
              <a:rPr lang="zh-CN" altLang="en-US" sz="4000" dirty="0"/>
              <a:t>术后</a:t>
            </a:r>
            <a:r>
              <a:rPr lang="zh-CN" altLang="en-US" sz="4000" dirty="0"/>
              <a:t>情况</a:t>
            </a: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/>
        </p:nvSpPr>
        <p:spPr>
          <a:xfrm>
            <a:off x="632414" y="1486029"/>
            <a:ext cx="8195356" cy="3767089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术后检查：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1">
              <a:lnSpc>
                <a:spcPct val="100000"/>
              </a:lnSpc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0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围手术期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管理：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838200" y="137962"/>
            <a:ext cx="10515600" cy="911042"/>
          </a:xfrm>
        </p:spPr>
        <p:txBody>
          <a:bodyPr>
            <a:normAutofit/>
          </a:bodyPr>
          <a:lstStyle/>
          <a:p>
            <a:pPr algn="ctr"/>
            <a:r>
              <a:rPr lang="zh-CN" altLang="en-US" sz="4000" dirty="0"/>
              <a:t>中长期随访</a:t>
            </a: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/>
        </p:nvSpPr>
        <p:spPr>
          <a:xfrm>
            <a:off x="632414" y="1486029"/>
            <a:ext cx="8195356" cy="3767089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临床随访：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00000"/>
              </a:lnSpc>
            </a:pP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0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影像学检查：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838200" y="137962"/>
            <a:ext cx="10515600" cy="911042"/>
          </a:xfrm>
        </p:spPr>
        <p:txBody>
          <a:bodyPr>
            <a:normAutofit/>
          </a:bodyPr>
          <a:lstStyle/>
          <a:p>
            <a:pPr algn="ctr"/>
            <a:r>
              <a:rPr lang="zh-CN" altLang="en-US" sz="4000" dirty="0"/>
              <a:t>总结</a:t>
            </a: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/>
        </p:nvSpPr>
        <p:spPr>
          <a:xfrm>
            <a:off x="485729" y="1468249"/>
            <a:ext cx="8195356" cy="3767089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治疗收获与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思考，经验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分享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ARTICULATE_SLIDE_THUMBNAIL_REFRESH" val="1"/>
</p:tagLst>
</file>

<file path=ppt/tags/tag2.xml><?xml version="1.0" encoding="utf-8"?>
<p:tagLst xmlns:p="http://schemas.openxmlformats.org/presentationml/2006/main">
  <p:tag name="ARTICULATE_SLIDE_THUMBNAIL_REFRESH" val="1"/>
</p:tagLst>
</file>

<file path=ppt/tags/tag3.xml><?xml version="1.0" encoding="utf-8"?>
<p:tagLst xmlns:p="http://schemas.openxmlformats.org/presentationml/2006/main">
  <p:tag name="ARTICULATE_SLIDE_THUMBNAIL_REFRESH" val="1"/>
</p:tagLst>
</file>

<file path=ppt/tags/tag4.xml><?xml version="1.0" encoding="utf-8"?>
<p:tagLst xmlns:p="http://schemas.openxmlformats.org/presentationml/2006/main">
  <p:tag name="ARTICULATE_SLIDE_THUMBNAIL_REFRESH" val="1"/>
</p:tagLst>
</file>

<file path=ppt/tags/tag5.xml><?xml version="1.0" encoding="utf-8"?>
<p:tagLst xmlns:p="http://schemas.openxmlformats.org/presentationml/2006/main">
  <p:tag name="ARTICULATE_SLIDE_THUMBNAIL_REFRESH" val="1"/>
</p:tagLst>
</file>

<file path=ppt/tags/tag6.xml><?xml version="1.0" encoding="utf-8"?>
<p:tagLst xmlns:p="http://schemas.openxmlformats.org/presentationml/2006/main">
  <p:tag name="ARTICULATE_SLIDE_THUMBNAIL_REFRESH" val="1"/>
</p:tagLst>
</file>

<file path=ppt/tags/tag7.xml><?xml version="1.0" encoding="utf-8"?>
<p:tagLst xmlns:p="http://schemas.openxmlformats.org/presentationml/2006/main">
  <p:tag name="ARTICULATE_SLIDE_THUMBNAIL_REFRESH" val="1"/>
</p:tagLst>
</file>

<file path=ppt/tags/tag8.xml><?xml version="1.0" encoding="utf-8"?>
<p:tagLst xmlns:p="http://schemas.openxmlformats.org/presentationml/2006/main">
  <p:tag name="ARTICULATE_SLIDE_THUMBNAIL_REFRESH" val="1"/>
  <p:tag name="ARTICULATE_PROJECT_OPEN" val="0"/>
  <p:tag name="ARTICULATE_SLIDE_COUNT" val="9"/>
  <p:tag name="KSO_WM_DOC_GUID" val="{c88f5ef1-51ef-4c8a-beeb-4965420a89c5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</Words>
  <Application>WPS 演示</Application>
  <PresentationFormat>宽屏</PresentationFormat>
  <Paragraphs>45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Arial</vt:lpstr>
      <vt:lpstr>宋体</vt:lpstr>
      <vt:lpstr>Wingdings</vt:lpstr>
      <vt:lpstr>黑体</vt:lpstr>
      <vt:lpstr>微软雅黑</vt:lpstr>
      <vt:lpstr>Arial Unicode MS</vt:lpstr>
      <vt:lpstr>Calibri Light</vt:lpstr>
      <vt:lpstr>Calibri</vt:lpstr>
      <vt:lpstr>Office 主题</vt:lpstr>
      <vt:lpstr>国家卫生健康委能力建设和继续教育中心 全国神经介入医师手术大赛</vt:lpstr>
      <vt:lpstr>病历简介</vt:lpstr>
      <vt:lpstr>PowerPoint 演示文稿</vt:lpstr>
      <vt:lpstr>术中操作</vt:lpstr>
      <vt:lpstr>术后情况</vt:lpstr>
      <vt:lpstr>中长期随访</vt:lpstr>
      <vt:lpstr>总结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计算机</dc:creator>
  <cp:lastModifiedBy>禅</cp:lastModifiedBy>
  <cp:revision>68</cp:revision>
  <dcterms:created xsi:type="dcterms:W3CDTF">2017-01-03T09:15:00Z</dcterms:created>
  <dcterms:modified xsi:type="dcterms:W3CDTF">2022-04-23T08:36:43Z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2CB10EBD-5879-4261-3F15-3F083F3F3F3B</vt:lpwstr>
  </property>
  <property fmtid="{D5CDD505-2E9C-101B-9397-08002B2CF9AE}" pid="3" name="ArticulatePath">
    <vt:lpwstr>白板PPT</vt:lpwstr>
  </property>
  <property fmtid="{D5CDD505-2E9C-101B-9397-08002B2CF9AE}" pid="4" name="KSOProductBuildVer">
    <vt:lpwstr>2052-11.1.0.11636</vt:lpwstr>
  </property>
  <property fmtid="{D5CDD505-2E9C-101B-9397-08002B2CF9AE}" pid="5" name="ICV">
    <vt:lpwstr>485581BC47D547D9AFA45FCD9EAFC49F</vt:lpwstr>
  </property>
  <property fmtid="{D5CDD505-2E9C-101B-9397-08002B2CF9AE}" pid="6" name="commondata">
    <vt:lpwstr>eyJoZGlkIjoiMTUzMDkwYzM4ZTliYWIxY2JlMmRmMThhZWFjYTczNzQifQ==</vt:lpwstr>
  </property>
</Properties>
</file>