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AD78"/>
    <a:srgbClr val="F0E9C5"/>
    <a:srgbClr val="F5F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68" y="-108"/>
      </p:cViewPr>
      <p:guideLst>
        <p:guide orient="horz" pos="219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zoom.us/download" TargetMode="Externa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0" y="2797810"/>
            <a:ext cx="9144000" cy="1589405"/>
          </a:xfrm>
        </p:spPr>
        <p:txBody>
          <a:bodyPr/>
          <a:p>
            <a:r>
              <a:rPr lang="zh-CN" altLang="en-US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latin typeface="华文琥珀" panose="02010800040101010101" charset="-122"/>
                <a:ea typeface="华文琥珀" panose="02010800040101010101" charset="-122"/>
              </a:rPr>
              <a:t>专家线上参会手册</a:t>
            </a:r>
            <a:endParaRPr lang="zh-CN" altLang="en-US">
              <a:gradFill>
                <a:gsLst>
                  <a:gs pos="100000">
                    <a:srgbClr val="EEC988"/>
                  </a:gs>
                  <a:gs pos="0">
                    <a:srgbClr val="CB954D"/>
                  </a:gs>
                </a:gsLst>
                <a:lin scaled="1"/>
              </a:gradFill>
              <a:latin typeface="华文琥珀" panose="02010800040101010101" charset="-122"/>
              <a:ea typeface="华文琥珀" panose="0201080004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/>
          <p:cNvSpPr txBox="1"/>
          <p:nvPr/>
        </p:nvSpPr>
        <p:spPr>
          <a:xfrm>
            <a:off x="339725" y="1318260"/>
            <a:ext cx="544513" cy="44021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latin typeface="Calibri" panose="020F0502020204030204" charset="0"/>
              </a:rPr>
              <a:t>线</a:t>
            </a:r>
            <a:endParaRPr lang="en-US" altLang="zh-CN" sz="2800" b="1" dirty="0">
              <a:latin typeface="Calibri" panose="020F0502020204030204" charset="0"/>
            </a:endParaRPr>
          </a:p>
          <a:p>
            <a:r>
              <a:rPr lang="zh-CN" altLang="en-US" sz="2800" b="1" dirty="0">
                <a:latin typeface="Calibri" panose="020F0502020204030204" charset="0"/>
              </a:rPr>
              <a:t>上</a:t>
            </a:r>
            <a:endParaRPr lang="en-US" altLang="zh-CN" sz="2800" b="1" dirty="0">
              <a:latin typeface="Calibri" panose="020F0502020204030204" charset="0"/>
            </a:endParaRPr>
          </a:p>
          <a:p>
            <a:r>
              <a:rPr lang="zh-CN" altLang="en-US" sz="2800" b="1" dirty="0">
                <a:latin typeface="Calibri" panose="020F0502020204030204" charset="0"/>
              </a:rPr>
              <a:t>参</a:t>
            </a:r>
            <a:endParaRPr lang="en-US" altLang="zh-CN" sz="2800" b="1" dirty="0">
              <a:latin typeface="Calibri" panose="020F0502020204030204" charset="0"/>
            </a:endParaRPr>
          </a:p>
          <a:p>
            <a:r>
              <a:rPr lang="zh-CN" altLang="en-US" sz="2800" b="1" dirty="0">
                <a:latin typeface="Calibri" panose="020F0502020204030204" charset="0"/>
              </a:rPr>
              <a:t>会</a:t>
            </a:r>
            <a:endParaRPr lang="en-US" altLang="zh-CN" sz="2800" b="1" dirty="0">
              <a:latin typeface="Calibri" panose="020F0502020204030204" charset="0"/>
            </a:endParaRPr>
          </a:p>
          <a:p>
            <a:r>
              <a:rPr lang="zh-CN" altLang="en-US" sz="2800" b="1" dirty="0">
                <a:latin typeface="Calibri" panose="020F0502020204030204" charset="0"/>
              </a:rPr>
              <a:t>专</a:t>
            </a:r>
            <a:endParaRPr lang="en-US" altLang="zh-CN" sz="2800" b="1" dirty="0">
              <a:latin typeface="Calibri" panose="020F0502020204030204" charset="0"/>
            </a:endParaRPr>
          </a:p>
          <a:p>
            <a:r>
              <a:rPr lang="zh-CN" altLang="en-US" sz="2800" b="1" dirty="0">
                <a:latin typeface="Calibri" panose="020F0502020204030204" charset="0"/>
              </a:rPr>
              <a:t>家</a:t>
            </a:r>
            <a:endParaRPr lang="en-US" altLang="zh-CN" sz="2800" b="1" dirty="0">
              <a:latin typeface="Calibri" panose="020F0502020204030204" charset="0"/>
            </a:endParaRPr>
          </a:p>
          <a:p>
            <a:r>
              <a:rPr lang="zh-CN" altLang="en-US" sz="2800" b="1" dirty="0">
                <a:latin typeface="Calibri" panose="020F0502020204030204" charset="0"/>
              </a:rPr>
              <a:t>注</a:t>
            </a:r>
            <a:endParaRPr lang="en-US" altLang="zh-CN" sz="2800" b="1" dirty="0">
              <a:latin typeface="Calibri" panose="020F0502020204030204" charset="0"/>
            </a:endParaRPr>
          </a:p>
          <a:p>
            <a:r>
              <a:rPr lang="zh-CN" altLang="en-US" sz="2800" b="1" dirty="0">
                <a:latin typeface="Calibri" panose="020F0502020204030204" charset="0"/>
              </a:rPr>
              <a:t>意</a:t>
            </a:r>
            <a:endParaRPr lang="en-US" altLang="zh-CN" sz="2800" b="1" dirty="0">
              <a:latin typeface="Calibri" panose="020F0502020204030204" charset="0"/>
            </a:endParaRPr>
          </a:p>
          <a:p>
            <a:r>
              <a:rPr lang="zh-CN" altLang="en-US" sz="2800" b="1" dirty="0">
                <a:latin typeface="Calibri" panose="020F0502020204030204" charset="0"/>
              </a:rPr>
              <a:t>事</a:t>
            </a:r>
            <a:endParaRPr lang="en-US" altLang="zh-CN" sz="2800" b="1" dirty="0">
              <a:latin typeface="Calibri" panose="020F0502020204030204" charset="0"/>
            </a:endParaRPr>
          </a:p>
          <a:p>
            <a:r>
              <a:rPr lang="zh-CN" altLang="en-US" sz="2800" b="1" dirty="0">
                <a:latin typeface="Calibri" panose="020F0502020204030204" charset="0"/>
              </a:rPr>
              <a:t>项</a:t>
            </a:r>
            <a:endParaRPr lang="zh-CN" altLang="en-US" sz="2800" b="1" dirty="0">
              <a:latin typeface="Calibri" panose="020F0502020204030204" charset="0"/>
            </a:endParaRPr>
          </a:p>
        </p:txBody>
      </p:sp>
      <p:sp>
        <p:nvSpPr>
          <p:cNvPr id="5" name="文本框 1"/>
          <p:cNvSpPr txBox="1"/>
          <p:nvPr/>
        </p:nvSpPr>
        <p:spPr>
          <a:xfrm>
            <a:off x="1309688" y="1720850"/>
            <a:ext cx="10772775" cy="3416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latin typeface="Calibri" panose="020F0502020204030204" charset="0"/>
              </a:rPr>
              <a:t>7.</a:t>
            </a:r>
            <a:r>
              <a:rPr lang="zh-CN" altLang="en-US" dirty="0">
                <a:latin typeface="Calibri" panose="020F0502020204030204" charset="0"/>
              </a:rPr>
              <a:t>会议当天注意事项：</a:t>
            </a:r>
            <a:br>
              <a:rPr lang="en-US" altLang="zh-CN" dirty="0">
                <a:latin typeface="Calibri" panose="020F0502020204030204" charset="0"/>
              </a:rPr>
            </a:br>
            <a:r>
              <a:rPr lang="en-US" altLang="zh-CN" dirty="0">
                <a:latin typeface="Calibri" panose="020F0502020204030204" charset="0"/>
              </a:rPr>
              <a:t>		a.</a:t>
            </a:r>
            <a:r>
              <a:rPr lang="zh-CN" altLang="en-US" dirty="0">
                <a:latin typeface="Calibri" panose="020F0502020204030204" charset="0"/>
              </a:rPr>
              <a:t>会前</a:t>
            </a:r>
            <a:r>
              <a:rPr lang="en-US" altLang="zh-CN" dirty="0">
                <a:latin typeface="Calibri" panose="020F0502020204030204" charset="0"/>
              </a:rPr>
              <a:t>20—40</a:t>
            </a:r>
            <a:r>
              <a:rPr lang="zh-CN" altLang="en-US" dirty="0">
                <a:latin typeface="Calibri" panose="020F0502020204030204" charset="0"/>
              </a:rPr>
              <a:t>分钟进入会议室，做好会前测试。</a:t>
            </a:r>
            <a:endParaRPr lang="en-US" altLang="zh-CN" dirty="0">
              <a:latin typeface="Calibri" panose="020F0502020204030204" charset="0"/>
            </a:endParaRPr>
          </a:p>
          <a:p>
            <a:r>
              <a:rPr lang="en-US" altLang="zh-CN" dirty="0">
                <a:latin typeface="Calibri" panose="020F0502020204030204" charset="0"/>
              </a:rPr>
              <a:t>		b.</a:t>
            </a:r>
            <a:r>
              <a:rPr lang="zh-CN" altLang="en-US" dirty="0">
                <a:latin typeface="Calibri" panose="020F0502020204030204" charset="0"/>
              </a:rPr>
              <a:t>不发言时请关闭麦克风，电脑上请关闭微信，避免造成声音干扰。</a:t>
            </a:r>
            <a:br>
              <a:rPr lang="en-US" altLang="zh-CN" dirty="0">
                <a:latin typeface="Calibri" panose="020F0502020204030204" charset="0"/>
              </a:rPr>
            </a:br>
            <a:r>
              <a:rPr lang="en-US" altLang="zh-CN" dirty="0">
                <a:latin typeface="Calibri" panose="020F0502020204030204" charset="0"/>
              </a:rPr>
              <a:t>		c.</a:t>
            </a:r>
            <a:r>
              <a:rPr lang="zh-CN" altLang="en-US" dirty="0">
                <a:latin typeface="Calibri" panose="020F0502020204030204" charset="0"/>
              </a:rPr>
              <a:t>会议中不要遮挡摄像头，保持摄像头开启。</a:t>
            </a:r>
            <a:endParaRPr lang="en-US" altLang="zh-CN" dirty="0">
              <a:latin typeface="Calibri" panose="020F0502020204030204" charset="0"/>
            </a:endParaRPr>
          </a:p>
          <a:p>
            <a:r>
              <a:rPr lang="en-US" altLang="zh-CN" dirty="0">
                <a:latin typeface="Calibri" panose="020F0502020204030204" charset="0"/>
              </a:rPr>
              <a:t>		d.</a:t>
            </a:r>
            <a:r>
              <a:rPr lang="zh-CN" altLang="en-US" dirty="0">
                <a:latin typeface="Calibri" panose="020F0502020204030204" charset="0"/>
              </a:rPr>
              <a:t>请务必关注讲课时间，不要超时。</a:t>
            </a:r>
            <a:endParaRPr lang="en-US" altLang="zh-CN" dirty="0">
              <a:latin typeface="Calibri" panose="020F0502020204030204" charset="0"/>
            </a:endParaRPr>
          </a:p>
          <a:p>
            <a:endParaRPr lang="en-US" altLang="zh-CN" dirty="0">
              <a:latin typeface="Calibri" panose="020F0502020204030204" charset="0"/>
            </a:endParaRPr>
          </a:p>
          <a:p>
            <a:r>
              <a:rPr lang="en-US" altLang="zh-CN" dirty="0">
                <a:latin typeface="Calibri" panose="020F0502020204030204" charset="0"/>
              </a:rPr>
              <a:t>8.</a:t>
            </a:r>
            <a:r>
              <a:rPr lang="zh-CN" altLang="en-US" dirty="0">
                <a:latin typeface="Calibri" panose="020F0502020204030204" charset="0"/>
              </a:rPr>
              <a:t>意外情况处理：</a:t>
            </a:r>
            <a:endParaRPr lang="en-US" altLang="zh-CN" dirty="0">
              <a:latin typeface="Calibri" panose="020F0502020204030204" charset="0"/>
            </a:endParaRPr>
          </a:p>
          <a:p>
            <a:r>
              <a:rPr lang="en-US" altLang="zh-CN" dirty="0">
                <a:latin typeface="Calibri" panose="020F0502020204030204" charset="0"/>
              </a:rPr>
              <a:t>		a.</a:t>
            </a:r>
            <a:r>
              <a:rPr lang="zh-CN" altLang="en-US" dirty="0">
                <a:latin typeface="Calibri" panose="020F0502020204030204" charset="0"/>
              </a:rPr>
              <a:t>讲者中途掉线</a:t>
            </a:r>
            <a:br>
              <a:rPr lang="en-US" altLang="zh-CN" dirty="0">
                <a:latin typeface="Calibri" panose="020F0502020204030204" charset="0"/>
              </a:rPr>
            </a:br>
            <a:r>
              <a:rPr lang="en-US" altLang="zh-CN" dirty="0">
                <a:latin typeface="Calibri" panose="020F0502020204030204" charset="0"/>
              </a:rPr>
              <a:t>		   </a:t>
            </a:r>
            <a:r>
              <a:rPr lang="zh-CN" altLang="en-US" dirty="0">
                <a:latin typeface="Calibri" panose="020F0502020204030204" charset="0"/>
              </a:rPr>
              <a:t>网络恢复可自动进入会议室，如果时间超过</a:t>
            </a:r>
            <a:r>
              <a:rPr lang="en-US" altLang="zh-CN" dirty="0">
                <a:latin typeface="Calibri" panose="020F0502020204030204" charset="0"/>
              </a:rPr>
              <a:t>10</a:t>
            </a:r>
            <a:r>
              <a:rPr lang="zh-CN" altLang="en-US" dirty="0">
                <a:latin typeface="Calibri" panose="020F0502020204030204" charset="0"/>
              </a:rPr>
              <a:t>秒，后台将切换至主持人端，由主持人</a:t>
            </a:r>
            <a:br>
              <a:rPr lang="en-US" altLang="zh-CN" dirty="0">
                <a:latin typeface="Calibri" panose="020F0502020204030204" charset="0"/>
              </a:rPr>
            </a:br>
            <a:r>
              <a:rPr lang="en-US" altLang="zh-CN" dirty="0">
                <a:latin typeface="Calibri" panose="020F0502020204030204" charset="0"/>
              </a:rPr>
              <a:t>		   </a:t>
            </a:r>
            <a:r>
              <a:rPr lang="zh-CN" altLang="en-US" dirty="0">
                <a:latin typeface="Calibri" panose="020F0502020204030204" charset="0"/>
              </a:rPr>
              <a:t>串场衔接，等待专家上线。如果时间超过</a:t>
            </a:r>
            <a:r>
              <a:rPr lang="en-US" altLang="zh-CN" dirty="0">
                <a:latin typeface="Calibri" panose="020F0502020204030204" charset="0"/>
              </a:rPr>
              <a:t>1</a:t>
            </a:r>
            <a:r>
              <a:rPr lang="zh-CN" altLang="en-US" dirty="0">
                <a:latin typeface="Calibri" panose="020F0502020204030204" charset="0"/>
              </a:rPr>
              <a:t>分钟，主持人可以引导进入下一环节。</a:t>
            </a:r>
            <a:endParaRPr lang="en-US" altLang="zh-CN" dirty="0">
              <a:latin typeface="Calibri" panose="020F0502020204030204" charset="0"/>
            </a:endParaRPr>
          </a:p>
          <a:p>
            <a:endParaRPr lang="en-US" altLang="zh-CN" dirty="0">
              <a:latin typeface="Calibri" panose="020F0502020204030204" charset="0"/>
            </a:endParaRPr>
          </a:p>
          <a:p>
            <a:r>
              <a:rPr lang="en-US" altLang="zh-CN" dirty="0">
                <a:latin typeface="Calibri" panose="020F0502020204030204" charset="0"/>
              </a:rPr>
              <a:t>		</a:t>
            </a:r>
            <a:endParaRPr lang="zh-CN" alt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38525" y="3074988"/>
            <a:ext cx="526923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000" b="1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祝您参会顺利，谢谢！</a:t>
            </a:r>
            <a:endParaRPr lang="zh-CN" altLang="en-US" sz="4000" b="1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55629" y="1608660"/>
            <a:ext cx="9326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C00000"/>
                </a:solidFill>
              </a:rPr>
              <a:t>注：以下为【测试号】，正式“会议号”会前</a:t>
            </a:r>
            <a:r>
              <a:rPr lang="zh-CN" altLang="en-US" sz="1800" b="1" dirty="0">
                <a:solidFill>
                  <a:srgbClr val="C00000"/>
                </a:solidFill>
              </a:rPr>
              <a:t>将以短信</a:t>
            </a:r>
            <a:r>
              <a:rPr lang="zh-CN" altLang="en-US" sz="1800" b="1" dirty="0">
                <a:solidFill>
                  <a:srgbClr val="C00000"/>
                </a:solidFill>
              </a:rPr>
              <a:t>形式发送给参会老师，请注意查看。</a:t>
            </a:r>
            <a:endParaRPr lang="zh-CN" altLang="en-US" sz="1800" b="1" dirty="0">
              <a:solidFill>
                <a:srgbClr val="C00000"/>
              </a:solidFill>
            </a:endParaRPr>
          </a:p>
        </p:txBody>
      </p:sp>
      <p:sp>
        <p:nvSpPr>
          <p:cNvPr id="12" name="矩形 5"/>
          <p:cNvSpPr/>
          <p:nvPr/>
        </p:nvSpPr>
        <p:spPr>
          <a:xfrm>
            <a:off x="3848735" y="2873375"/>
            <a:ext cx="4494530" cy="2584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C00000"/>
                </a:solidFill>
              </a:rPr>
              <a:t>【</a:t>
            </a:r>
            <a:r>
              <a:rPr lang="zh-CN" altLang="en-US" sz="1800" b="1" dirty="0">
                <a:solidFill>
                  <a:srgbClr val="C00000"/>
                </a:solidFill>
                <a:sym typeface="+mn-ea"/>
              </a:rPr>
              <a:t>测试号</a:t>
            </a:r>
            <a:r>
              <a:rPr lang="zh-CN" altLang="en-US" sz="1800" b="1" dirty="0">
                <a:solidFill>
                  <a:srgbClr val="C00000"/>
                </a:solidFill>
              </a:rPr>
              <a:t>】</a:t>
            </a:r>
            <a:r>
              <a:rPr lang="zh-CN" altLang="en-US" sz="1800" b="1" dirty="0">
                <a:solidFill>
                  <a:srgbClr val="C00000"/>
                </a:solidFill>
                <a:sym typeface="+mn-ea"/>
              </a:rPr>
              <a:t>：811 0530 1807</a:t>
            </a:r>
            <a:r>
              <a:rPr lang="en-US" altLang="zh-CN" sz="1800" b="1" dirty="0">
                <a:solidFill>
                  <a:srgbClr val="C00000"/>
                </a:solidFill>
                <a:sym typeface="+mn-ea"/>
              </a:rPr>
              <a:t>  </a:t>
            </a:r>
            <a:endParaRPr lang="en-US" altLang="zh-CN" sz="1800" b="1" dirty="0">
              <a:solidFill>
                <a:srgbClr val="C00000"/>
              </a:solidFill>
              <a:sym typeface="+mn-ea"/>
            </a:endParaRPr>
          </a:p>
          <a:p>
            <a:pPr marL="0" lvl="0" indent="0">
              <a:spcBef>
                <a:spcPct val="0"/>
              </a:spcBef>
              <a:buNone/>
            </a:pPr>
            <a:endParaRPr lang="zh-CN" altLang="en-US" sz="1800" b="1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C00000"/>
                </a:solidFill>
                <a:sym typeface="+mn-ea"/>
              </a:rPr>
              <a:t>【密</a:t>
            </a:r>
            <a:r>
              <a:rPr lang="en-US" altLang="zh-CN" sz="1800" b="1" dirty="0">
                <a:solidFill>
                  <a:srgbClr val="C00000"/>
                </a:solidFill>
                <a:sym typeface="+mn-ea"/>
              </a:rPr>
              <a:t>    </a:t>
            </a:r>
            <a:r>
              <a:rPr lang="zh-CN" altLang="en-US" sz="1800" b="1" dirty="0">
                <a:solidFill>
                  <a:srgbClr val="C00000"/>
                </a:solidFill>
                <a:sym typeface="+mn-ea"/>
              </a:rPr>
              <a:t>码】：</a:t>
            </a:r>
            <a:r>
              <a:rPr lang="en-US" altLang="zh-CN" sz="1800" b="1" dirty="0">
                <a:solidFill>
                  <a:srgbClr val="C00000"/>
                </a:solidFill>
                <a:sym typeface="+mn-ea"/>
              </a:rPr>
              <a:t>123456</a:t>
            </a:r>
            <a:endParaRPr lang="zh-CN" altLang="en-US" sz="1800" b="1" dirty="0">
              <a:solidFill>
                <a:srgbClr val="C00000"/>
              </a:solidFill>
              <a:sym typeface="+mn-ea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zh-CN" sz="1800" b="1" u="sng" dirty="0">
              <a:solidFill>
                <a:srgbClr val="C7004D"/>
              </a:solidFill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zh-CN" sz="1800" b="1" u="sng" dirty="0">
              <a:solidFill>
                <a:srgbClr val="C7004D"/>
              </a:solidFill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测试时间：</a:t>
            </a:r>
            <a:r>
              <a:rPr lang="en-US" altLang="zh-CN" sz="1800" b="1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2022</a:t>
            </a:r>
            <a:r>
              <a:rPr lang="zh-CN" altLang="en-US" sz="1800" b="1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年</a:t>
            </a:r>
            <a:r>
              <a:rPr lang="en-US" altLang="zh-CN" sz="1800" b="1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5</a:t>
            </a:r>
            <a:r>
              <a:rPr lang="zh-CN" altLang="en-US" sz="1800" b="1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月</a:t>
            </a:r>
            <a:r>
              <a:rPr lang="en-US" altLang="zh-CN" sz="1800" b="1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16-20</a:t>
            </a:r>
            <a:r>
              <a:rPr lang="zh-CN" altLang="en-US" sz="1800" b="1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日</a:t>
            </a:r>
            <a:r>
              <a:rPr lang="en-US" altLang="zh-CN" sz="1800" b="1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  9:00-20:00</a:t>
            </a:r>
            <a:endParaRPr lang="en-US" altLang="zh-CN" sz="1800" b="1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zh-CN" sz="1800" b="1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技术支持：董立伟  </a:t>
            </a:r>
            <a:r>
              <a:rPr lang="en-US" altLang="zh-CN" sz="1800" b="1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15811467138</a:t>
            </a:r>
            <a:endParaRPr lang="en-US" altLang="zh-CN" sz="1800" b="1" u="sng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zh-CN" sz="1800" b="1" u="sng" dirty="0">
              <a:solidFill>
                <a:srgbClr val="C7004D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02582" y="1127123"/>
            <a:ext cx="4977068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rgbClr val="C00000"/>
                </a:solidFill>
              </a:rPr>
              <a:t>注：本次会议使用国际版</a:t>
            </a:r>
            <a:r>
              <a:rPr lang="en-US" altLang="zh-CN" sz="2000" b="1" dirty="0">
                <a:solidFill>
                  <a:srgbClr val="C00000"/>
                </a:solidFill>
              </a:rPr>
              <a:t>ZOOM</a:t>
            </a:r>
            <a:r>
              <a:rPr lang="zh-CN" altLang="en-US" sz="2000" b="1" dirty="0">
                <a:solidFill>
                  <a:srgbClr val="C00000"/>
                </a:solidFill>
              </a:rPr>
              <a:t>会议客户端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02582" y="1677443"/>
            <a:ext cx="8146782" cy="230832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dirty="0"/>
              <a:t>   说明：线上会议参加主要通过视频会议软件（</a:t>
            </a:r>
            <a:r>
              <a:rPr lang="en-US" altLang="zh-CN" sz="1800" dirty="0"/>
              <a:t>ZOOM</a:t>
            </a:r>
            <a:r>
              <a:rPr lang="zh-CN" altLang="en-US" sz="1800" dirty="0"/>
              <a:t>平台）来进行互动沟通。</a:t>
            </a:r>
            <a:br>
              <a:rPr lang="en-US" altLang="zh-CN" sz="1800" dirty="0"/>
            </a:br>
            <a:r>
              <a:rPr lang="en-US" altLang="zh-CN" sz="1800" dirty="0"/>
              <a:t>              </a:t>
            </a:r>
            <a:r>
              <a:rPr lang="zh-CN" altLang="en-US" sz="1800" dirty="0"/>
              <a:t>需要具备电脑（</a:t>
            </a:r>
            <a:r>
              <a:rPr lang="en-US" altLang="zh-CN" sz="1800" dirty="0"/>
              <a:t>PC</a:t>
            </a:r>
            <a:r>
              <a:rPr lang="zh-CN" altLang="en-US" sz="1800" dirty="0"/>
              <a:t>）及网络条件。</a:t>
            </a:r>
            <a:br>
              <a:rPr lang="en-US" altLang="zh-CN" sz="1800" dirty="0"/>
            </a:br>
            <a:br>
              <a:rPr lang="en-US" altLang="zh-CN" sz="1800" dirty="0"/>
            </a:br>
            <a:r>
              <a:rPr lang="en-US" altLang="zh-CN" sz="1800" dirty="0"/>
              <a:t>	</a:t>
            </a:r>
            <a:r>
              <a:rPr lang="zh-CN" altLang="en-US" sz="1800" dirty="0"/>
              <a:t>电脑：最低配置（</a:t>
            </a:r>
            <a:r>
              <a:rPr lang="en-US" altLang="zh-CN" sz="1800" dirty="0"/>
              <a:t>i3</a:t>
            </a:r>
            <a:r>
              <a:rPr lang="zh-CN" altLang="en-US" sz="1800" dirty="0"/>
              <a:t>处理器、</a:t>
            </a:r>
            <a:r>
              <a:rPr lang="en-US" altLang="zh-CN" sz="1800" dirty="0"/>
              <a:t>4G</a:t>
            </a:r>
            <a:r>
              <a:rPr lang="zh-CN" altLang="en-US" sz="1800" dirty="0"/>
              <a:t>内存）</a:t>
            </a:r>
            <a:br>
              <a:rPr lang="en-US" altLang="zh-CN" sz="1800" dirty="0"/>
            </a:br>
            <a:r>
              <a:rPr lang="en-US" altLang="zh-CN" sz="1800" dirty="0"/>
              <a:t>	           </a:t>
            </a:r>
            <a:r>
              <a:rPr lang="zh-CN" altLang="en-US" sz="1800" dirty="0"/>
              <a:t>具备摄像头</a:t>
            </a:r>
            <a:br>
              <a:rPr lang="en-US" altLang="zh-CN" sz="1800" dirty="0"/>
            </a:br>
            <a:r>
              <a:rPr lang="en-US" altLang="zh-CN" sz="1800" dirty="0"/>
              <a:t>	           </a:t>
            </a:r>
            <a:r>
              <a:rPr lang="zh-CN" altLang="en-US" sz="1800" dirty="0"/>
              <a:t>具备麦克风、扬声器</a:t>
            </a:r>
            <a:endParaRPr lang="en-US" altLang="zh-CN" sz="1800" dirty="0"/>
          </a:p>
          <a:p>
            <a:pPr marL="0" lvl="0" indent="0">
              <a:spcBef>
                <a:spcPct val="0"/>
              </a:spcBef>
              <a:buNone/>
            </a:pPr>
            <a:endParaRPr lang="en-US" altLang="zh-CN" sz="1800" dirty="0"/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1800" dirty="0"/>
              <a:t>	 </a:t>
            </a:r>
            <a:r>
              <a:rPr lang="zh-CN" altLang="en-US" sz="1800" dirty="0"/>
              <a:t>网络：</a:t>
            </a:r>
            <a:r>
              <a:rPr lang="en-US" altLang="zh-CN" sz="1800" dirty="0"/>
              <a:t>10Mbps </a:t>
            </a:r>
            <a:r>
              <a:rPr lang="zh-CN" altLang="en-US" sz="1800" dirty="0"/>
              <a:t>或 稳定的</a:t>
            </a:r>
            <a:r>
              <a:rPr lang="en-US" altLang="zh-CN" sz="1800" dirty="0"/>
              <a:t>4G</a:t>
            </a:r>
            <a:r>
              <a:rPr lang="zh-CN" altLang="en-US" sz="1800" dirty="0"/>
              <a:t>网络</a:t>
            </a:r>
            <a:r>
              <a:rPr lang="en-US" altLang="zh-CN" sz="1800" dirty="0"/>
              <a:t>	   </a:t>
            </a:r>
            <a:endParaRPr lang="en-US" altLang="zh-CN" sz="1800" dirty="0"/>
          </a:p>
        </p:txBody>
      </p:sp>
      <p:sp>
        <p:nvSpPr>
          <p:cNvPr id="7" name="矩形 6"/>
          <p:cNvSpPr/>
          <p:nvPr/>
        </p:nvSpPr>
        <p:spPr>
          <a:xfrm>
            <a:off x="4570537" y="4146857"/>
            <a:ext cx="4506362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/>
              <a:t>官方下载地址  </a:t>
            </a:r>
            <a:r>
              <a:rPr lang="en-US" altLang="zh-CN" sz="1800" b="1" dirty="0"/>
              <a:t>https://zoom.us/download</a:t>
            </a:r>
            <a:endParaRPr lang="zh-CN" altLang="en-US" sz="1800" b="1" dirty="0"/>
          </a:p>
        </p:txBody>
      </p:sp>
      <p:sp>
        <p:nvSpPr>
          <p:cNvPr id="8" name="圆角矩形 5">
            <a:hlinkClick r:id="rId2"/>
          </p:cNvPr>
          <p:cNvSpPr/>
          <p:nvPr/>
        </p:nvSpPr>
        <p:spPr>
          <a:xfrm>
            <a:off x="1578839" y="4199497"/>
            <a:ext cx="2765425" cy="44450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如何下载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Zoom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客户端？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70537" y="4558496"/>
            <a:ext cx="6104245" cy="212365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000" b="1" dirty="0"/>
              <a:t>或</a:t>
            </a:r>
            <a:r>
              <a:rPr lang="zh-CN" altLang="en-US" sz="1400" b="1" dirty="0"/>
              <a:t>请按下列说明及时将客户端更新至最新版本：</a:t>
            </a:r>
            <a:endParaRPr lang="en-US" altLang="zh-CN" sz="1400" b="1" dirty="0"/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1400" dirty="0"/>
              <a:t>1</a:t>
            </a:r>
            <a:r>
              <a:rPr lang="zh-CN" altLang="en-US" sz="1400" dirty="0"/>
              <a:t>、</a:t>
            </a:r>
            <a:r>
              <a:rPr lang="en-US" altLang="zh-CN" sz="1400" dirty="0"/>
              <a:t>iOS</a:t>
            </a:r>
            <a:r>
              <a:rPr lang="zh-CN" altLang="en-US" sz="1400" dirty="0"/>
              <a:t>：在</a:t>
            </a:r>
            <a:r>
              <a:rPr lang="en-US" altLang="zh-CN" sz="1400" dirty="0"/>
              <a:t>App Store</a:t>
            </a:r>
            <a:r>
              <a:rPr lang="zh-CN" altLang="en-US" sz="1400" dirty="0"/>
              <a:t>中直接搜索</a:t>
            </a:r>
            <a:r>
              <a:rPr lang="en-US" altLang="zh-CN" sz="1400" dirty="0"/>
              <a:t>Zoom</a:t>
            </a:r>
            <a:r>
              <a:rPr lang="zh-CN" altLang="en-US" sz="1400" dirty="0"/>
              <a:t>下载安装。</a:t>
            </a:r>
            <a:endParaRPr lang="en-US" altLang="zh-CN" sz="1400" dirty="0"/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1400" dirty="0"/>
              <a:t>2</a:t>
            </a:r>
            <a:r>
              <a:rPr lang="zh-CN" altLang="en-US" sz="1400" dirty="0"/>
              <a:t>、</a:t>
            </a:r>
            <a:r>
              <a:rPr lang="en-US" altLang="zh-CN" sz="1400" dirty="0"/>
              <a:t>Mac</a:t>
            </a:r>
            <a:r>
              <a:rPr lang="zh-CN" altLang="en-US" sz="1400" dirty="0"/>
              <a:t>：在浏览器中输入</a:t>
            </a:r>
            <a:r>
              <a:rPr lang="en-US" altLang="zh-CN" sz="1400" b="1" u="sng" dirty="0">
                <a:solidFill>
                  <a:srgbClr val="002060"/>
                </a:solidFill>
              </a:rPr>
              <a:t>www.zoom.com.cn/download</a:t>
            </a:r>
            <a:r>
              <a:rPr lang="zh-CN" altLang="en-US" sz="1400" dirty="0"/>
              <a:t>，点击“</a:t>
            </a:r>
            <a:r>
              <a:rPr lang="en-US" altLang="zh-CN" sz="1400" dirty="0"/>
              <a:t>Zoom</a:t>
            </a:r>
            <a:r>
              <a:rPr lang="zh-CN" altLang="en-US" sz="1400" dirty="0"/>
              <a:t>会议客户端”下载安装。</a:t>
            </a:r>
            <a:endParaRPr lang="en-US" altLang="zh-CN" sz="1400" dirty="0"/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1400" dirty="0"/>
              <a:t>3</a:t>
            </a:r>
            <a:r>
              <a:rPr lang="zh-CN" altLang="en-US" sz="1400" dirty="0"/>
              <a:t>、</a:t>
            </a:r>
            <a:r>
              <a:rPr lang="en-US" altLang="zh-CN" sz="1400" dirty="0"/>
              <a:t>Android</a:t>
            </a:r>
            <a:r>
              <a:rPr lang="zh-CN" altLang="en-US" sz="1400" dirty="0"/>
              <a:t>：安卓系统可以在手机浏览器中输入</a:t>
            </a:r>
            <a:r>
              <a:rPr lang="en-US" altLang="zh-CN" sz="1400" b="1" u="sng" dirty="0">
                <a:solidFill>
                  <a:srgbClr val="002060"/>
                </a:solidFill>
              </a:rPr>
              <a:t>www.zoom.com.cn/download</a:t>
            </a:r>
            <a:r>
              <a:rPr lang="zh-CN" altLang="en-US" sz="1400" dirty="0"/>
              <a:t>，页面会跳转到</a:t>
            </a:r>
            <a:r>
              <a:rPr lang="en-US" altLang="zh-CN" sz="1400" dirty="0"/>
              <a:t>Zoom</a:t>
            </a:r>
            <a:r>
              <a:rPr lang="zh-CN" altLang="en-US" sz="1400" dirty="0"/>
              <a:t>下载中心，点击“从</a:t>
            </a:r>
            <a:r>
              <a:rPr lang="en-US" altLang="zh-CN" sz="1400" dirty="0"/>
              <a:t>Zoom</a:t>
            </a:r>
            <a:r>
              <a:rPr lang="zh-CN" altLang="en-US" sz="1400" dirty="0"/>
              <a:t>网站”下载安装。</a:t>
            </a:r>
            <a:endParaRPr lang="en-US" altLang="zh-CN" sz="1400" dirty="0"/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1400" dirty="0"/>
              <a:t>4</a:t>
            </a:r>
            <a:r>
              <a:rPr lang="zh-CN" altLang="en-US" sz="1400" dirty="0"/>
              <a:t>、</a:t>
            </a:r>
            <a:r>
              <a:rPr lang="en-US" altLang="zh-CN" sz="1400" dirty="0"/>
              <a:t>Windows</a:t>
            </a:r>
            <a:r>
              <a:rPr lang="zh-CN" altLang="en-US" sz="1400" dirty="0"/>
              <a:t>：直接在浏览器中输入</a:t>
            </a:r>
            <a:r>
              <a:rPr lang="en-US" altLang="zh-CN" sz="1400" b="1" u="sng" dirty="0">
                <a:solidFill>
                  <a:srgbClr val="002060"/>
                </a:solidFill>
              </a:rPr>
              <a:t>www.zoom.com.cn/download</a:t>
            </a:r>
            <a:r>
              <a:rPr lang="zh-CN" altLang="en-US" sz="1400" dirty="0"/>
              <a:t>，点击“</a:t>
            </a:r>
            <a:r>
              <a:rPr lang="en-US" altLang="zh-CN" sz="1400" dirty="0"/>
              <a:t>Zoom</a:t>
            </a:r>
            <a:r>
              <a:rPr lang="zh-CN" altLang="en-US" sz="1400" dirty="0"/>
              <a:t>会议客户端”下载安装。</a:t>
            </a:r>
            <a:endParaRPr lang="zh-CN" alt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20913" y="1223963"/>
            <a:ext cx="529748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/>
              <a:t>第一步：在浏览器中输入下载地址，下载软件包。</a:t>
            </a:r>
            <a:endParaRPr lang="zh-CN" altLang="en-US" sz="18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745" y="2185806"/>
            <a:ext cx="8033999" cy="387895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4" name="文本框 3"/>
          <p:cNvSpPr txBox="1"/>
          <p:nvPr/>
        </p:nvSpPr>
        <p:spPr>
          <a:xfrm>
            <a:off x="9759950" y="3956050"/>
            <a:ext cx="2044700" cy="3381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600" b="1" dirty="0"/>
              <a:t>下载后点击安装即可</a:t>
            </a:r>
            <a:endParaRPr lang="zh-CN" altLang="en-US" sz="16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36713" y="1260158"/>
            <a:ext cx="2276475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/>
              <a:t>第二步：加入会议。</a:t>
            </a:r>
            <a:endParaRPr lang="zh-CN" altLang="en-US" sz="18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99" y="2837523"/>
            <a:ext cx="882272" cy="83112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4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699" y="2778469"/>
            <a:ext cx="3565525" cy="2376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3648" y="1874838"/>
            <a:ext cx="3810000" cy="3714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折角形 22"/>
          <p:cNvSpPr/>
          <p:nvPr/>
        </p:nvSpPr>
        <p:spPr>
          <a:xfrm>
            <a:off x="4189144" y="1133158"/>
            <a:ext cx="2146935" cy="1296035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会议号：</a:t>
            </a:r>
            <a:b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每个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Seesion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对应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个会议号，</a:t>
            </a:r>
            <a:b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每个会议号就是一个虚拟的会议室。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818688" y="1052513"/>
            <a:ext cx="461962" cy="785812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dirty="0"/>
              <a:t>会议号</a:t>
            </a:r>
            <a:endParaRPr lang="zh-CN" altLang="en-US" sz="1800" dirty="0"/>
          </a:p>
        </p:txBody>
      </p:sp>
      <p:sp>
        <p:nvSpPr>
          <p:cNvPr id="8" name="文本框 5"/>
          <p:cNvSpPr txBox="1"/>
          <p:nvPr/>
        </p:nvSpPr>
        <p:spPr>
          <a:xfrm>
            <a:off x="10478135" y="1052830"/>
            <a:ext cx="459740" cy="791845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dirty="0"/>
              <a:t>用户明</a:t>
            </a:r>
            <a:endParaRPr lang="zh-CN" altLang="en-US" sz="1800" dirty="0"/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9447213" y="1844675"/>
            <a:ext cx="590550" cy="1085850"/>
          </a:xfrm>
          <a:prstGeom prst="straightConnector1">
            <a:avLst/>
          </a:prstGeom>
          <a:ln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>
            <a:off x="9897110" y="1838008"/>
            <a:ext cx="742950" cy="1608138"/>
          </a:xfrm>
          <a:prstGeom prst="straightConnector1">
            <a:avLst/>
          </a:prstGeom>
          <a:ln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9893" y="1266031"/>
            <a:ext cx="2276475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/>
              <a:t>第三步：音视频设置</a:t>
            </a:r>
            <a:endParaRPr lang="zh-CN" altLang="en-US" sz="18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123" y="1266031"/>
            <a:ext cx="6240462" cy="4154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493713" y="3244215"/>
            <a:ext cx="3127375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600" dirty="0"/>
              <a:t>完成本操作步骤后，点评互动专家可以同其他专家进行音视频互动沟通。</a:t>
            </a:r>
            <a:endParaRPr lang="zh-CN" alt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525" y="1655445"/>
            <a:ext cx="4443413" cy="3076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738" y="1539875"/>
            <a:ext cx="5127625" cy="330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4413" y="4846638"/>
            <a:ext cx="1781175" cy="133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5"/>
          <p:cNvSpPr txBox="1"/>
          <p:nvPr/>
        </p:nvSpPr>
        <p:spPr>
          <a:xfrm>
            <a:off x="4365626" y="5248910"/>
            <a:ext cx="7521575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600" dirty="0">
                <a:latin typeface="Calibri" panose="020F0502020204030204" charset="0"/>
              </a:rPr>
              <a:t>点击“停止视频”旁边“∧” 标志，点击“选择一个虚拟背景”，确定一个虚拟背景或添加虚拟背景。</a:t>
            </a:r>
            <a:endParaRPr lang="zh-CN" altLang="en-US" sz="1600" dirty="0">
              <a:latin typeface="Calibri" panose="020F0502020204030204" charset="0"/>
            </a:endParaRPr>
          </a:p>
        </p:txBody>
      </p:sp>
      <p:sp>
        <p:nvSpPr>
          <p:cNvPr id="6" name="文本框 1"/>
          <p:cNvSpPr txBox="1"/>
          <p:nvPr/>
        </p:nvSpPr>
        <p:spPr>
          <a:xfrm>
            <a:off x="1101725" y="1081088"/>
            <a:ext cx="247523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/>
              <a:t>第四步：虚拟背景设置</a:t>
            </a:r>
            <a:endParaRPr lang="zh-CN" altLang="en-US" sz="18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47462" y="1284205"/>
            <a:ext cx="6082114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</a:rPr>
              <a:t>第五步：录制，需先登录国际版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</a:rPr>
              <a:t>zoom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</a:rPr>
              <a:t>账号才可进行录制。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629" y="1825459"/>
            <a:ext cx="4762055" cy="26870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050" y="1799441"/>
            <a:ext cx="4857918" cy="271307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925" y="4877760"/>
            <a:ext cx="923810" cy="74285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4590" y="4877761"/>
            <a:ext cx="971429" cy="7428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7930" y="4868236"/>
            <a:ext cx="1190476" cy="75238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9345" y="4874518"/>
            <a:ext cx="942857" cy="800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1292" y="4784268"/>
            <a:ext cx="1366286" cy="8902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95848" y="4779280"/>
            <a:ext cx="1333333" cy="895238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923925" y="5894361"/>
            <a:ext cx="443448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Calibri" panose="020F0502020204030204" charset="0"/>
              </a:rPr>
              <a:t>先点击“解除静音”与“开启视频”，然后点击“共享屏幕共享</a:t>
            </a:r>
            <a:r>
              <a:rPr lang="en-US" altLang="zh-CN" sz="1600" dirty="0">
                <a:latin typeface="Calibri" panose="020F0502020204030204" charset="0"/>
              </a:rPr>
              <a:t>PPT</a:t>
            </a:r>
            <a:r>
              <a:rPr lang="zh-CN" altLang="en-US" sz="1600" dirty="0">
                <a:latin typeface="Calibri" panose="020F0502020204030204" charset="0"/>
              </a:rPr>
              <a:t>课件。</a:t>
            </a:r>
            <a:endParaRPr lang="zh-CN" altLang="en-US" sz="1600" dirty="0">
              <a:latin typeface="Calibri" panose="020F05020202040302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729487" y="5945284"/>
            <a:ext cx="443448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Calibri" panose="020F0502020204030204" charset="0"/>
              </a:rPr>
              <a:t>点击“录制”“本地录制”，正常讲课结束后点击停止录制。</a:t>
            </a:r>
            <a:endParaRPr lang="zh-CN" altLang="en-US" sz="1600" dirty="0">
              <a:latin typeface="Calibri" panose="020F05020202040302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/>
          <p:nvPr/>
        </p:nvSpPr>
        <p:spPr>
          <a:xfrm>
            <a:off x="339725" y="1196975"/>
            <a:ext cx="544513" cy="4400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latin typeface="Calibri" panose="020F0502020204030204" charset="0"/>
              </a:rPr>
              <a:t>线</a:t>
            </a:r>
            <a:endParaRPr lang="en-US" altLang="zh-CN" sz="2800" b="1" dirty="0">
              <a:latin typeface="Calibri" panose="020F0502020204030204" charset="0"/>
            </a:endParaRPr>
          </a:p>
          <a:p>
            <a:r>
              <a:rPr lang="zh-CN" altLang="en-US" sz="2800" b="1" dirty="0">
                <a:latin typeface="Calibri" panose="020F0502020204030204" charset="0"/>
              </a:rPr>
              <a:t>上</a:t>
            </a:r>
            <a:endParaRPr lang="en-US" altLang="zh-CN" sz="2800" b="1" dirty="0">
              <a:latin typeface="Calibri" panose="020F0502020204030204" charset="0"/>
            </a:endParaRPr>
          </a:p>
          <a:p>
            <a:r>
              <a:rPr lang="zh-CN" altLang="en-US" sz="2800" b="1" dirty="0">
                <a:latin typeface="Calibri" panose="020F0502020204030204" charset="0"/>
              </a:rPr>
              <a:t>参</a:t>
            </a:r>
            <a:endParaRPr lang="en-US" altLang="zh-CN" sz="2800" b="1" dirty="0">
              <a:latin typeface="Calibri" panose="020F0502020204030204" charset="0"/>
            </a:endParaRPr>
          </a:p>
          <a:p>
            <a:r>
              <a:rPr lang="zh-CN" altLang="en-US" sz="2800" b="1" dirty="0">
                <a:latin typeface="Calibri" panose="020F0502020204030204" charset="0"/>
              </a:rPr>
              <a:t>会</a:t>
            </a:r>
            <a:endParaRPr lang="en-US" altLang="zh-CN" sz="2800" b="1" dirty="0">
              <a:latin typeface="Calibri" panose="020F0502020204030204" charset="0"/>
            </a:endParaRPr>
          </a:p>
          <a:p>
            <a:r>
              <a:rPr lang="zh-CN" altLang="en-US" sz="2800" b="1" dirty="0">
                <a:latin typeface="Calibri" panose="020F0502020204030204" charset="0"/>
              </a:rPr>
              <a:t>专</a:t>
            </a:r>
            <a:endParaRPr lang="en-US" altLang="zh-CN" sz="2800" b="1" dirty="0">
              <a:latin typeface="Calibri" panose="020F0502020204030204" charset="0"/>
            </a:endParaRPr>
          </a:p>
          <a:p>
            <a:r>
              <a:rPr lang="zh-CN" altLang="en-US" sz="2800" b="1" dirty="0">
                <a:latin typeface="Calibri" panose="020F0502020204030204" charset="0"/>
              </a:rPr>
              <a:t>家</a:t>
            </a:r>
            <a:endParaRPr lang="en-US" altLang="zh-CN" sz="2800" b="1" dirty="0">
              <a:latin typeface="Calibri" panose="020F0502020204030204" charset="0"/>
            </a:endParaRPr>
          </a:p>
          <a:p>
            <a:r>
              <a:rPr lang="zh-CN" altLang="en-US" sz="2800" b="1" dirty="0">
                <a:latin typeface="Calibri" panose="020F0502020204030204" charset="0"/>
              </a:rPr>
              <a:t>注</a:t>
            </a:r>
            <a:endParaRPr lang="en-US" altLang="zh-CN" sz="2800" b="1" dirty="0">
              <a:latin typeface="Calibri" panose="020F0502020204030204" charset="0"/>
            </a:endParaRPr>
          </a:p>
          <a:p>
            <a:r>
              <a:rPr lang="zh-CN" altLang="en-US" sz="2800" b="1" dirty="0">
                <a:latin typeface="Calibri" panose="020F0502020204030204" charset="0"/>
              </a:rPr>
              <a:t>意</a:t>
            </a:r>
            <a:endParaRPr lang="en-US" altLang="zh-CN" sz="2800" b="1" dirty="0">
              <a:latin typeface="Calibri" panose="020F0502020204030204" charset="0"/>
            </a:endParaRPr>
          </a:p>
          <a:p>
            <a:r>
              <a:rPr lang="zh-CN" altLang="en-US" sz="2800" b="1" dirty="0">
                <a:latin typeface="Calibri" panose="020F0502020204030204" charset="0"/>
              </a:rPr>
              <a:t>事</a:t>
            </a:r>
            <a:endParaRPr lang="en-US" altLang="zh-CN" sz="2800" b="1" dirty="0">
              <a:latin typeface="Calibri" panose="020F0502020204030204" charset="0"/>
            </a:endParaRPr>
          </a:p>
          <a:p>
            <a:r>
              <a:rPr lang="zh-CN" altLang="en-US" sz="2800" b="1" dirty="0">
                <a:latin typeface="Calibri" panose="020F0502020204030204" charset="0"/>
              </a:rPr>
              <a:t>项</a:t>
            </a:r>
            <a:endParaRPr lang="zh-CN" altLang="en-US" sz="2800" b="1" dirty="0">
              <a:latin typeface="Calibri" panose="020F0502020204030204" charset="0"/>
            </a:endParaRPr>
          </a:p>
        </p:txBody>
      </p:sp>
      <p:sp>
        <p:nvSpPr>
          <p:cNvPr id="3" name="文本框 1"/>
          <p:cNvSpPr txBox="1"/>
          <p:nvPr/>
        </p:nvSpPr>
        <p:spPr>
          <a:xfrm>
            <a:off x="1210468" y="1225550"/>
            <a:ext cx="9761005" cy="53553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latin typeface="Calibri" panose="020F0502020204030204" charset="0"/>
              </a:rPr>
              <a:t>1.</a:t>
            </a:r>
            <a:r>
              <a:rPr lang="zh-CN" altLang="en-US" dirty="0">
                <a:latin typeface="Calibri" panose="020F0502020204030204" charset="0"/>
              </a:rPr>
              <a:t>设备要求：使用笔记本电脑</a:t>
            </a:r>
            <a:r>
              <a:rPr lang="en-US" altLang="zh-CN" dirty="0">
                <a:latin typeface="Calibri" panose="020F0502020204030204" charset="0"/>
              </a:rPr>
              <a:t>/</a:t>
            </a:r>
            <a:r>
              <a:rPr lang="zh-CN" altLang="en-US" dirty="0">
                <a:latin typeface="Calibri" panose="020F0502020204030204" charset="0"/>
              </a:rPr>
              <a:t>台式机电脑上线，确保摄像头、扬声器、麦克风功能完好。</a:t>
            </a:r>
            <a:endParaRPr lang="en-US" altLang="zh-CN" dirty="0">
              <a:latin typeface="Calibri" panose="020F0502020204030204" charset="0"/>
            </a:endParaRPr>
          </a:p>
          <a:p>
            <a:r>
              <a:rPr lang="en-US" altLang="zh-CN" dirty="0">
                <a:latin typeface="Calibri" panose="020F0502020204030204" charset="0"/>
              </a:rPr>
              <a:t>	       </a:t>
            </a:r>
            <a:r>
              <a:rPr lang="zh-CN" altLang="en-US" dirty="0">
                <a:latin typeface="Calibri" panose="020F0502020204030204" charset="0"/>
              </a:rPr>
              <a:t>进入会议前请务必关闭杀毒软件，防止拦截音视频正常启动。</a:t>
            </a:r>
            <a:endParaRPr lang="en-US" altLang="zh-CN" dirty="0">
              <a:latin typeface="Calibri" panose="020F0502020204030204" charset="0"/>
            </a:endParaRPr>
          </a:p>
          <a:p>
            <a:endParaRPr lang="en-US" altLang="zh-CN" dirty="0">
              <a:latin typeface="Calibri" panose="020F0502020204030204" charset="0"/>
            </a:endParaRPr>
          </a:p>
          <a:p>
            <a:r>
              <a:rPr lang="en-US" altLang="zh-CN" dirty="0">
                <a:latin typeface="Calibri" panose="020F0502020204030204" charset="0"/>
              </a:rPr>
              <a:t>2.</a:t>
            </a:r>
            <a:r>
              <a:rPr lang="zh-CN" altLang="en-US" dirty="0">
                <a:latin typeface="Calibri" panose="020F0502020204030204" charset="0"/>
              </a:rPr>
              <a:t>网络要求：网络独享稳定</a:t>
            </a:r>
            <a:r>
              <a:rPr lang="en-US" altLang="zh-CN" dirty="0">
                <a:latin typeface="Calibri" panose="020F0502020204030204" charset="0"/>
              </a:rPr>
              <a:t>10M</a:t>
            </a:r>
            <a:r>
              <a:rPr lang="zh-CN" altLang="en-US" dirty="0">
                <a:latin typeface="Calibri" panose="020F0502020204030204" charset="0"/>
              </a:rPr>
              <a:t>或以上</a:t>
            </a:r>
            <a:r>
              <a:rPr lang="en-US" altLang="zh-CN" dirty="0">
                <a:latin typeface="Calibri" panose="020F0502020204030204" charset="0"/>
              </a:rPr>
              <a:t>(</a:t>
            </a:r>
            <a:r>
              <a:rPr lang="zh-CN" altLang="en-US" dirty="0">
                <a:latin typeface="Calibri" panose="020F0502020204030204" charset="0"/>
              </a:rPr>
              <a:t>网络质量差会直接影响会议效果</a:t>
            </a:r>
            <a:r>
              <a:rPr lang="en-US" altLang="zh-CN" dirty="0">
                <a:latin typeface="Calibri" panose="020F0502020204030204" charset="0"/>
              </a:rPr>
              <a:t>)</a:t>
            </a:r>
            <a:r>
              <a:rPr lang="zh-CN" altLang="en-US" dirty="0">
                <a:latin typeface="Calibri" panose="020F0502020204030204" charset="0"/>
              </a:rPr>
              <a:t>。</a:t>
            </a:r>
            <a:endParaRPr lang="en-US" altLang="zh-CN" dirty="0">
              <a:latin typeface="Calibri" panose="020F0502020204030204" charset="0"/>
            </a:endParaRPr>
          </a:p>
          <a:p>
            <a:endParaRPr lang="en-US" altLang="zh-CN" dirty="0">
              <a:latin typeface="Calibri" panose="020F0502020204030204" charset="0"/>
            </a:endParaRPr>
          </a:p>
          <a:p>
            <a:r>
              <a:rPr lang="en-US" altLang="zh-CN" dirty="0">
                <a:latin typeface="Calibri" panose="020F0502020204030204" charset="0"/>
              </a:rPr>
              <a:t>3.</a:t>
            </a:r>
            <a:r>
              <a:rPr lang="zh-CN" altLang="en-US" dirty="0">
                <a:latin typeface="Calibri" panose="020F0502020204030204" charset="0"/>
              </a:rPr>
              <a:t>画面及音频要求：专家头像在视频画面要居中，人像占画面比例</a:t>
            </a:r>
            <a:r>
              <a:rPr lang="en-US" altLang="zh-CN" dirty="0">
                <a:latin typeface="Calibri" panose="020F0502020204030204" charset="0"/>
              </a:rPr>
              <a:t>50%</a:t>
            </a:r>
            <a:r>
              <a:rPr lang="zh-CN" altLang="en-US" dirty="0">
                <a:latin typeface="Calibri" panose="020F0502020204030204" charset="0"/>
              </a:rPr>
              <a:t>以上。不要距离电脑过近</a:t>
            </a:r>
            <a:endParaRPr lang="en-US" altLang="zh-CN" dirty="0">
              <a:latin typeface="Calibri" panose="020F0502020204030204" charset="0"/>
            </a:endParaRPr>
          </a:p>
          <a:p>
            <a:r>
              <a:rPr lang="en-US" altLang="zh-CN" dirty="0">
                <a:latin typeface="Calibri" panose="020F0502020204030204" charset="0"/>
              </a:rPr>
              <a:t>		   </a:t>
            </a:r>
            <a:r>
              <a:rPr lang="zh-CN" altLang="en-US" dirty="0">
                <a:latin typeface="Calibri" panose="020F0502020204030204" charset="0"/>
              </a:rPr>
              <a:t>或过远，讲话时请打开麦克风，注意房间光线、位置、专家服装等。</a:t>
            </a:r>
            <a:br>
              <a:rPr lang="en-US" altLang="zh-CN" dirty="0">
                <a:latin typeface="Calibri" panose="020F0502020204030204" charset="0"/>
              </a:rPr>
            </a:br>
            <a:r>
              <a:rPr lang="en-US" altLang="zh-CN" dirty="0">
                <a:latin typeface="Calibri" panose="020F0502020204030204" charset="0"/>
              </a:rPr>
              <a:t>				</a:t>
            </a:r>
            <a:br>
              <a:rPr lang="en-US" altLang="zh-CN" dirty="0">
                <a:latin typeface="Calibri" panose="020F0502020204030204" charset="0"/>
              </a:rPr>
            </a:br>
            <a:r>
              <a:rPr lang="en-US" altLang="zh-CN" dirty="0">
                <a:latin typeface="Calibri" panose="020F0502020204030204" charset="0"/>
              </a:rPr>
              <a:t>		   </a:t>
            </a:r>
            <a:r>
              <a:rPr lang="zh-CN" altLang="en-US" dirty="0">
                <a:latin typeface="Calibri" panose="020F0502020204030204" charset="0"/>
              </a:rPr>
              <a:t>注：会议开始后，请专家不要关闭摄像头，特殊情况例外。</a:t>
            </a:r>
            <a:endParaRPr lang="en-US" altLang="zh-CN" dirty="0">
              <a:latin typeface="Calibri" panose="020F0502020204030204" charset="0"/>
            </a:endParaRPr>
          </a:p>
          <a:p>
            <a:endParaRPr lang="en-US" altLang="zh-CN" dirty="0">
              <a:latin typeface="Calibri" panose="020F0502020204030204" charset="0"/>
            </a:endParaRPr>
          </a:p>
          <a:p>
            <a:r>
              <a:rPr lang="en-US" altLang="zh-CN" dirty="0">
                <a:latin typeface="Calibri" panose="020F0502020204030204" charset="0"/>
              </a:rPr>
              <a:t>4.</a:t>
            </a:r>
            <a:r>
              <a:rPr lang="zh-CN" altLang="en-US" dirty="0">
                <a:latin typeface="Calibri" panose="020F0502020204030204" charset="0"/>
              </a:rPr>
              <a:t>讲者注意事项：</a:t>
            </a:r>
            <a:r>
              <a:rPr lang="en-US" altLang="zh-CN" dirty="0">
                <a:latin typeface="Calibri" panose="020F0502020204030204" charset="0"/>
              </a:rPr>
              <a:t>A.</a:t>
            </a:r>
            <a:r>
              <a:rPr lang="zh-CN" altLang="en-US" dirty="0">
                <a:latin typeface="Calibri" panose="020F0502020204030204" charset="0"/>
              </a:rPr>
              <a:t>讲课</a:t>
            </a:r>
            <a:r>
              <a:rPr lang="en-US" altLang="zh-CN" dirty="0">
                <a:latin typeface="Calibri" panose="020F0502020204030204" charset="0"/>
              </a:rPr>
              <a:t>PPT</a:t>
            </a:r>
            <a:r>
              <a:rPr lang="zh-CN" altLang="en-US" dirty="0">
                <a:latin typeface="Calibri" panose="020F0502020204030204" charset="0"/>
              </a:rPr>
              <a:t>画面比例</a:t>
            </a:r>
            <a:r>
              <a:rPr lang="en-US" altLang="zh-CN" dirty="0">
                <a:latin typeface="Calibri" panose="020F0502020204030204" charset="0"/>
              </a:rPr>
              <a:t>4:3</a:t>
            </a:r>
            <a:r>
              <a:rPr lang="zh-CN" altLang="en-US" dirty="0">
                <a:latin typeface="Calibri" panose="020F0502020204030204" charset="0"/>
              </a:rPr>
              <a:t>或</a:t>
            </a:r>
            <a:r>
              <a:rPr lang="en-US" altLang="zh-CN" dirty="0">
                <a:latin typeface="Calibri" panose="020F0502020204030204" charset="0"/>
              </a:rPr>
              <a:t>16:9</a:t>
            </a:r>
            <a:r>
              <a:rPr lang="zh-CN" altLang="en-US" dirty="0">
                <a:latin typeface="Calibri" panose="020F0502020204030204" charset="0"/>
              </a:rPr>
              <a:t>最为合适。</a:t>
            </a:r>
            <a:br>
              <a:rPr lang="en-US" altLang="zh-CN" dirty="0">
                <a:latin typeface="Calibri" panose="020F0502020204030204" charset="0"/>
              </a:rPr>
            </a:br>
            <a:r>
              <a:rPr lang="en-US" altLang="zh-CN" dirty="0">
                <a:latin typeface="Calibri" panose="020F0502020204030204" charset="0"/>
              </a:rPr>
              <a:t>   	                B.</a:t>
            </a:r>
            <a:r>
              <a:rPr lang="zh-CN" altLang="en-US" dirty="0">
                <a:latin typeface="Calibri" panose="020F0502020204030204" charset="0"/>
              </a:rPr>
              <a:t>页面中如人像遮挡了</a:t>
            </a:r>
            <a:r>
              <a:rPr lang="en-US" altLang="zh-CN" dirty="0">
                <a:latin typeface="Calibri" panose="020F0502020204030204" charset="0"/>
              </a:rPr>
              <a:t>PPT</a:t>
            </a:r>
            <a:r>
              <a:rPr lang="zh-CN" altLang="en-US" dirty="0">
                <a:latin typeface="Calibri" panose="020F0502020204030204" charset="0"/>
              </a:rPr>
              <a:t>，本地可将摄像头栏任意拖动至无碍位置。</a:t>
            </a:r>
            <a:endParaRPr lang="en-US" altLang="zh-CN" dirty="0">
              <a:latin typeface="Calibri" panose="020F0502020204030204" charset="0"/>
            </a:endParaRPr>
          </a:p>
          <a:p>
            <a:r>
              <a:rPr lang="en-US" altLang="zh-CN" dirty="0">
                <a:latin typeface="Calibri" panose="020F0502020204030204" charset="0"/>
              </a:rPr>
              <a:t>  	                C.</a:t>
            </a:r>
            <a:r>
              <a:rPr lang="zh-CN" altLang="en-US" dirty="0">
                <a:latin typeface="Calibri" panose="020F0502020204030204" charset="0"/>
              </a:rPr>
              <a:t>幻灯片讲完，请及时退出“共享屏幕”。</a:t>
            </a:r>
            <a:endParaRPr lang="en-US" altLang="zh-CN" dirty="0">
              <a:latin typeface="Calibri" panose="020F0502020204030204" charset="0"/>
            </a:endParaRPr>
          </a:p>
          <a:p>
            <a:r>
              <a:rPr lang="en-US" altLang="zh-CN" dirty="0">
                <a:latin typeface="Calibri" panose="020F0502020204030204" charset="0"/>
              </a:rPr>
              <a:t>	                D.</a:t>
            </a:r>
            <a:r>
              <a:rPr lang="zh-CN" altLang="en-US" dirty="0">
                <a:latin typeface="Calibri" panose="020F0502020204030204" charset="0"/>
              </a:rPr>
              <a:t>提前提供讲课</a:t>
            </a:r>
            <a:r>
              <a:rPr lang="en-US" altLang="zh-CN" dirty="0">
                <a:latin typeface="Calibri" panose="020F0502020204030204" charset="0"/>
              </a:rPr>
              <a:t>PPT</a:t>
            </a:r>
            <a:r>
              <a:rPr lang="zh-CN" altLang="en-US" dirty="0">
                <a:latin typeface="Calibri" panose="020F0502020204030204" charset="0"/>
              </a:rPr>
              <a:t>备份，以防会议中出现播放异常情况。</a:t>
            </a:r>
            <a:endParaRPr lang="en-US" altLang="zh-CN" dirty="0">
              <a:latin typeface="Calibri" panose="020F0502020204030204" charset="0"/>
            </a:endParaRPr>
          </a:p>
          <a:p>
            <a:endParaRPr lang="en-US" altLang="zh-CN" dirty="0">
              <a:latin typeface="Calibri" panose="020F0502020204030204" charset="0"/>
            </a:endParaRPr>
          </a:p>
          <a:p>
            <a:r>
              <a:rPr lang="en-US" altLang="zh-CN" dirty="0">
                <a:latin typeface="Calibri" panose="020F0502020204030204" charset="0"/>
              </a:rPr>
              <a:t>5.</a:t>
            </a:r>
            <a:r>
              <a:rPr lang="zh-CN" altLang="en-US" dirty="0">
                <a:latin typeface="Calibri" panose="020F0502020204030204" charset="0"/>
              </a:rPr>
              <a:t>测试场地：尽量在正式参加会议的场地测试。</a:t>
            </a:r>
            <a:endParaRPr lang="en-US" altLang="zh-CN" dirty="0">
              <a:latin typeface="Calibri" panose="020F0502020204030204" charset="0"/>
            </a:endParaRPr>
          </a:p>
          <a:p>
            <a:endParaRPr lang="en-US" altLang="zh-CN" dirty="0">
              <a:latin typeface="Calibri" panose="020F0502020204030204" charset="0"/>
            </a:endParaRPr>
          </a:p>
          <a:p>
            <a:r>
              <a:rPr lang="en-US" altLang="zh-CN" dirty="0">
                <a:latin typeface="Calibri" panose="020F0502020204030204" charset="0"/>
              </a:rPr>
              <a:t>6.</a:t>
            </a:r>
            <a:r>
              <a:rPr lang="zh-CN" altLang="en-US" dirty="0">
                <a:latin typeface="Calibri" panose="020F0502020204030204" charset="0"/>
              </a:rPr>
              <a:t>测试内容：音视频沟通、网络、讲课操作流程展示。</a:t>
            </a:r>
            <a:endParaRPr lang="en-US" altLang="zh-CN" dirty="0">
              <a:latin typeface="Calibri" panose="020F0502020204030204" charset="0"/>
            </a:endParaRPr>
          </a:p>
          <a:p>
            <a:endParaRPr lang="en-US" altLang="zh-CN" dirty="0">
              <a:latin typeface="Calibri" panose="020F050202020403020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zViMDNiZjRiMzRjNWU2MzMxOWE1M2U5NGFjMDU1ZD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1572</Words>
  <Application>WPS 演示</Application>
  <PresentationFormat>自定义</PresentationFormat>
  <Paragraphs>106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Arial</vt:lpstr>
      <vt:lpstr>宋体</vt:lpstr>
      <vt:lpstr>Wingdings</vt:lpstr>
      <vt:lpstr>华文琥珀</vt:lpstr>
      <vt:lpstr>Calibri</vt:lpstr>
      <vt:lpstr>等线</vt:lpstr>
      <vt:lpstr>华文中宋</vt:lpstr>
      <vt:lpstr>微软雅黑</vt:lpstr>
      <vt:lpstr>Arial Unicode MS</vt:lpstr>
      <vt:lpstr>Office 主题</vt:lpstr>
      <vt:lpstr>专家线上参会手册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MR</cp:lastModifiedBy>
  <cp:revision>17</cp:revision>
  <dcterms:created xsi:type="dcterms:W3CDTF">2020-12-11T02:52:00Z</dcterms:created>
  <dcterms:modified xsi:type="dcterms:W3CDTF">2022-05-06T02:06:50Z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2052-11.1.0.11636</vt:lpwstr>
  </property>
  <property fmtid="{D5CDD505-2E9C-101B-9397-08002B2CF9AE}" pid="3" name="ICV">
    <vt:lpwstr>177929FC4DA64983BE784ADE30A91741</vt:lpwstr>
  </property>
  <property fmtid="{D5CDD505-2E9C-101B-9397-08002B2CF9AE}" pid="4" name="commondata">
    <vt:lpwstr>eyJoZGlkIjoiYTMzMTQzNDA3MTRjNzZhYzM0MjRjMzVjMDdlY2U2OTUifQ==</vt:lpwstr>
  </property>
</Properties>
</file>