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2399288" cy="43200638"/>
  <p:notesSz cx="6858000" cy="9144000"/>
  <p:defaultTextStyle>
    <a:defPPr>
      <a:defRPr lang="zh-CN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309" autoAdjust="0"/>
  </p:normalViewPr>
  <p:slideViewPr>
    <p:cSldViewPr snapToGrid="0" showGuides="1">
      <p:cViewPr varScale="1">
        <p:scale>
          <a:sx n="16" d="100"/>
          <a:sy n="16" d="100"/>
        </p:scale>
        <p:origin x="248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F47AC-55FA-4284-9052-C0968F44FD63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FD67E-C233-4DE4-BA83-3771FD64F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457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Please complete ISPFB poster presentation in English only. </a:t>
            </a:r>
          </a:p>
          <a:p>
            <a:r>
              <a:rPr lang="en-US" altLang="zh-CN" dirty="0"/>
              <a:t>Login and Upload website: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00B0F0"/>
                </a:solidFill>
              </a:rPr>
              <a:t>https://ispfb2022.scimeeting.cn/en/web/index/</a:t>
            </a:r>
          </a:p>
          <a:p>
            <a:r>
              <a:rPr lang="en-US" altLang="zh-CN" dirty="0"/>
              <a:t>Thank you so much.</a:t>
            </a:r>
          </a:p>
          <a:p>
            <a:r>
              <a:rPr lang="en-US" altLang="zh-CN" dirty="0"/>
              <a:t>ISPFB Conference Affairs Group.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FD67E-C233-4DE4-BA83-3771FD64FB9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064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7939-488E-4AF4-AFBC-5A9FBE3FCFD7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4D8C-F1D7-4A5F-97E6-58985B9472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32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7939-488E-4AF4-AFBC-5A9FBE3FCFD7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4D8C-F1D7-4A5F-97E6-58985B9472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96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7939-488E-4AF4-AFBC-5A9FBE3FCFD7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4D8C-F1D7-4A5F-97E6-58985B9472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21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7939-488E-4AF4-AFBC-5A9FBE3FCFD7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4D8C-F1D7-4A5F-97E6-58985B9472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168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7939-488E-4AF4-AFBC-5A9FBE3FCFD7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4D8C-F1D7-4A5F-97E6-58985B9472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50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7939-488E-4AF4-AFBC-5A9FBE3FCFD7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4D8C-F1D7-4A5F-97E6-58985B9472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8807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7939-488E-4AF4-AFBC-5A9FBE3FCFD7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4D8C-F1D7-4A5F-97E6-58985B9472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583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7939-488E-4AF4-AFBC-5A9FBE3FCFD7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4D8C-F1D7-4A5F-97E6-58985B9472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229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7939-488E-4AF4-AFBC-5A9FBE3FCFD7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4D8C-F1D7-4A5F-97E6-58985B9472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69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7939-488E-4AF4-AFBC-5A9FBE3FCFD7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4D8C-F1D7-4A5F-97E6-58985B9472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10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7939-488E-4AF4-AFBC-5A9FBE3FCFD7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4D8C-F1D7-4A5F-97E6-58985B9472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76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37939-488E-4AF4-AFBC-5A9FBE3FCFD7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B4D8C-F1D7-4A5F-97E6-58985B9472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30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0"/>
          <p:cNvSpPr>
            <a:spLocks noChangeArrowheads="1"/>
          </p:cNvSpPr>
          <p:nvPr/>
        </p:nvSpPr>
        <p:spPr bwMode="auto">
          <a:xfrm>
            <a:off x="16521113" y="9840913"/>
            <a:ext cx="15244762" cy="32137350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57515" tIns="78757" rIns="157515" bIns="7875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 sz="8500">
              <a:latin typeface="Calibri" panose="020F0502020204030204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561975" y="9802813"/>
            <a:ext cx="15246350" cy="32175450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57515" tIns="78757" rIns="157515" bIns="7875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 sz="8500">
              <a:latin typeface="Calibri" panose="020F050202020403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77875" y="11777663"/>
            <a:ext cx="14701838" cy="176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5001" rIns="90004" bIns="45001">
            <a:spAutoFit/>
          </a:bodyPr>
          <a:lstStyle>
            <a:lvl1pPr defTabSz="6032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032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032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032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032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03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03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03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03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>
              <a:lnSpc>
                <a:spcPct val="95000"/>
              </a:lnSpc>
            </a:pPr>
            <a:endParaRPr lang="en-US" altLang="zh-CN" sz="2800">
              <a:latin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>
              <a:lnSpc>
                <a:spcPct val="95000"/>
              </a:lnSpc>
            </a:pPr>
            <a:endParaRPr lang="en-US" altLang="zh-CN" sz="2800">
              <a:latin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>
              <a:lnSpc>
                <a:spcPct val="95000"/>
              </a:lnSpc>
            </a:pPr>
            <a:endParaRPr lang="en-US" altLang="zh-CN" sz="2800">
              <a:latin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>
              <a:lnSpc>
                <a:spcPct val="95000"/>
              </a:lnSpc>
            </a:pPr>
            <a:endParaRPr lang="en-US" altLang="zh-CN" sz="2800">
              <a:latin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>
              <a:lnSpc>
                <a:spcPct val="95000"/>
              </a:lnSpc>
            </a:pPr>
            <a:endParaRPr lang="en-US" altLang="zh-CN" sz="2800">
              <a:latin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endParaRPr lang="en-US" altLang="zh-CN" sz="2800">
              <a:latin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endParaRPr lang="en-US" altLang="zh-CN" sz="2800">
              <a:latin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endParaRPr lang="en-US" altLang="zh-CN" sz="2800">
              <a:latin typeface="Times New Roman" panose="02020603050405020304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846388" y="29233813"/>
            <a:ext cx="9299575" cy="139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5001" rIns="90004" bIns="4500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8500" b="1" dirty="0">
                <a:latin typeface="Calibri" panose="020F0502020204030204" pitchFamily="34" charset="0"/>
              </a:rPr>
              <a:t>Methods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7068800" y="29825950"/>
            <a:ext cx="1330960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5001" rIns="90004" bIns="4500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8500" b="1" dirty="0">
                <a:latin typeface="Calibri" panose="020F0502020204030204" pitchFamily="34" charset="0"/>
              </a:rPr>
              <a:t>Conclusions</a:t>
            </a: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506413" y="3741738"/>
            <a:ext cx="31391225" cy="5516562"/>
          </a:xfrm>
          <a:prstGeom prst="roundRect">
            <a:avLst>
              <a:gd name="adj" fmla="val 10870"/>
            </a:avLst>
          </a:prstGeom>
          <a:gradFill rotWithShape="1">
            <a:gsLst>
              <a:gs pos="0">
                <a:srgbClr val="A7C4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4" tIns="45001" rIns="90004" bIns="4500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 sz="85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100263" y="4002088"/>
            <a:ext cx="27716162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5001" rIns="90004" bIns="4500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400" b="1" dirty="0">
                <a:latin typeface="Calibri" panose="020F0502020204030204" pitchFamily="34" charset="0"/>
              </a:rPr>
              <a:t>Title of the Research Study</a:t>
            </a:r>
          </a:p>
          <a:p>
            <a:pPr algn="ctr" eaLnBrk="1" hangingPunct="1"/>
            <a:r>
              <a:rPr lang="en-US" altLang="zh-CN" sz="7800" b="1" dirty="0">
                <a:latin typeface="Calibri" panose="020F0502020204030204" pitchFamily="34" charset="0"/>
              </a:rPr>
              <a:t>PEOPLE WHO DID THE STUDY</a:t>
            </a:r>
          </a:p>
          <a:p>
            <a:pPr algn="ctr" eaLnBrk="1" hangingPunct="1"/>
            <a:r>
              <a:rPr lang="zh-CN" altLang="en-US" sz="4000" b="1" i="1" dirty="0">
                <a:latin typeface="Calibri" panose="020F0502020204030204" pitchFamily="34" charset="0"/>
              </a:rPr>
              <a:t> </a:t>
            </a:r>
            <a:r>
              <a:rPr lang="en-US" altLang="zh-CN" sz="4000" b="1" i="1" dirty="0">
                <a:latin typeface="Calibri" panose="020F0502020204030204" pitchFamily="34" charset="0"/>
              </a:rPr>
              <a:t>UNIVERSITIES AND/OR  HOSPITALS THEY ARE AFFILIATED WITH</a:t>
            </a:r>
            <a:endParaRPr lang="en-US" altLang="zh-CN" sz="7800" dirty="0">
              <a:latin typeface="Calibri" panose="020F0502020204030204" pitchFamily="34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17370425" y="21164550"/>
            <a:ext cx="61325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5001" rIns="90004" bIns="4500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6400" b="1" i="1" dirty="0">
                <a:latin typeface="Calibri" panose="020F0502020204030204" pitchFamily="34" charset="0"/>
              </a:rPr>
              <a:t>Figure #1</a:t>
            </a: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24815800" y="21129625"/>
            <a:ext cx="6132513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5001" rIns="90004" bIns="4500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6400" b="1" i="1" dirty="0">
                <a:latin typeface="Calibri" panose="020F0502020204030204" pitchFamily="34" charset="0"/>
              </a:rPr>
              <a:t>Figure #2</a:t>
            </a:r>
          </a:p>
        </p:txBody>
      </p:sp>
      <p:sp>
        <p:nvSpPr>
          <p:cNvPr id="13" name="AutoShape 26"/>
          <p:cNvSpPr>
            <a:spLocks noChangeArrowheads="1"/>
          </p:cNvSpPr>
          <p:nvPr/>
        </p:nvSpPr>
        <p:spPr bwMode="auto">
          <a:xfrm>
            <a:off x="24841200" y="22721888"/>
            <a:ext cx="6188075" cy="5116512"/>
          </a:xfrm>
          <a:prstGeom prst="flowChar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57515" tIns="78757" rIns="157515" bIns="7875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 sz="8500">
              <a:latin typeface="Calibri" panose="020F0502020204030204" pitchFamily="34" charset="0"/>
            </a:endParaRP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20854988" y="36590288"/>
            <a:ext cx="8497887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5001" rIns="90004" bIns="4500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6400" dirty="0">
                <a:latin typeface="Calibri" panose="020F0502020204030204" pitchFamily="34" charset="0"/>
              </a:rPr>
              <a:t>Bibliography</a:t>
            </a:r>
          </a:p>
        </p:txBody>
      </p:sp>
      <p:sp>
        <p:nvSpPr>
          <p:cNvPr id="15" name="Rectangle 35"/>
          <p:cNvSpPr>
            <a:spLocks noChangeArrowheads="1"/>
          </p:cNvSpPr>
          <p:nvPr/>
        </p:nvSpPr>
        <p:spPr bwMode="auto">
          <a:xfrm>
            <a:off x="17152938" y="22648863"/>
            <a:ext cx="6750050" cy="51514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4" tIns="45001" rIns="90004" bIns="45001" anchor="ctr"/>
          <a:lstStyle>
            <a:lvl1pPr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300" dirty="0">
                <a:latin typeface="Times New Roman" panose="02020603050405020304" pitchFamily="18" charset="0"/>
              </a:rPr>
              <a:t>CHART or PICTURE</a:t>
            </a:r>
          </a:p>
        </p:txBody>
      </p:sp>
      <p:sp>
        <p:nvSpPr>
          <p:cNvPr id="16" name="Text Box 36"/>
          <p:cNvSpPr txBox="1">
            <a:spLocks noChangeArrowheads="1"/>
          </p:cNvSpPr>
          <p:nvPr/>
        </p:nvSpPr>
        <p:spPr bwMode="auto">
          <a:xfrm>
            <a:off x="1265238" y="31384875"/>
            <a:ext cx="14157325" cy="1039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210" tIns="30104" rIns="60210" bIns="30104">
            <a:spAutoFit/>
          </a:bodyPr>
          <a:lstStyle>
            <a:lvl1pPr defTabSz="6032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032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032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032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032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03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03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03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03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zh-CN" sz="310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>
              <a:lnSpc>
                <a:spcPct val="95000"/>
              </a:lnSpc>
            </a:pPr>
            <a:endParaRPr lang="en-US" altLang="zh-CN" sz="3100">
              <a:latin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altLang="zh-CN" sz="3100">
                <a:latin typeface="Times New Roman" panose="02020603050405020304" pitchFamily="18" charset="0"/>
              </a:rPr>
              <a:t>YyyyyyyyyyyyyyyyyyyyyyyyyyyyyyyyyyyyyyyyyyyyyyyyyyyyyyyyyyyyyyyyyyyyyyyyyyyyyyyyyyyyyyyyyyyyyyyyyyyyyyyyyyyyyyyyyyyyyyyyyyyyyyyyyyyyyyyyyyyyyyyyyyyyyyyyyyyyyyyYyyyyyyyyyyyyyyyyyyyyyyyyyyyyyyyyyyyyyyyyyyyyyyyyyyyyyyyyyyyyyy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>
              <a:lnSpc>
                <a:spcPct val="95000"/>
              </a:lnSpc>
            </a:pPr>
            <a:endParaRPr lang="en-US" altLang="zh-CN" sz="3100">
              <a:latin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altLang="zh-CN" sz="310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xxxxxxxxxxxxxxxxxxxxxxxxxxxxxxxxxxxxxxxxxxxxxxxxxxxxxxxxxxxxxxxxxxxxxxxxxxxxxxxxxxxxxxxxxxxxxxxxxxxxxxxxxxxxxxxxxxxxxxxxxxxxxxxxxxxxxxxxxxxxxxxxxxxxxxxxxxxxxxxxxxxxxxxxxxxxxxxxxxxxxxxxxxxxxxx.</a:t>
            </a:r>
            <a:endParaRPr lang="en-US" altLang="zh-CN" sz="3100" b="1">
              <a:latin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endParaRPr lang="en-US" altLang="zh-CN" sz="3100" b="1">
              <a:latin typeface="Times New Roman" panose="02020603050405020304" pitchFamily="18" charset="0"/>
            </a:endParaRPr>
          </a:p>
          <a:p>
            <a:endParaRPr lang="en-US" altLang="zh-CN" sz="2400">
              <a:latin typeface="Times New Roman" panose="02020603050405020304" pitchFamily="18" charset="0"/>
            </a:endParaRPr>
          </a:p>
        </p:txBody>
      </p:sp>
      <p:sp>
        <p:nvSpPr>
          <p:cNvPr id="17" name="Text Box 38"/>
          <p:cNvSpPr txBox="1">
            <a:spLocks noChangeArrowheads="1"/>
          </p:cNvSpPr>
          <p:nvPr/>
        </p:nvSpPr>
        <p:spPr bwMode="auto">
          <a:xfrm>
            <a:off x="17408525" y="37976175"/>
            <a:ext cx="1364615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210" tIns="30104" rIns="60210" bIns="30104">
            <a:spAutoFit/>
          </a:bodyPr>
          <a:lstStyle>
            <a:lvl1pPr marL="334963" indent="-334963" defTabSz="6032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032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032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032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032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03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03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03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03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5000"/>
              </a:lnSpc>
            </a:pPr>
            <a:endParaRPr lang="en-US" altLang="zh-CN" sz="2800" b="1" u="sng">
              <a:latin typeface="Times New Roman" panose="02020603050405020304" pitchFamily="18" charset="0"/>
            </a:endParaRPr>
          </a:p>
          <a:p>
            <a:pPr>
              <a:lnSpc>
                <a:spcPct val="95000"/>
              </a:lnSpc>
              <a:buFontTx/>
              <a:buAutoNum type="arabicPeriod"/>
            </a:pPr>
            <a:r>
              <a:rPr lang="en-US" altLang="zh-CN" sz="2800" b="1">
                <a:latin typeface="Times New Roman" panose="02020603050405020304" pitchFamily="18" charset="0"/>
              </a:rPr>
              <a:t>Xxxxxxxxxxxxxxxxxxxxxxxxxxxxxxxxxxxxxxxxxxxxxxxxxxxxxxxxxxxxxxxxxxxxxxxxxxxxxxxxxxxxxxxxxxx</a:t>
            </a:r>
          </a:p>
          <a:p>
            <a:pPr>
              <a:lnSpc>
                <a:spcPct val="95000"/>
              </a:lnSpc>
              <a:buFontTx/>
              <a:buAutoNum type="arabicPeriod"/>
            </a:pPr>
            <a:r>
              <a:rPr lang="en-US" altLang="zh-CN" sz="2800" b="1">
                <a:latin typeface="Times New Roman" panose="02020603050405020304" pitchFamily="18" charset="0"/>
              </a:rPr>
              <a:t>Xxxxxxxxxxxxxxxxxxxxxxxxxxxxxxxxxxxxxxxxxxxxxxxxxxxxxxxxxxxxxxxxxxxxxxxxxxxxxxxxxxxxxxxxxxxx</a:t>
            </a:r>
          </a:p>
          <a:p>
            <a:pPr>
              <a:lnSpc>
                <a:spcPct val="95000"/>
              </a:lnSpc>
              <a:buFont typeface="Symbol" panose="05050102010706020507" pitchFamily="18" charset="2"/>
              <a:buAutoNum type="arabicPeriod"/>
            </a:pPr>
            <a:r>
              <a:rPr lang="en-US" altLang="zh-CN" sz="2800" b="1">
                <a:latin typeface="Times New Roman" panose="02020603050405020304" pitchFamily="18" charset="0"/>
              </a:rPr>
              <a:t>Xxxxxxxxxxxxxxxxxxxxxxxxxxxxxxxxxxxxxxxxxxxxxxxxxxxxxxxxxxxxxxxxxxxxxxxxxxxxxxxxxxxxxxxxxxxxxxxxxxxxxxxxxxxxxxxxxxxxxxx</a:t>
            </a:r>
          </a:p>
          <a:p>
            <a:pPr>
              <a:lnSpc>
                <a:spcPct val="95000"/>
              </a:lnSpc>
              <a:buFont typeface="Symbol" panose="05050102010706020507" pitchFamily="18" charset="2"/>
              <a:buAutoNum type="arabicPeriod"/>
            </a:pPr>
            <a:r>
              <a:rPr lang="en-US" altLang="zh-CN" sz="2800" b="1">
                <a:latin typeface="Times New Roman" panose="02020603050405020304" pitchFamily="18" charset="0"/>
              </a:rPr>
              <a:t>Xxxxxxxxxxxxxxxxxxxxxxxxxxxxxxxxxxxxxxxxxxxxxxxxxxxxxxxxxxxxxxxxxxxxxxxxxxxxxxxxxxx</a:t>
            </a:r>
          </a:p>
          <a:p>
            <a:pPr>
              <a:lnSpc>
                <a:spcPct val="95000"/>
              </a:lnSpc>
              <a:buFont typeface="Symbol" panose="05050102010706020507" pitchFamily="18" charset="2"/>
              <a:buAutoNum type="arabicPeriod"/>
            </a:pPr>
            <a:endParaRPr lang="en-US" altLang="zh-CN" sz="2800" b="1">
              <a:latin typeface="Times New Roman" panose="02020603050405020304" pitchFamily="18" charset="0"/>
            </a:endParaRPr>
          </a:p>
        </p:txBody>
      </p:sp>
      <p:sp>
        <p:nvSpPr>
          <p:cNvPr id="18" name="Text Box 39"/>
          <p:cNvSpPr txBox="1">
            <a:spLocks noChangeArrowheads="1"/>
          </p:cNvSpPr>
          <p:nvPr/>
        </p:nvSpPr>
        <p:spPr bwMode="auto">
          <a:xfrm>
            <a:off x="16924338" y="11830050"/>
            <a:ext cx="14130337" cy="811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210" tIns="30104" rIns="60210" bIns="30104">
            <a:spAutoFit/>
          </a:bodyPr>
          <a:lstStyle>
            <a:lvl1pPr defTabSz="6032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032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032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032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032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03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03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03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03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zh-CN" sz="310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>
              <a:lnSpc>
                <a:spcPct val="95000"/>
              </a:lnSpc>
            </a:pPr>
            <a:endParaRPr lang="en-US" altLang="zh-CN" sz="3100">
              <a:latin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altLang="zh-CN" sz="310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altLang="zh-CN" sz="3100" b="1">
              <a:latin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endParaRPr lang="en-US" altLang="zh-CN" sz="2400">
              <a:latin typeface="Times New Roman" panose="02020603050405020304" pitchFamily="18" charset="0"/>
            </a:endParaRPr>
          </a:p>
        </p:txBody>
      </p:sp>
      <p:sp>
        <p:nvSpPr>
          <p:cNvPr id="19" name="Text Box 40"/>
          <p:cNvSpPr txBox="1">
            <a:spLocks noChangeArrowheads="1"/>
          </p:cNvSpPr>
          <p:nvPr/>
        </p:nvSpPr>
        <p:spPr bwMode="auto">
          <a:xfrm>
            <a:off x="16895763" y="31513463"/>
            <a:ext cx="14298612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210" tIns="30104" rIns="60210" bIns="30104">
            <a:spAutoFit/>
          </a:bodyPr>
          <a:lstStyle>
            <a:lvl1pPr defTabSz="6032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032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032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032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032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03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03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03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03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>
              <a:lnSpc>
                <a:spcPct val="95000"/>
              </a:lnSpc>
            </a:pPr>
            <a:endParaRPr lang="en-US" altLang="zh-CN" sz="2800">
              <a:latin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altLang="zh-CN" sz="1900">
              <a:latin typeface="Times New Roman" panose="02020603050405020304" pitchFamily="18" charset="0"/>
            </a:endParaRPr>
          </a:p>
        </p:txBody>
      </p:sp>
      <p:sp>
        <p:nvSpPr>
          <p:cNvPr id="20" name="Text Box 42"/>
          <p:cNvSpPr txBox="1">
            <a:spLocks noChangeArrowheads="1"/>
          </p:cNvSpPr>
          <p:nvPr/>
        </p:nvSpPr>
        <p:spPr bwMode="auto">
          <a:xfrm>
            <a:off x="3781425" y="10193338"/>
            <a:ext cx="9126538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5001" rIns="90004" bIns="4500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8500" b="1" dirty="0">
                <a:latin typeface="Calibri" panose="020F0502020204030204" pitchFamily="34" charset="0"/>
              </a:rPr>
              <a:t>Introduction</a:t>
            </a:r>
          </a:p>
        </p:txBody>
      </p:sp>
      <p:sp>
        <p:nvSpPr>
          <p:cNvPr id="21" name="Text Box 43"/>
          <p:cNvSpPr txBox="1">
            <a:spLocks noChangeArrowheads="1"/>
          </p:cNvSpPr>
          <p:nvPr/>
        </p:nvSpPr>
        <p:spPr bwMode="auto">
          <a:xfrm>
            <a:off x="19151600" y="10207625"/>
            <a:ext cx="919480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5001" rIns="90004" bIns="4500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8500" b="1" dirty="0">
                <a:latin typeface="Calibri" panose="020F0502020204030204" pitchFamily="34" charset="0"/>
              </a:rPr>
              <a:t>Results</a:t>
            </a:r>
          </a:p>
        </p:txBody>
      </p:sp>
      <p:sp>
        <p:nvSpPr>
          <p:cNvPr id="22" name="Text Box 49"/>
          <p:cNvSpPr txBox="1">
            <a:spLocks noChangeArrowheads="1"/>
          </p:cNvSpPr>
          <p:nvPr/>
        </p:nvSpPr>
        <p:spPr bwMode="auto">
          <a:xfrm>
            <a:off x="27120850" y="6518275"/>
            <a:ext cx="4403725" cy="1845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5001" rIns="90004" bIns="4500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7800" b="1" dirty="0">
                <a:latin typeface="Calibri" panose="020F0502020204030204" pitchFamily="34" charset="0"/>
              </a:rPr>
              <a:t>Logo</a:t>
            </a:r>
          </a:p>
          <a:p>
            <a:pPr algn="ctr" eaLnBrk="1" hangingPunct="1">
              <a:spcBef>
                <a:spcPct val="50000"/>
              </a:spcBef>
            </a:pPr>
            <a:endParaRPr lang="en-US" altLang="zh-CN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633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98</Words>
  <Application>Microsoft Office PowerPoint</Application>
  <PresentationFormat>自定义</PresentationFormat>
  <Paragraphs>44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等线</vt:lpstr>
      <vt:lpstr>Arial</vt:lpstr>
      <vt:lpstr>Calibri</vt:lpstr>
      <vt:lpstr>Calibri Light</vt:lpstr>
      <vt:lpstr>Symbol</vt:lpstr>
      <vt:lpstr>Times New Roman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huangqiao</dc:creator>
  <cp:lastModifiedBy>黄 巧</cp:lastModifiedBy>
  <cp:revision>3</cp:revision>
  <dcterms:created xsi:type="dcterms:W3CDTF">2021-06-03T10:02:15Z</dcterms:created>
  <dcterms:modified xsi:type="dcterms:W3CDTF">2022-06-01T15:24:27Z</dcterms:modified>
</cp:coreProperties>
</file>