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ppt/media/image24.jpg" ContentType="image/png"/>
  <Override PartName="/ppt/notesSlides/notesSlide2.xml" ContentType="application/vnd.openxmlformats-officedocument.presentationml.notesSlide+xml"/>
  <Override PartName="/ppt/media/image25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0" r:id="rId2"/>
    <p:sldId id="257" r:id="rId3"/>
    <p:sldId id="419" r:id="rId4"/>
    <p:sldId id="269" r:id="rId5"/>
    <p:sldId id="428" r:id="rId6"/>
    <p:sldId id="337" r:id="rId7"/>
    <p:sldId id="270" r:id="rId8"/>
    <p:sldId id="436" r:id="rId9"/>
    <p:sldId id="338" r:id="rId10"/>
    <p:sldId id="283" r:id="rId11"/>
    <p:sldId id="264" r:id="rId12"/>
    <p:sldId id="418" r:id="rId13"/>
    <p:sldId id="266" r:id="rId14"/>
    <p:sldId id="426" r:id="rId15"/>
    <p:sldId id="416" r:id="rId16"/>
    <p:sldId id="411" r:id="rId17"/>
    <p:sldId id="427" r:id="rId18"/>
    <p:sldId id="40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88B6-3977-4FF1-B7DA-44E2E901A91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AD0A-0E50-4856-BD0A-147B494C5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0AD0A-0E50-4856-BD0A-147B494C59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97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A33B1-830B-4688-82F7-1D7574CC79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2AA-288E-4EF6-B910-66CD480B9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7A778-97D3-49D5-B2DE-87281000D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0A8621-3936-494C-963C-986D0DD2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0C7F6-E211-4EBD-8248-70716FD7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32C38E-D6B3-4BF5-BD2D-8FF79AB3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DC3EA-D192-45AB-AA26-4FC4FAB9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5CC1AB-D6C4-4DE3-A4C0-11BE4254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B7D501-41AE-44CD-B86B-FD4F2184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5826D-C588-4DF5-A18C-B27BFA5C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15B5C4-5465-4825-B454-953E88E0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78700A-31BB-471F-A98A-D2DD4A7BC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3E1377-A460-4246-84CB-83A0E010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7F377E-3090-4CC5-A64D-94D60DA0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F8FA3-1A96-4DB9-A8D5-E23821CC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CD179F-CE24-480E-A62F-DD23541A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77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97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等线"/>
                <a:cs typeface="等线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9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9275D-E625-4C45-AD4B-06DF1C5A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9FA053-BCBF-4B98-9D05-F701D13C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D10C50-ED52-41A6-8CD9-53D3B0DC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4226F-99A4-45C8-903C-21264839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30292-D066-4F56-8541-C7715756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2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6810B-511E-44E1-9E7A-5E452AFE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5573CF-47BF-40E3-B92E-FB6DB503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571E0-71CD-4B96-95A5-576E1061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4AC50-50F2-4EBC-9945-4EF30C9A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69DE80-35B3-4431-9630-BE563952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37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73357-3506-4781-B2ED-11597D73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CD2D06-35DF-469F-9B20-F09CC5402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67D39-6101-4CD0-86D7-F53C6B9BD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AD96DF-59D7-4271-B722-7A68C067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F7F277-7A60-48B3-ACFA-A80F5D7A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7957B0-E154-4673-A3B0-92A47B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8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D2D1C-AB03-44F5-80E4-D76B61F0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36C4-6AA4-4E6B-9E10-B6333894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965B0-C9DA-43E0-B513-04A668632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5D6F98-04F1-4136-9AA8-C59AE0C20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E00882-39D0-4CDA-BCF8-5669B0BCC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8E5CC3-4E6C-4CFE-A220-F59E2449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D78D7B-C10B-49EB-8E2C-A1651E62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85A847-34F8-48A6-8236-B5382AD1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0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5335F-4F6B-4E28-92CB-D9CC327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88A069-354A-4274-9D93-70D4C302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DFFEDC-25C0-4B50-A078-6F1DC3DE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A9BEE9-A2BD-4E9D-98D3-1C43D9FC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52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4B8F88-A191-480C-B77B-0160D6D6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6CAB53-9764-407E-B69D-2234C1DB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1FF5D8-28D8-493D-BE45-702AE5AC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4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08CED-4DD7-48C4-BA1F-BC597140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3446BD-829F-4286-BA90-5884779E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D33510-6256-4503-B81B-A02F17423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B0B7ED-2C7C-4BCE-A55B-388CED86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1A2BDC-2AD6-4FDC-B45D-A06FE433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C0FDDF-8AC2-470C-BDF5-E65AEC5D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F8269-ADE6-447F-B95A-7A63D00D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756BB7-E8F5-4B96-B810-D76D6AEEB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D922B7-75E5-4CEE-8137-1B4989F4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83EBB7-855B-404B-A6CB-60541D4B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EF0F32-59F3-42C9-8DB8-31280925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B02405-029B-43F2-9E32-9287673D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1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74243E-114A-4B9D-9830-D21469A5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E2F94A-DF65-41C9-8658-7E8097DA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50802F-325A-4AD2-8B09-777D9CC0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148C-5A69-427D-A68D-B54C018897E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50AFC-8C6A-4385-9D05-F08038FCE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619C69-A3D0-48E1-B6FA-90E6ACB5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F8F7-8E2B-478A-85BB-51F471F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40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m.scimeeting.cn/cn/user/info/131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mm.scimeeting.cn/cn/meeting-lives/meeting-record-video-list/1316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m.scimeeting.cn/cn/program/user-duties/1316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conf.cn/cn/download-center/5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90058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专家录课操作说明</a:t>
            </a:r>
            <a:r>
              <a:rPr lang="en-US" altLang="zh-CN" sz="40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Mac</a:t>
            </a:r>
            <a:endParaRPr lang="zh-CN" altLang="en-US" sz="4000" b="1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78CBB02-45BE-46CB-9388-2D41754D213E}"/>
              </a:ext>
            </a:extLst>
          </p:cNvPr>
          <p:cNvSpPr txBox="1">
            <a:spLocks/>
          </p:cNvSpPr>
          <p:nvPr/>
        </p:nvSpPr>
        <p:spPr>
          <a:xfrm>
            <a:off x="993720" y="959456"/>
            <a:ext cx="1020456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中国医药教育协会感染疾病专业委员会第八届学术大会</a:t>
            </a:r>
          </a:p>
        </p:txBody>
      </p:sp>
    </p:spTree>
    <p:extLst>
      <p:ext uri="{BB962C8B-B14F-4D97-AF65-F5344CB8AC3E}">
        <p14:creationId xmlns:p14="http://schemas.microsoft.com/office/powerpoint/2010/main" val="32906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5076673-6408-4554-A5A8-857595F87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435" y="1845845"/>
            <a:ext cx="7270496" cy="43770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1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注意</a:t>
            </a:r>
            <a:r>
              <a:rPr sz="3600" b="1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：</a:t>
            </a:r>
            <a:br>
              <a:rPr lang="en-US" sz="3200" b="1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</a:br>
            <a:endParaRPr sz="3200" b="1" dirty="0"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  <a:p>
            <a:pPr marL="12700" marR="5080" indent="348615" algn="just">
              <a:lnSpc>
                <a:spcPct val="150000"/>
              </a:lnSpc>
              <a:spcBef>
                <a:spcPts val="295"/>
              </a:spcBef>
            </a:pP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如系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统提</a:t>
            </a:r>
            <a:r>
              <a:rPr sz="2800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示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“</a:t>
            </a:r>
            <a:r>
              <a:rPr sz="2800" spc="-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录失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败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，有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老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师正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在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录制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请稍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重试”</a:t>
            </a:r>
            <a:r>
              <a:rPr sz="2800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说明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有专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正在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使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用当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前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房间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课，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您更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换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其他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间号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新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尝试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登录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。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或稍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候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片刻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等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当前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专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家录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制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完成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再登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开始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的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录课。</a:t>
            </a:r>
            <a:endParaRPr sz="2800" dirty="0"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23" y="1453086"/>
            <a:ext cx="30575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5E3A5-07E9-4EB0-8F12-8CEC83CA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24" y="1150695"/>
            <a:ext cx="12105640" cy="7864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登录后点击您的头像右下角“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”并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设为主讲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，系统默认显示您姓名及单位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59C71E1-21BB-4C40-A645-E3B661D6108F}"/>
              </a:ext>
            </a:extLst>
          </p:cNvPr>
          <p:cNvSpPr txBox="1">
            <a:spLocks/>
          </p:cNvSpPr>
          <p:nvPr/>
        </p:nvSpPr>
        <p:spPr>
          <a:xfrm>
            <a:off x="325510" y="5829570"/>
            <a:ext cx="12105640" cy="1014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注：如显示姓名单位有误，请登录：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2"/>
              </a:rPr>
              <a:t>https://mm.scimeeting.cn/cn/user/info/13168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至个人中心修改。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842" y="1902858"/>
            <a:ext cx="7340976" cy="38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3D39461-CCE1-4030-8675-231AAC65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14" y="1475346"/>
            <a:ext cx="6971611" cy="411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确认保持语音和视频打开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C4A5B2-EB34-48A9-AC14-1DDA206BFA15}"/>
              </a:ext>
            </a:extLst>
          </p:cNvPr>
          <p:cNvSpPr txBox="1"/>
          <p:nvPr/>
        </p:nvSpPr>
        <p:spPr>
          <a:xfrm>
            <a:off x="833473" y="5935267"/>
            <a:ext cx="1143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温馨提示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您可以先录制一小段预览效果没问题后，再进行正式的录制；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19" y="1887059"/>
            <a:ext cx="8220128" cy="43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C316C51-C788-41D0-9C80-0A1B631E1994}"/>
              </a:ext>
            </a:extLst>
          </p:cNvPr>
          <p:cNvSpPr txBox="1">
            <a:spLocks/>
          </p:cNvSpPr>
          <p:nvPr/>
        </p:nvSpPr>
        <p:spPr>
          <a:xfrm>
            <a:off x="247292" y="1430602"/>
            <a:ext cx="4789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点击“录制”并确认后，打开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灯片并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屏播放即可开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讲课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；</a:t>
            </a:r>
            <a:endParaRPr kumimoji="0" lang="en-US" altLang="zh-CN" sz="2800" b="1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成后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击“结束共享”并“退</a:t>
            </a:r>
            <a:r>
              <a:rPr kumimoji="0" lang="zh-CN" alt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出”会议室即可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。</a:t>
            </a:r>
            <a:endParaRPr kumimoji="0" lang="en-US" altLang="zh-CN" sz="2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注：此时您桌面所有操作都会被记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录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在视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频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中。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建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议您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提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前打</a:t>
            </a:r>
            <a:r>
              <a:rPr kumimoji="0" lang="zh-CN" altLang="en-US" sz="2000" b="1" i="0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开</a:t>
            </a: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PPT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       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屏幕上方计时显示您已进行的讲课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时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长，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请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严格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把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控您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的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讲课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时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间，</a:t>
            </a:r>
            <a:r>
              <a:rPr kumimoji="0" lang="zh-CN" alt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不</a:t>
            </a:r>
            <a:r>
              <a:rPr kumimoji="0" lang="zh-CN" alt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要超时！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549" y="1646892"/>
            <a:ext cx="6816206" cy="36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41C72E8-E259-4340-B69D-821C8E224CAD}"/>
              </a:ext>
            </a:extLst>
          </p:cNvPr>
          <p:cNvSpPr/>
          <p:nvPr/>
        </p:nvSpPr>
        <p:spPr>
          <a:xfrm>
            <a:off x="619649" y="1142189"/>
            <a:ext cx="11572351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“预览下载”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按钮， 可查看或下载已录制的视频。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请点击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“选择对应任务”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按钮，将您的学术任务与录制完成的讲课视频进行关联。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登录网址：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https://mm.scimeeting.cn/cn/meeting-lives/meeting-record-video-list/13168</a:t>
            </a:r>
            <a:endParaRPr kumimoji="0" lang="en-US" altLang="zh-CN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803" y="2594172"/>
            <a:ext cx="8445173" cy="41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2EE31-D194-4BB2-887E-0FDEF0585C2C}"/>
              </a:ext>
            </a:extLst>
          </p:cNvPr>
          <p:cNvSpPr txBox="1">
            <a:spLocks/>
          </p:cNvSpPr>
          <p:nvPr/>
        </p:nvSpPr>
        <p:spPr>
          <a:xfrm>
            <a:off x="335358" y="1318846"/>
            <a:ext cx="11324336" cy="540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关于自行录制视频的上传说明：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如果您准备的讲课视频 已录制完成，请按如下要求操作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截止日期：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23:59:59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登录链接：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https://mm.scimeeting.cn/cn/program/user-duties/13168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使用本人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手机号码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验证码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登录后找到“个人中心”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“学术任务确认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 讲课视频 上传即可。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75EEBA-C66E-4E6A-F683-0DA4656C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46" y="5513067"/>
            <a:ext cx="7512648" cy="12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8BA94E5-BE78-4A37-B624-F0E8069E8017}"/>
              </a:ext>
            </a:extLst>
          </p:cNvPr>
          <p:cNvSpPr txBox="1">
            <a:spLocks/>
          </p:cNvSpPr>
          <p:nvPr/>
        </p:nvSpPr>
        <p:spPr>
          <a:xfrm>
            <a:off x="595008" y="1620833"/>
            <a:ext cx="2610104" cy="675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授权协议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911133D-8A89-442B-9882-CB1DAE44E75D}"/>
              </a:ext>
            </a:extLst>
          </p:cNvPr>
          <p:cNvSpPr txBox="1">
            <a:spLocks/>
          </p:cNvSpPr>
          <p:nvPr/>
        </p:nvSpPr>
        <p:spPr>
          <a:xfrm>
            <a:off x="279400" y="2623593"/>
            <a:ext cx="2756408" cy="225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点击左侧边栏“学术任务确认”栏目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阅读授权协议，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并确认提交信息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227" y="1779406"/>
            <a:ext cx="7966598" cy="45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D59C7B9-3626-455E-820B-7D1FA6D642D3}"/>
              </a:ext>
            </a:extLst>
          </p:cNvPr>
          <p:cNvSpPr txBox="1">
            <a:spLocks/>
          </p:cNvSpPr>
          <p:nvPr/>
        </p:nvSpPr>
        <p:spPr>
          <a:xfrm>
            <a:off x="0" y="1066948"/>
            <a:ext cx="5188362" cy="675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学术任务确认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A7C6FD0-E470-4FC3-8ECF-9AC191E04BCA}"/>
              </a:ext>
            </a:extLst>
          </p:cNvPr>
          <p:cNvSpPr txBox="1">
            <a:spLocks/>
          </p:cNvSpPr>
          <p:nvPr/>
        </p:nvSpPr>
        <p:spPr>
          <a:xfrm>
            <a:off x="2093987" y="6148099"/>
            <a:ext cx="9102344" cy="53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以上步骤完成后，状态会显示为“已授权”和“已上传”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583" y="1881764"/>
            <a:ext cx="8486864" cy="41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7E39C14A-1DEF-4DB1-8690-FD66558D550E}"/>
              </a:ext>
            </a:extLst>
          </p:cNvPr>
          <p:cNvSpPr txBox="1"/>
          <p:nvPr/>
        </p:nvSpPr>
        <p:spPr>
          <a:xfrm>
            <a:off x="0" y="1797051"/>
            <a:ext cx="12192000" cy="9952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感谢您对本次会议的大力支持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CB3EDEA7-724C-43E0-AE65-B91EA9E4A808}"/>
              </a:ext>
            </a:extLst>
          </p:cNvPr>
          <p:cNvSpPr txBox="1"/>
          <p:nvPr/>
        </p:nvSpPr>
        <p:spPr>
          <a:xfrm>
            <a:off x="3215218" y="3333751"/>
            <a:ext cx="5761567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如果您有任何疑问，欢迎联系我们！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234A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胡宇航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13269468119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王雪菲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18410355733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冯雅舒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34A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13263377908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234A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26" y="98371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录课软件下载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331" y="17677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请根据您的电脑系统，点击下面文字下载对应的录课客户端并安装：</a:t>
            </a:r>
            <a:endParaRPr lang="en-US" altLang="zh-CN" sz="3600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</a:t>
            </a:r>
            <a:r>
              <a:rPr lang="zh-CN" altLang="en-US" sz="24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鼠标左键 下载</a:t>
            </a:r>
            <a:r>
              <a:rPr lang="zh-CN" altLang="en-US" sz="22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200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https://www.sciconf.cn/cn/download-center/512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36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</a:t>
            </a:r>
            <a:r>
              <a:rPr lang="zh-CN" altLang="en-US" sz="36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客户端下载</a:t>
            </a:r>
            <a:endParaRPr lang="en-US" altLang="zh-CN" sz="36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B00DBD5-83B5-486F-BFA3-45B162AC5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589" y="1586259"/>
            <a:ext cx="8854440" cy="627736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405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解压安装</a:t>
            </a:r>
            <a:endParaRPr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BAB01EDC-05A4-4E7B-9816-0AA271959C51}"/>
              </a:ext>
            </a:extLst>
          </p:cNvPr>
          <p:cNvGrpSpPr/>
          <p:nvPr/>
        </p:nvGrpSpPr>
        <p:grpSpPr>
          <a:xfrm>
            <a:off x="5594350" y="3071726"/>
            <a:ext cx="1003300" cy="514350"/>
            <a:chOff x="6203950" y="4321809"/>
            <a:chExt cx="1003300" cy="51435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C2452F5-7485-40FE-86FD-B0557184070E}"/>
                </a:ext>
              </a:extLst>
            </p:cNvPr>
            <p:cNvSpPr/>
            <p:nvPr/>
          </p:nvSpPr>
          <p:spPr>
            <a:xfrm>
              <a:off x="6210300" y="4328159"/>
              <a:ext cx="990600" cy="501650"/>
            </a:xfrm>
            <a:custGeom>
              <a:avLst/>
              <a:gdLst/>
              <a:ahLst/>
              <a:cxnLst/>
              <a:rect l="l" t="t" r="r" b="b"/>
              <a:pathLst>
                <a:path w="990600" h="501650">
                  <a:moveTo>
                    <a:pt x="739901" y="0"/>
                  </a:moveTo>
                  <a:lnTo>
                    <a:pt x="739901" y="125348"/>
                  </a:lnTo>
                  <a:lnTo>
                    <a:pt x="0" y="125348"/>
                  </a:lnTo>
                  <a:lnTo>
                    <a:pt x="0" y="376046"/>
                  </a:lnTo>
                  <a:lnTo>
                    <a:pt x="739901" y="376046"/>
                  </a:lnTo>
                  <a:lnTo>
                    <a:pt x="739901" y="501395"/>
                  </a:lnTo>
                  <a:lnTo>
                    <a:pt x="990600" y="250697"/>
                  </a:lnTo>
                  <a:lnTo>
                    <a:pt x="7399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49CE98B-1B1C-4491-8E65-C9C34FA289B5}"/>
                </a:ext>
              </a:extLst>
            </p:cNvPr>
            <p:cNvSpPr/>
            <p:nvPr/>
          </p:nvSpPr>
          <p:spPr>
            <a:xfrm>
              <a:off x="6210300" y="4328159"/>
              <a:ext cx="990600" cy="501650"/>
            </a:xfrm>
            <a:custGeom>
              <a:avLst/>
              <a:gdLst/>
              <a:ahLst/>
              <a:cxnLst/>
              <a:rect l="l" t="t" r="r" b="b"/>
              <a:pathLst>
                <a:path w="990600" h="501650">
                  <a:moveTo>
                    <a:pt x="0" y="125348"/>
                  </a:moveTo>
                  <a:lnTo>
                    <a:pt x="739901" y="125348"/>
                  </a:lnTo>
                  <a:lnTo>
                    <a:pt x="739901" y="0"/>
                  </a:lnTo>
                  <a:lnTo>
                    <a:pt x="990600" y="250697"/>
                  </a:lnTo>
                  <a:lnTo>
                    <a:pt x="739901" y="501395"/>
                  </a:lnTo>
                  <a:lnTo>
                    <a:pt x="739901" y="376046"/>
                  </a:lnTo>
                  <a:lnTo>
                    <a:pt x="0" y="376046"/>
                  </a:lnTo>
                  <a:lnTo>
                    <a:pt x="0" y="125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7E9A2D2-F454-4D31-B0F4-52FA60897190}"/>
              </a:ext>
            </a:extLst>
          </p:cNvPr>
          <p:cNvCxnSpPr>
            <a:cxnSpLocks/>
          </p:cNvCxnSpPr>
          <p:nvPr/>
        </p:nvCxnSpPr>
        <p:spPr>
          <a:xfrm>
            <a:off x="2571002" y="3367734"/>
            <a:ext cx="562346" cy="35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93F6A04B-F615-465B-A2CD-62E993E04808}"/>
              </a:ext>
            </a:extLst>
          </p:cNvPr>
          <p:cNvSpPr/>
          <p:nvPr/>
        </p:nvSpPr>
        <p:spPr>
          <a:xfrm>
            <a:off x="7558531" y="5071425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拖动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Medcon.app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9CECD8-BBC3-43A8-9553-A2A8A64B39DC}"/>
              </a:ext>
            </a:extLst>
          </p:cNvPr>
          <p:cNvSpPr/>
          <p:nvPr/>
        </p:nvSpPr>
        <p:spPr>
          <a:xfrm>
            <a:off x="0" y="4691679"/>
            <a:ext cx="592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双击解压下载的压缩包        双击后缀为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的安装文件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9AD8CCB-B3F2-4FA1-B269-F1A5605F3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1041"/>
          <a:stretch/>
        </p:blipFill>
        <p:spPr>
          <a:xfrm>
            <a:off x="6778200" y="1601909"/>
            <a:ext cx="5262763" cy="34539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34636CB-55AF-4917-977E-1EFC6377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8" y="2442711"/>
            <a:ext cx="2085560" cy="19262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A30B94A-03C7-43F8-BB47-5CA76216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230" y="2493468"/>
            <a:ext cx="2244635" cy="18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869" y="4938438"/>
            <a:ext cx="2731251" cy="3815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4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双击软件图标</a:t>
            </a:r>
            <a:endParaRPr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BB7B4C-6CCD-4B9D-AA78-B7E9B2B75901}"/>
              </a:ext>
            </a:extLst>
          </p:cNvPr>
          <p:cNvSpPr txBox="1"/>
          <p:nvPr/>
        </p:nvSpPr>
        <p:spPr>
          <a:xfrm>
            <a:off x="7769410" y="5129195"/>
            <a:ext cx="148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点击打开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D0CD225-01EE-FA40-B998-61AEFBAED3EC}"/>
              </a:ext>
            </a:extLst>
          </p:cNvPr>
          <p:cNvSpPr txBox="1">
            <a:spLocks/>
          </p:cNvSpPr>
          <p:nvPr/>
        </p:nvSpPr>
        <p:spPr>
          <a:xfrm>
            <a:off x="421649" y="1730326"/>
            <a:ext cx="3564677" cy="627736"/>
          </a:xfrm>
          <a:prstGeom prst="rect">
            <a:avLst/>
          </a:prstGeom>
        </p:spPr>
        <p:txBody>
          <a:bodyPr vert="horz" wrap="square" lIns="0" tIns="730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C00000"/>
                </a:solidFill>
                <a:latin typeface="等线"/>
                <a:ea typeface="+mj-ea"/>
                <a:cs typeface="等线"/>
              </a:defRPr>
            </a:lvl1pPr>
          </a:lstStyle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直播软件安装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DB2D91-8C17-074C-9C25-7D837D93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78" y="2770899"/>
            <a:ext cx="1969600" cy="19696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A78F51E-A3D1-FB41-9706-FD1BE50CDA15}"/>
              </a:ext>
            </a:extLst>
          </p:cNvPr>
          <p:cNvGrpSpPr/>
          <p:nvPr/>
        </p:nvGrpSpPr>
        <p:grpSpPr>
          <a:xfrm>
            <a:off x="6678278" y="1730326"/>
            <a:ext cx="3389829" cy="3202505"/>
            <a:chOff x="6699725" y="1528279"/>
            <a:chExt cx="3057608" cy="28942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2FD57F5-8789-8A4A-88DB-9788A00D5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725" y="1528279"/>
              <a:ext cx="3057608" cy="289422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ABD6E3-02EB-8D41-B7DB-08BED3F2704E}"/>
                </a:ext>
              </a:extLst>
            </p:cNvPr>
            <p:cNvSpPr/>
            <p:nvPr/>
          </p:nvSpPr>
          <p:spPr>
            <a:xfrm>
              <a:off x="8355837" y="3859575"/>
              <a:ext cx="1233407" cy="38404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4504120" y="3755699"/>
            <a:ext cx="1651020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0E2D11B-9F05-423E-AAA8-4DE6C0B69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4358" y="2040083"/>
            <a:ext cx="2571741" cy="42995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53F2544-6F20-440A-93C2-B1CAF95F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490" y="2026029"/>
            <a:ext cx="2576495" cy="4299477"/>
          </a:xfrm>
          <a:prstGeom prst="rect">
            <a:avLst/>
          </a:prstGeom>
        </p:spPr>
      </p:pic>
      <p:sp>
        <p:nvSpPr>
          <p:cNvPr id="26" name="标题 1">
            <a:extLst>
              <a:ext uri="{FF2B5EF4-FFF2-40B4-BE49-F238E27FC236}">
                <a16:creationId xmlns:a16="http://schemas.microsoft.com/office/drawing/2014/main" id="{31641D8F-8065-48E3-8A72-5B6A19CC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31" y="65484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登录界面</a:t>
            </a:r>
          </a:p>
        </p:txBody>
      </p:sp>
      <p:sp>
        <p:nvSpPr>
          <p:cNvPr id="27" name="右箭头 16">
            <a:extLst>
              <a:ext uri="{FF2B5EF4-FFF2-40B4-BE49-F238E27FC236}">
                <a16:creationId xmlns:a16="http://schemas.microsoft.com/office/drawing/2014/main" id="{DD540A5A-8621-4E47-819B-31632335910B}"/>
              </a:ext>
            </a:extLst>
          </p:cNvPr>
          <p:cNvSpPr/>
          <p:nvPr/>
        </p:nvSpPr>
        <p:spPr>
          <a:xfrm>
            <a:off x="6235893" y="3269204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56F116D-D5D2-4E60-9B0E-EF336ECCCC8F}"/>
              </a:ext>
            </a:extLst>
          </p:cNvPr>
          <p:cNvSpPr txBox="1"/>
          <p:nvPr/>
        </p:nvSpPr>
        <p:spPr>
          <a:xfrm>
            <a:off x="4625612" y="3599626"/>
            <a:ext cx="162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账号密码登录</a:t>
            </a:r>
          </a:p>
        </p:txBody>
      </p:sp>
      <p:sp>
        <p:nvSpPr>
          <p:cNvPr id="29" name="下箭头 18">
            <a:extLst>
              <a:ext uri="{FF2B5EF4-FFF2-40B4-BE49-F238E27FC236}">
                <a16:creationId xmlns:a16="http://schemas.microsoft.com/office/drawing/2014/main" id="{E2486B86-916D-44DF-B5B9-240357434A2B}"/>
              </a:ext>
            </a:extLst>
          </p:cNvPr>
          <p:cNvSpPr/>
          <p:nvPr/>
        </p:nvSpPr>
        <p:spPr>
          <a:xfrm>
            <a:off x="11312234" y="1852002"/>
            <a:ext cx="204716" cy="11472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551A38-7847-44A0-B523-17ECDF3C4D7F}"/>
              </a:ext>
            </a:extLst>
          </p:cNvPr>
          <p:cNvSpPr txBox="1"/>
          <p:nvPr/>
        </p:nvSpPr>
        <p:spPr>
          <a:xfrm>
            <a:off x="10292271" y="1482670"/>
            <a:ext cx="179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手机验证码登录</a:t>
            </a:r>
          </a:p>
        </p:txBody>
      </p:sp>
      <p:sp>
        <p:nvSpPr>
          <p:cNvPr id="31" name="右箭头 22">
            <a:extLst>
              <a:ext uri="{FF2B5EF4-FFF2-40B4-BE49-F238E27FC236}">
                <a16:creationId xmlns:a16="http://schemas.microsoft.com/office/drawing/2014/main" id="{17CFB7A0-B400-4D35-A080-3F9D8CFE6C2B}"/>
              </a:ext>
            </a:extLst>
          </p:cNvPr>
          <p:cNvSpPr/>
          <p:nvPr/>
        </p:nvSpPr>
        <p:spPr>
          <a:xfrm>
            <a:off x="6235891" y="3724620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右箭头 23">
            <a:extLst>
              <a:ext uri="{FF2B5EF4-FFF2-40B4-BE49-F238E27FC236}">
                <a16:creationId xmlns:a16="http://schemas.microsoft.com/office/drawing/2014/main" id="{25803FEA-9258-4CC5-A141-B18799D70E95}"/>
              </a:ext>
            </a:extLst>
          </p:cNvPr>
          <p:cNvSpPr/>
          <p:nvPr/>
        </p:nvSpPr>
        <p:spPr>
          <a:xfrm>
            <a:off x="6235892" y="4167415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右箭头 24">
            <a:extLst>
              <a:ext uri="{FF2B5EF4-FFF2-40B4-BE49-F238E27FC236}">
                <a16:creationId xmlns:a16="http://schemas.microsoft.com/office/drawing/2014/main" id="{C21B4B7A-6270-421A-87E5-583F06C9FABF}"/>
              </a:ext>
            </a:extLst>
          </p:cNvPr>
          <p:cNvSpPr/>
          <p:nvPr/>
        </p:nvSpPr>
        <p:spPr>
          <a:xfrm>
            <a:off x="6235891" y="4596182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BEC4E6F-06FE-43D0-B499-6069FC624CB8}"/>
              </a:ext>
            </a:extLst>
          </p:cNvPr>
          <p:cNvSpPr txBox="1"/>
          <p:nvPr/>
        </p:nvSpPr>
        <p:spPr>
          <a:xfrm>
            <a:off x="4513808" y="3104271"/>
            <a:ext cx="18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会务通平台账号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CE543A9-BF0B-46CC-9682-E2DD7B6CBF6F}"/>
              </a:ext>
            </a:extLst>
          </p:cNvPr>
          <p:cNvSpPr txBox="1"/>
          <p:nvPr/>
        </p:nvSpPr>
        <p:spPr>
          <a:xfrm>
            <a:off x="4478337" y="4107245"/>
            <a:ext cx="18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会务通平台密码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5D5D855-93DA-4046-A504-C6A37723882C}"/>
              </a:ext>
            </a:extLst>
          </p:cNvPr>
          <p:cNvSpPr txBox="1"/>
          <p:nvPr/>
        </p:nvSpPr>
        <p:spPr>
          <a:xfrm>
            <a:off x="4425069" y="4494542"/>
            <a:ext cx="184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会议室房间号</a:t>
            </a: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822C6A0D-111D-4A1C-A0F6-17CD7542F043}"/>
              </a:ext>
            </a:extLst>
          </p:cNvPr>
          <p:cNvSpPr txBox="1"/>
          <p:nvPr/>
        </p:nvSpPr>
        <p:spPr>
          <a:xfrm>
            <a:off x="113210" y="1869649"/>
            <a:ext cx="4970780" cy="1131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marR="0" lvl="0" indent="-6223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634365" algn="l"/>
                <a:tab pos="6350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打开软件后弹出登录界面；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634365" marR="0" lvl="0" indent="-622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634365" algn="l"/>
                <a:tab pos="635000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输入录课房间编</a:t>
            </a:r>
            <a:r>
              <a:rPr kumimoji="0" lang="zh-CN" alt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号</a:t>
            </a:r>
            <a:r>
              <a:rPr kumimoji="0" lang="zh-CN" alt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  <a:sym typeface="Wingdings" panose="05000000000000000000" pitchFamily="2" charset="2"/>
              </a:rPr>
              <a:t>：</a:t>
            </a:r>
            <a:r>
              <a:rPr kumimoji="0" lang="zh-CN" alt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  <a:sym typeface="Wingdings" panose="05000000000000000000" pitchFamily="2" charset="2"/>
              </a:rPr>
              <a:t>（</a:t>
            </a:r>
            <a:r>
              <a:rPr kumimoji="0" lang="zh-CN" alt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任选其一即可）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BFB8AF33-B934-4B99-8FB2-CA3D878ED5C2}"/>
              </a:ext>
            </a:extLst>
          </p:cNvPr>
          <p:cNvSpPr txBox="1"/>
          <p:nvPr/>
        </p:nvSpPr>
        <p:spPr>
          <a:xfrm>
            <a:off x="1008834" y="5397288"/>
            <a:ext cx="5260754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注：如遇到无法登录的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情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况，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请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更换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其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他房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间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号重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新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尝试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登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634365" marR="0" lvl="0" indent="-622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634365" algn="l"/>
                <a:tab pos="6350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点击登录。</a:t>
            </a:r>
          </a:p>
        </p:txBody>
      </p:sp>
      <p:grpSp>
        <p:nvGrpSpPr>
          <p:cNvPr id="59" name="object 8">
            <a:extLst>
              <a:ext uri="{FF2B5EF4-FFF2-40B4-BE49-F238E27FC236}">
                <a16:creationId xmlns:a16="http://schemas.microsoft.com/office/drawing/2014/main" id="{BF9EA27F-2A9A-4285-ACB9-6B9CDC29846A}"/>
              </a:ext>
            </a:extLst>
          </p:cNvPr>
          <p:cNvGrpSpPr/>
          <p:nvPr/>
        </p:nvGrpSpPr>
        <p:grpSpPr>
          <a:xfrm>
            <a:off x="1196399" y="2289454"/>
            <a:ext cx="308610" cy="247650"/>
            <a:chOff x="1500886" y="2171445"/>
            <a:chExt cx="308610" cy="247650"/>
          </a:xfrm>
        </p:grpSpPr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CB0B1F5F-FC55-47C4-9791-5D5BC031A172}"/>
                </a:ext>
              </a:extLst>
            </p:cNvPr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221741" y="0"/>
                  </a:moveTo>
                  <a:lnTo>
                    <a:pt x="73913" y="0"/>
                  </a:lnTo>
                  <a:lnTo>
                    <a:pt x="73913" y="117348"/>
                  </a:lnTo>
                  <a:lnTo>
                    <a:pt x="0" y="117348"/>
                  </a:lnTo>
                  <a:lnTo>
                    <a:pt x="147827" y="234695"/>
                  </a:lnTo>
                  <a:lnTo>
                    <a:pt x="295656" y="117348"/>
                  </a:lnTo>
                  <a:lnTo>
                    <a:pt x="221741" y="117348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7C2985CA-D0D1-4AB2-BF7C-8EFBC01CFF36}"/>
                </a:ext>
              </a:extLst>
            </p:cNvPr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0" y="117348"/>
                  </a:moveTo>
                  <a:lnTo>
                    <a:pt x="73913" y="117348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17348"/>
                  </a:lnTo>
                  <a:lnTo>
                    <a:pt x="295656" y="117348"/>
                  </a:lnTo>
                  <a:lnTo>
                    <a:pt x="147827" y="234695"/>
                  </a:lnTo>
                  <a:lnTo>
                    <a:pt x="0" y="117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D384D4EF-270F-4F5A-922D-60CC72EF61C7}"/>
              </a:ext>
            </a:extLst>
          </p:cNvPr>
          <p:cNvSpPr txBox="1"/>
          <p:nvPr/>
        </p:nvSpPr>
        <p:spPr>
          <a:xfrm>
            <a:off x="2951445" y="2840869"/>
            <a:ext cx="617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5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/>
        </p:nvGraphicFramePr>
        <p:xfrm>
          <a:off x="876588" y="3272983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36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/>
        </p:nvGraphicFramePr>
        <p:xfrm>
          <a:off x="2576679" y="3269493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1550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37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/>
        </p:nvGraphicFramePr>
        <p:xfrm>
          <a:off x="876588" y="4107245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1551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40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/>
        </p:nvGraphicFramePr>
        <p:xfrm>
          <a:off x="2576594" y="4107245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1552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51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BB6C2A-5D20-4BE3-A949-BE79FFAA0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9461"/>
            <a:ext cx="4220377" cy="35364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F427A7-1F11-47BF-94EC-13B1E22B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58" y="2149461"/>
            <a:ext cx="3968496" cy="353644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B06A835-B5B4-8548-ABAA-FB988E35682C}"/>
              </a:ext>
            </a:extLst>
          </p:cNvPr>
          <p:cNvSpPr txBox="1">
            <a:spLocks/>
          </p:cNvSpPr>
          <p:nvPr/>
        </p:nvSpPr>
        <p:spPr>
          <a:xfrm>
            <a:off x="342907" y="1372346"/>
            <a:ext cx="7708893" cy="777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授权软件访问摄像头和麦克风</a:t>
            </a:r>
          </a:p>
        </p:txBody>
      </p:sp>
    </p:spTree>
    <p:extLst>
      <p:ext uri="{BB962C8B-B14F-4D97-AF65-F5344CB8AC3E}">
        <p14:creationId xmlns:p14="http://schemas.microsoft.com/office/powerpoint/2010/main" val="197754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1C0D05-5117-4204-BF1D-873512BC0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15" y="2395252"/>
            <a:ext cx="4111130" cy="36100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00" y="1381555"/>
            <a:ext cx="79381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系统偏好</a:t>
            </a:r>
            <a:r>
              <a:rPr lang="zh-CN" altLang="en-US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安全性与隐私</a:t>
            </a:r>
            <a:endParaRPr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9C2CC4-F2C9-4370-88D5-6D55656F4490}"/>
              </a:ext>
            </a:extLst>
          </p:cNvPr>
          <p:cNvSpPr/>
          <p:nvPr/>
        </p:nvSpPr>
        <p:spPr>
          <a:xfrm>
            <a:off x="3483880" y="5576605"/>
            <a:ext cx="1227821" cy="3602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12361F-3F12-4C20-A138-EA5035C8F336}"/>
              </a:ext>
            </a:extLst>
          </p:cNvPr>
          <p:cNvSpPr txBox="1"/>
          <p:nvPr/>
        </p:nvSpPr>
        <p:spPr>
          <a:xfrm>
            <a:off x="8057893" y="16045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输入您的电脑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开机密码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解锁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108215A-69EB-453D-8512-441CF5290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04" y="2108315"/>
            <a:ext cx="4527159" cy="39304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89737B5-AE5C-4510-94D2-F73F78023CF1}"/>
              </a:ext>
            </a:extLst>
          </p:cNvPr>
          <p:cNvSpPr txBox="1"/>
          <p:nvPr/>
        </p:nvSpPr>
        <p:spPr>
          <a:xfrm>
            <a:off x="1435285" y="2950929"/>
            <a:ext cx="5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8FFC2C-122D-4806-8912-FF410C9A4557}"/>
              </a:ext>
            </a:extLst>
          </p:cNvPr>
          <p:cNvSpPr txBox="1"/>
          <p:nvPr/>
        </p:nvSpPr>
        <p:spPr>
          <a:xfrm>
            <a:off x="5217583" y="2025114"/>
            <a:ext cx="5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BA02AD1-6B61-4D20-A0E4-5C112E33CDF7}"/>
              </a:ext>
            </a:extLst>
          </p:cNvPr>
          <p:cNvSpPr txBox="1"/>
          <p:nvPr/>
        </p:nvSpPr>
        <p:spPr>
          <a:xfrm>
            <a:off x="7757826" y="1650748"/>
            <a:ext cx="60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8FEF367-AF55-D64D-A1F3-ECE2712F9A49}"/>
              </a:ext>
            </a:extLst>
          </p:cNvPr>
          <p:cNvGrpSpPr/>
          <p:nvPr/>
        </p:nvGrpSpPr>
        <p:grpSpPr>
          <a:xfrm>
            <a:off x="76540" y="3462042"/>
            <a:ext cx="3200123" cy="1311337"/>
            <a:chOff x="545415" y="1120290"/>
            <a:chExt cx="4839386" cy="195744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DF4B794-35FA-1E49-8818-EC7746FA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" t="5971" r="2288" b="6246"/>
            <a:stretch/>
          </p:blipFill>
          <p:spPr>
            <a:xfrm>
              <a:off x="545415" y="1120290"/>
              <a:ext cx="4839386" cy="195744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DA0A523-35F7-9A4C-A964-52EAF886B749}"/>
                </a:ext>
              </a:extLst>
            </p:cNvPr>
            <p:cNvSpPr/>
            <p:nvPr/>
          </p:nvSpPr>
          <p:spPr>
            <a:xfrm>
              <a:off x="3114263" y="2482056"/>
              <a:ext cx="1440160" cy="38404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E947B1E7-39FA-1543-BD5D-EF7AB7781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855" r="3370" b="4592"/>
          <a:stretch/>
        </p:blipFill>
        <p:spPr>
          <a:xfrm>
            <a:off x="1020211" y="2034678"/>
            <a:ext cx="4473628" cy="39888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DF47BB0-EEF1-417F-BDD9-0AEFC90A9B3D}"/>
              </a:ext>
            </a:extLst>
          </p:cNvPr>
          <p:cNvSpPr txBox="1"/>
          <p:nvPr/>
        </p:nvSpPr>
        <p:spPr>
          <a:xfrm>
            <a:off x="468173" y="2141944"/>
            <a:ext cx="5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C5BE9A-B710-4883-AE14-029CE104A2A7}"/>
              </a:ext>
            </a:extLst>
          </p:cNvPr>
          <p:cNvSpPr txBox="1"/>
          <p:nvPr/>
        </p:nvSpPr>
        <p:spPr>
          <a:xfrm>
            <a:off x="6402637" y="2211557"/>
            <a:ext cx="3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68F223-5510-AE42-B57A-C56EF63B5718}"/>
              </a:ext>
            </a:extLst>
          </p:cNvPr>
          <p:cNvSpPr/>
          <p:nvPr/>
        </p:nvSpPr>
        <p:spPr>
          <a:xfrm>
            <a:off x="2718135" y="4077228"/>
            <a:ext cx="1624090" cy="2922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29346E-F37E-434E-8698-DD778889CF66}"/>
              </a:ext>
            </a:extLst>
          </p:cNvPr>
          <p:cNvSpPr txBox="1"/>
          <p:nvPr/>
        </p:nvSpPr>
        <p:spPr>
          <a:xfrm>
            <a:off x="150016" y="5986033"/>
            <a:ext cx="659265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隐私栏目中将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屏幕录制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选项内勾选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Medcon.app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54FFAA-F176-BC42-8F99-C863649E441D}"/>
              </a:ext>
            </a:extLst>
          </p:cNvPr>
          <p:cNvSpPr/>
          <p:nvPr/>
        </p:nvSpPr>
        <p:spPr>
          <a:xfrm>
            <a:off x="837593" y="3757452"/>
            <a:ext cx="1227821" cy="3602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3F7335B-4EAE-5A49-A1A7-BBD19B333933}"/>
              </a:ext>
            </a:extLst>
          </p:cNvPr>
          <p:cNvSpPr/>
          <p:nvPr/>
        </p:nvSpPr>
        <p:spPr>
          <a:xfrm>
            <a:off x="3575579" y="2211557"/>
            <a:ext cx="551613" cy="2922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0A76BF-E53F-4940-8185-A214C153C048}"/>
              </a:ext>
            </a:extLst>
          </p:cNvPr>
          <p:cNvSpPr txBox="1"/>
          <p:nvPr/>
        </p:nvSpPr>
        <p:spPr>
          <a:xfrm>
            <a:off x="7934285" y="5966367"/>
            <a:ext cx="281343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退出并重启软件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A253AEE1-EDFA-304B-8E85-7522E2A3F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2009" r="4155" b="3205"/>
          <a:stretch/>
        </p:blipFill>
        <p:spPr>
          <a:xfrm>
            <a:off x="6863784" y="1941595"/>
            <a:ext cx="4583579" cy="4081942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B9646EFB-24F4-5041-BF67-36DC39496B56}"/>
              </a:ext>
            </a:extLst>
          </p:cNvPr>
          <p:cNvSpPr txBox="1">
            <a:spLocks/>
          </p:cNvSpPr>
          <p:nvPr/>
        </p:nvSpPr>
        <p:spPr>
          <a:xfrm>
            <a:off x="363757" y="1313218"/>
            <a:ext cx="850968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C00000"/>
                </a:solidFill>
                <a:latin typeface="等线"/>
                <a:ea typeface="+mj-ea"/>
                <a:cs typeface="等线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系统偏好</a:t>
            </a:r>
            <a:r>
              <a:rPr lang="zh-CN" altLang="en-US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安全性与隐私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1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ECBFC2-8D3D-4113-AF52-84F2E75C8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5" y="2204108"/>
            <a:ext cx="4279196" cy="38217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46ECB-2BED-48BD-B69D-7D77EBA5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55" y="2207997"/>
            <a:ext cx="4279196" cy="384847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5BECDB43-73C3-AB48-836E-6970D88CBECC}"/>
              </a:ext>
            </a:extLst>
          </p:cNvPr>
          <p:cNvSpPr txBox="1">
            <a:spLocks/>
          </p:cNvSpPr>
          <p:nvPr/>
        </p:nvSpPr>
        <p:spPr>
          <a:xfrm>
            <a:off x="292194" y="1420168"/>
            <a:ext cx="76982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系统偏好</a:t>
            </a:r>
            <a:r>
              <a:rPr lang="zh-CN" altLang="en-US" sz="3600" b="1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3600" b="1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b="1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安全性与隐私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4B50560-3322-D341-A3B0-85530F5D1E08}"/>
              </a:ext>
            </a:extLst>
          </p:cNvPr>
          <p:cNvSpPr txBox="1">
            <a:spLocks/>
          </p:cNvSpPr>
          <p:nvPr/>
        </p:nvSpPr>
        <p:spPr>
          <a:xfrm>
            <a:off x="571301" y="6119906"/>
            <a:ext cx="999353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 defTabSz="1219170">
              <a:spcBef>
                <a:spcPts val="133"/>
              </a:spcBef>
              <a:tabLst>
                <a:tab pos="542698" algn="l"/>
              </a:tabLst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打开系统偏好设置，检查麦克风、摄像头选项内的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Medcon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权限是否勾选</a:t>
            </a:r>
          </a:p>
        </p:txBody>
      </p:sp>
    </p:spTree>
    <p:extLst>
      <p:ext uri="{BB962C8B-B14F-4D97-AF65-F5344CB8AC3E}">
        <p14:creationId xmlns:p14="http://schemas.microsoft.com/office/powerpoint/2010/main" val="234478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587</Words>
  <Application>Microsoft Office PowerPoint</Application>
  <PresentationFormat>宽屏</PresentationFormat>
  <Paragraphs>80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微软雅黑</vt:lpstr>
      <vt:lpstr>微软雅黑</vt:lpstr>
      <vt:lpstr>Arial</vt:lpstr>
      <vt:lpstr>Wingdings</vt:lpstr>
      <vt:lpstr>Office 主题​​</vt:lpstr>
      <vt:lpstr>PowerPoint 演示文稿</vt:lpstr>
      <vt:lpstr>录课软件下载</vt:lpstr>
      <vt:lpstr>解压安装</vt:lpstr>
      <vt:lpstr>双击软件图标</vt:lpstr>
      <vt:lpstr>登录界面</vt:lpstr>
      <vt:lpstr>PowerPoint 演示文稿</vt:lpstr>
      <vt:lpstr>系统偏好设置—安全性与隐私</vt:lpstr>
      <vt:lpstr>PowerPoint 演示文稿</vt:lpstr>
      <vt:lpstr>PowerPoint 演示文稿</vt:lpstr>
      <vt:lpstr>注意：  如系统提示“登录失败，有老师正在录制，请稍后重试”，说明有专家正在使用当前房间录课，请您更换其他房间号重新尝试登录。或稍候片刻等当前专家录制完成后再登录开始您的录课。</vt:lpstr>
      <vt:lpstr>登录后点击您的头像右下角“…”并”设为主讲”，系统默认显示您姓名及单位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wxf</dc:creator>
  <cp:lastModifiedBy>wang xuefei</cp:lastModifiedBy>
  <cp:revision>31</cp:revision>
  <dcterms:created xsi:type="dcterms:W3CDTF">2022-03-15T01:18:10Z</dcterms:created>
  <dcterms:modified xsi:type="dcterms:W3CDTF">2022-06-13T09:35:01Z</dcterms:modified>
</cp:coreProperties>
</file>