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ppt/media/image12.jpg" ContentType="image/png"/>
  <Override PartName="/ppt/media/image14.jpg" ContentType="image/png"/>
  <Override PartName="/ppt/notesSlides/notesSlide1.xml" ContentType="application/vnd.openxmlformats-officedocument.presentationml.notesSlide+xml"/>
  <Override PartName="/ppt/media/image15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20" r:id="rId2"/>
    <p:sldId id="257" r:id="rId3"/>
    <p:sldId id="260" r:id="rId4"/>
    <p:sldId id="428" r:id="rId5"/>
    <p:sldId id="283" r:id="rId6"/>
    <p:sldId id="264" r:id="rId7"/>
    <p:sldId id="418" r:id="rId8"/>
    <p:sldId id="266" r:id="rId9"/>
    <p:sldId id="426" r:id="rId10"/>
    <p:sldId id="416" r:id="rId11"/>
    <p:sldId id="411" r:id="rId12"/>
    <p:sldId id="427" r:id="rId13"/>
    <p:sldId id="40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A8C"/>
    <a:srgbClr val="6180A4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CC308-7D75-47E6-8843-48A9DE508750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A33B1-830B-4688-82F7-1D7574CC79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77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33B1-830B-4688-82F7-1D7574CC790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9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56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D888-31E8-4D89-942A-9D90E2639F61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386A-67C8-4B63-887D-1358F7058F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7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D888-31E8-4D89-942A-9D90E2639F61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386A-67C8-4B63-887D-1358F7058F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6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D888-31E8-4D89-942A-9D90E2639F61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386A-67C8-4B63-887D-1358F7058F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9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0A93D9D-E05C-40CE-8205-612352D39209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2022/6/13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C0DA11EE-AF00-4182-872D-B7A73930297D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8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D888-31E8-4D89-942A-9D90E2639F61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386A-67C8-4B63-887D-1358F7058F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6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D888-31E8-4D89-942A-9D90E2639F61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386A-67C8-4B63-887D-1358F7058F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6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D888-31E8-4D89-942A-9D90E2639F61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386A-67C8-4B63-887D-1358F7058F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4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D888-31E8-4D89-942A-9D90E2639F61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386A-67C8-4B63-887D-1358F7058F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0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D888-31E8-4D89-942A-9D90E2639F61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386A-67C8-4B63-887D-1358F7058F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7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D888-31E8-4D89-942A-9D90E2639F61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386A-67C8-4B63-887D-1358F7058F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0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D888-31E8-4D89-942A-9D90E2639F61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386A-67C8-4B63-887D-1358F7058F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2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D888-31E8-4D89-942A-9D90E2639F61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386A-67C8-4B63-887D-1358F7058F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0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9D888-31E8-4D89-942A-9D90E2639F61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386A-67C8-4B63-887D-1358F7058FA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2" descr="F:\美迪康\ppt\美迪康 ppt-封面02.png">
            <a:extLst>
              <a:ext uri="{FF2B5EF4-FFF2-40B4-BE49-F238E27FC236}">
                <a16:creationId xmlns:a16="http://schemas.microsoft.com/office/drawing/2014/main" id="{9E1655A2-4091-4DFA-BCF4-26A986DAA34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063" y="233150"/>
            <a:ext cx="2302933" cy="662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1960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m.scimeeting.cn/cn/program/user-duties/1316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conf.cn/cn/download-center/51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m.scimeeting.cn/cn/user/info/1316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mm.scimeeting.cn/cn/meeting-lives/meeting-record-video-list/1316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90058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专家录课操作说明</a:t>
            </a:r>
            <a:r>
              <a:rPr lang="en-US" altLang="zh-CN" sz="4000" b="1" dirty="0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-win</a:t>
            </a:r>
            <a:endParaRPr lang="zh-CN" altLang="en-US" sz="4000" b="1" dirty="0">
              <a:solidFill>
                <a:srgbClr val="234A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78CBB02-45BE-46CB-9388-2D41754D213E}"/>
              </a:ext>
            </a:extLst>
          </p:cNvPr>
          <p:cNvSpPr txBox="1">
            <a:spLocks/>
          </p:cNvSpPr>
          <p:nvPr/>
        </p:nvSpPr>
        <p:spPr>
          <a:xfrm>
            <a:off x="993720" y="959456"/>
            <a:ext cx="1020456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5400" b="1" dirty="0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中国医药教育协会感染疾病专业委员会第八届学术大会</a:t>
            </a:r>
          </a:p>
        </p:txBody>
      </p:sp>
    </p:spTree>
    <p:extLst>
      <p:ext uri="{BB962C8B-B14F-4D97-AF65-F5344CB8AC3E}">
        <p14:creationId xmlns:p14="http://schemas.microsoft.com/office/powerpoint/2010/main" val="32906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02EE31-D194-4BB2-887E-0FDEF0585C2C}"/>
              </a:ext>
            </a:extLst>
          </p:cNvPr>
          <p:cNvSpPr txBox="1">
            <a:spLocks/>
          </p:cNvSpPr>
          <p:nvPr/>
        </p:nvSpPr>
        <p:spPr>
          <a:xfrm>
            <a:off x="335358" y="1318846"/>
            <a:ext cx="11324336" cy="5401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关于自行录制视频的上传说明：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如果您准备的讲课视频 已录制完成，请按如下要求操作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截止日期：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日 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23:59:59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登录链接：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https://mm.scimeeting.cn/cn/program/user-duties/13168</a:t>
            </a:r>
            <a:endParaRPr lang="en-US" altLang="zh-CN" sz="24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使用本人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手机号码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登录后找到“个人中心”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“学术任务确认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 讲课视频 上传即可。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75EEBA-C66E-4E6A-F683-0DA4656C2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046" y="5513067"/>
            <a:ext cx="7512648" cy="12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4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>
            <a:extLst>
              <a:ext uri="{FF2B5EF4-FFF2-40B4-BE49-F238E27FC236}">
                <a16:creationId xmlns:a16="http://schemas.microsoft.com/office/drawing/2014/main" id="{F8BA94E5-BE78-4A37-B624-F0E8069E8017}"/>
              </a:ext>
            </a:extLst>
          </p:cNvPr>
          <p:cNvSpPr txBox="1">
            <a:spLocks/>
          </p:cNvSpPr>
          <p:nvPr/>
        </p:nvSpPr>
        <p:spPr>
          <a:xfrm>
            <a:off x="595008" y="1620833"/>
            <a:ext cx="2610104" cy="675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授权协议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9911133D-8A89-442B-9882-CB1DAE44E75D}"/>
              </a:ext>
            </a:extLst>
          </p:cNvPr>
          <p:cNvSpPr txBox="1">
            <a:spLocks/>
          </p:cNvSpPr>
          <p:nvPr/>
        </p:nvSpPr>
        <p:spPr>
          <a:xfrm>
            <a:off x="279400" y="2623593"/>
            <a:ext cx="2756408" cy="225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点击左侧边栏“学术任务确认”栏目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阅读授权协议，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并确认提交信息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0227" y="1779406"/>
            <a:ext cx="7966598" cy="454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D59C7B9-3626-455E-820B-7D1FA6D642D3}"/>
              </a:ext>
            </a:extLst>
          </p:cNvPr>
          <p:cNvSpPr txBox="1">
            <a:spLocks/>
          </p:cNvSpPr>
          <p:nvPr/>
        </p:nvSpPr>
        <p:spPr>
          <a:xfrm>
            <a:off x="0" y="1066948"/>
            <a:ext cx="5188362" cy="675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学术任务确认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A7C6FD0-E470-4FC3-8ECF-9AC191E04BCA}"/>
              </a:ext>
            </a:extLst>
          </p:cNvPr>
          <p:cNvSpPr txBox="1">
            <a:spLocks/>
          </p:cNvSpPr>
          <p:nvPr/>
        </p:nvSpPr>
        <p:spPr>
          <a:xfrm>
            <a:off x="2093987" y="6148099"/>
            <a:ext cx="9102344" cy="538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solidFill>
                  <a:schemeClr val="tx1"/>
                </a:solidFill>
              </a:rPr>
              <a:t>以上步骤完成后，状态会显示为“已授权”和“已上传”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7583" y="1881764"/>
            <a:ext cx="8486864" cy="41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9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7E39C14A-1DEF-4DB1-8690-FD66558D550E}"/>
              </a:ext>
            </a:extLst>
          </p:cNvPr>
          <p:cNvSpPr txBox="1"/>
          <p:nvPr/>
        </p:nvSpPr>
        <p:spPr>
          <a:xfrm>
            <a:off x="0" y="1797051"/>
            <a:ext cx="12192000" cy="99520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5867" b="1" dirty="0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感谢您对本次会议的大力支持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CB3EDEA7-724C-43E0-AE65-B91EA9E4A808}"/>
              </a:ext>
            </a:extLst>
          </p:cNvPr>
          <p:cNvSpPr txBox="1"/>
          <p:nvPr/>
        </p:nvSpPr>
        <p:spPr>
          <a:xfrm>
            <a:off x="3215218" y="3333751"/>
            <a:ext cx="5761567" cy="24929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defRPr/>
            </a:pPr>
            <a:r>
              <a:rPr lang="zh-CN" altLang="en-US" sz="2400" b="1" noProof="1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如果您有任何疑问，欢迎联系我们！</a:t>
            </a:r>
            <a:endParaRPr lang="en-US" altLang="zh-CN" sz="2400" b="1" noProof="1">
              <a:solidFill>
                <a:srgbClr val="234A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algn="ctr" fontAlgn="auto">
              <a:lnSpc>
                <a:spcPct val="130000"/>
              </a:lnSpc>
              <a:defRPr/>
            </a:pPr>
            <a:r>
              <a:rPr lang="zh-CN" altLang="en-US" sz="2400" b="1" noProof="1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胡宇航 </a:t>
            </a:r>
            <a:r>
              <a:rPr lang="en-US" altLang="zh-CN" sz="2400" b="1" noProof="1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13269468119</a:t>
            </a:r>
          </a:p>
          <a:p>
            <a:pPr algn="ctr" fontAlgn="auto">
              <a:lnSpc>
                <a:spcPct val="130000"/>
              </a:lnSpc>
              <a:defRPr/>
            </a:pPr>
            <a:r>
              <a:rPr lang="zh-CN" altLang="en-US" sz="2400" b="1" noProof="1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王雪菲 </a:t>
            </a:r>
            <a:r>
              <a:rPr lang="en-US" altLang="zh-CN" sz="2400" b="1" noProof="1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18410355733</a:t>
            </a:r>
          </a:p>
          <a:p>
            <a:pPr algn="ctr" fontAlgn="auto">
              <a:lnSpc>
                <a:spcPct val="130000"/>
              </a:lnSpc>
              <a:defRPr/>
            </a:pPr>
            <a:r>
              <a:rPr lang="zh-CN" altLang="en-US" sz="2400" b="1" noProof="1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冯雅舒 </a:t>
            </a:r>
            <a:r>
              <a:rPr lang="en-US" altLang="zh-CN" sz="2400" b="1" noProof="1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13263377908</a:t>
            </a:r>
          </a:p>
          <a:p>
            <a:pPr algn="ctr" fontAlgn="auto">
              <a:lnSpc>
                <a:spcPct val="130000"/>
              </a:lnSpc>
              <a:defRPr/>
            </a:pPr>
            <a:endParaRPr lang="en-US" altLang="zh-CN" sz="2400" b="1" noProof="1">
              <a:solidFill>
                <a:srgbClr val="234A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526" y="983712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录课软件下载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4331" y="17677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请根据您的电脑系统，点击下面文字下载对应的录课客户端并安装：</a:t>
            </a:r>
            <a:endParaRPr lang="en-US" altLang="zh-CN" sz="3600" dirty="0">
              <a:solidFill>
                <a:srgbClr val="234A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Ctrl+</a:t>
            </a:r>
            <a:r>
              <a:rPr lang="zh-CN" altLang="en-US" sz="2400" dirty="0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鼠标左键 下载</a:t>
            </a:r>
            <a:r>
              <a:rPr lang="zh-CN" altLang="en-US" sz="2200" dirty="0">
                <a:solidFill>
                  <a:srgbClr val="234A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200" dirty="0">
              <a:solidFill>
                <a:srgbClr val="234A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https://www.sciconf.cn/cn/download-center/512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sz="3600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</a:t>
            </a:r>
            <a:r>
              <a:rPr lang="zh-CN" altLang="en-US" sz="3600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客户端下载</a:t>
            </a:r>
            <a:endParaRPr lang="en-US" altLang="zh-CN" sz="36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69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9333" y="1332736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下载后解压安装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96660" y="2746024"/>
            <a:ext cx="242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安装软件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83609" y="2032705"/>
            <a:ext cx="502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选择目录后点击安装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24857D-7800-4A9D-96AD-34165ECFF846}"/>
              </a:ext>
            </a:extLst>
          </p:cNvPr>
          <p:cNvSpPr txBox="1"/>
          <p:nvPr/>
        </p:nvSpPr>
        <p:spPr>
          <a:xfrm>
            <a:off x="1397066" y="5377236"/>
            <a:ext cx="9397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温馨提示：关闭 </a:t>
            </a:r>
            <a:r>
              <a:rPr lang="en-US" altLang="zh-CN" sz="28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28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杀毒软件，双击安装包进行安装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1DFC13-CC01-4E3A-86BA-3817AAB86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35" y="3418602"/>
            <a:ext cx="924054" cy="8573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35AA19F-131C-4722-952C-8E5608D18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341" y="2643650"/>
            <a:ext cx="3344915" cy="240727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3904343" y="3847287"/>
            <a:ext cx="2525486" cy="73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69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A0E2D11B-9F05-423E-AAA8-4DE6C0B69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4358" y="2040083"/>
            <a:ext cx="2571741" cy="429950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53F2544-6F20-440A-93C2-B1CAF95F1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0490" y="2026029"/>
            <a:ext cx="2576495" cy="4299477"/>
          </a:xfrm>
          <a:prstGeom prst="rect">
            <a:avLst/>
          </a:prstGeom>
        </p:spPr>
      </p:pic>
      <p:sp>
        <p:nvSpPr>
          <p:cNvPr id="26" name="标题 1">
            <a:extLst>
              <a:ext uri="{FF2B5EF4-FFF2-40B4-BE49-F238E27FC236}">
                <a16:creationId xmlns:a16="http://schemas.microsoft.com/office/drawing/2014/main" id="{31641D8F-8065-48E3-8A72-5B6A19CC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31" y="654848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登录界面</a:t>
            </a:r>
          </a:p>
        </p:txBody>
      </p:sp>
      <p:sp>
        <p:nvSpPr>
          <p:cNvPr id="27" name="右箭头 16">
            <a:extLst>
              <a:ext uri="{FF2B5EF4-FFF2-40B4-BE49-F238E27FC236}">
                <a16:creationId xmlns:a16="http://schemas.microsoft.com/office/drawing/2014/main" id="{DD540A5A-8621-4E47-819B-31632335910B}"/>
              </a:ext>
            </a:extLst>
          </p:cNvPr>
          <p:cNvSpPr/>
          <p:nvPr/>
        </p:nvSpPr>
        <p:spPr>
          <a:xfrm>
            <a:off x="6235893" y="3269204"/>
            <a:ext cx="532263" cy="1846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56F116D-D5D2-4E60-9B0E-EF336ECCCC8F}"/>
              </a:ext>
            </a:extLst>
          </p:cNvPr>
          <p:cNvSpPr txBox="1"/>
          <p:nvPr/>
        </p:nvSpPr>
        <p:spPr>
          <a:xfrm>
            <a:off x="4625612" y="3599626"/>
            <a:ext cx="162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账号密码登录</a:t>
            </a:r>
          </a:p>
        </p:txBody>
      </p:sp>
      <p:sp>
        <p:nvSpPr>
          <p:cNvPr id="29" name="下箭头 18">
            <a:extLst>
              <a:ext uri="{FF2B5EF4-FFF2-40B4-BE49-F238E27FC236}">
                <a16:creationId xmlns:a16="http://schemas.microsoft.com/office/drawing/2014/main" id="{E2486B86-916D-44DF-B5B9-240357434A2B}"/>
              </a:ext>
            </a:extLst>
          </p:cNvPr>
          <p:cNvSpPr/>
          <p:nvPr/>
        </p:nvSpPr>
        <p:spPr>
          <a:xfrm>
            <a:off x="11312234" y="1852002"/>
            <a:ext cx="204716" cy="114720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8551A38-7847-44A0-B523-17ECDF3C4D7F}"/>
              </a:ext>
            </a:extLst>
          </p:cNvPr>
          <p:cNvSpPr txBox="1"/>
          <p:nvPr/>
        </p:nvSpPr>
        <p:spPr>
          <a:xfrm>
            <a:off x="10292271" y="1482670"/>
            <a:ext cx="179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手机验证码登录</a:t>
            </a:r>
          </a:p>
        </p:txBody>
      </p:sp>
      <p:sp>
        <p:nvSpPr>
          <p:cNvPr id="31" name="右箭头 22">
            <a:extLst>
              <a:ext uri="{FF2B5EF4-FFF2-40B4-BE49-F238E27FC236}">
                <a16:creationId xmlns:a16="http://schemas.microsoft.com/office/drawing/2014/main" id="{17CFB7A0-B400-4D35-A080-3F9D8CFE6C2B}"/>
              </a:ext>
            </a:extLst>
          </p:cNvPr>
          <p:cNvSpPr/>
          <p:nvPr/>
        </p:nvSpPr>
        <p:spPr>
          <a:xfrm>
            <a:off x="6235891" y="3724620"/>
            <a:ext cx="532263" cy="1846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右箭头 23">
            <a:extLst>
              <a:ext uri="{FF2B5EF4-FFF2-40B4-BE49-F238E27FC236}">
                <a16:creationId xmlns:a16="http://schemas.microsoft.com/office/drawing/2014/main" id="{25803FEA-9258-4CC5-A141-B18799D70E95}"/>
              </a:ext>
            </a:extLst>
          </p:cNvPr>
          <p:cNvSpPr/>
          <p:nvPr/>
        </p:nvSpPr>
        <p:spPr>
          <a:xfrm>
            <a:off x="6235892" y="4167415"/>
            <a:ext cx="532263" cy="1846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右箭头 24">
            <a:extLst>
              <a:ext uri="{FF2B5EF4-FFF2-40B4-BE49-F238E27FC236}">
                <a16:creationId xmlns:a16="http://schemas.microsoft.com/office/drawing/2014/main" id="{C21B4B7A-6270-421A-87E5-583F06C9FABF}"/>
              </a:ext>
            </a:extLst>
          </p:cNvPr>
          <p:cNvSpPr/>
          <p:nvPr/>
        </p:nvSpPr>
        <p:spPr>
          <a:xfrm>
            <a:off x="6235891" y="4596182"/>
            <a:ext cx="532263" cy="1846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BEC4E6F-06FE-43D0-B499-6069FC624CB8}"/>
              </a:ext>
            </a:extLst>
          </p:cNvPr>
          <p:cNvSpPr txBox="1"/>
          <p:nvPr/>
        </p:nvSpPr>
        <p:spPr>
          <a:xfrm>
            <a:off x="4513808" y="3104271"/>
            <a:ext cx="184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会务通平台账号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CE543A9-BF0B-46CC-9682-E2DD7B6CBF6F}"/>
              </a:ext>
            </a:extLst>
          </p:cNvPr>
          <p:cNvSpPr txBox="1"/>
          <p:nvPr/>
        </p:nvSpPr>
        <p:spPr>
          <a:xfrm>
            <a:off x="4478337" y="4107245"/>
            <a:ext cx="183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会务通平台密码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5D5D855-93DA-4046-A504-C6A37723882C}"/>
              </a:ext>
            </a:extLst>
          </p:cNvPr>
          <p:cNvSpPr txBox="1"/>
          <p:nvPr/>
        </p:nvSpPr>
        <p:spPr>
          <a:xfrm>
            <a:off x="4425069" y="4494542"/>
            <a:ext cx="184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会议室房间号</a:t>
            </a:r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822C6A0D-111D-4A1C-A0F6-17CD7542F043}"/>
              </a:ext>
            </a:extLst>
          </p:cNvPr>
          <p:cNvSpPr txBox="1"/>
          <p:nvPr/>
        </p:nvSpPr>
        <p:spPr>
          <a:xfrm>
            <a:off x="113210" y="1869649"/>
            <a:ext cx="4970780" cy="1131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4365" indent="-6223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634365" algn="l"/>
                <a:tab pos="635000" algn="l"/>
              </a:tabLst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打开软件后弹出登录界面；</a:t>
            </a: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lang="en-US" sz="1550" dirty="0"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550" dirty="0"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634365" indent="-622300">
              <a:lnSpc>
                <a:spcPct val="100000"/>
              </a:lnSpc>
              <a:buFont typeface="Wingdings"/>
              <a:buChar char=""/>
              <a:tabLst>
                <a:tab pos="634365" algn="l"/>
                <a:tab pos="635000" algn="l"/>
              </a:tabLs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输入录课房间编</a:t>
            </a:r>
            <a:r>
              <a:rPr lang="zh-CN" altLang="en-US" sz="20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号</a:t>
            </a:r>
            <a:r>
              <a:rPr lang="zh-CN" altLang="en-US" sz="20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  <a:sym typeface="Wingdings" panose="05000000000000000000" pitchFamily="2" charset="2"/>
              </a:rPr>
              <a:t>：</a:t>
            </a:r>
            <a:r>
              <a:rPr lang="zh-CN" altLang="en-US" sz="2000" spc="-15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  <a:sym typeface="Wingdings" panose="05000000000000000000" pitchFamily="2" charset="2"/>
              </a:rPr>
              <a:t>（</a:t>
            </a:r>
            <a:r>
              <a:rPr lang="zh-CN" altLang="en-US" sz="2000" spc="-15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任选其一即可）</a:t>
            </a:r>
            <a:endParaRPr sz="20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id="{BFB8AF33-B934-4B99-8FB2-CA3D878ED5C2}"/>
              </a:ext>
            </a:extLst>
          </p:cNvPr>
          <p:cNvSpPr txBox="1"/>
          <p:nvPr/>
        </p:nvSpPr>
        <p:spPr>
          <a:xfrm>
            <a:off x="1008834" y="5397288"/>
            <a:ext cx="5260754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注：如遇到无法登录的</a:t>
            </a:r>
            <a:r>
              <a:rPr sz="1400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情</a:t>
            </a:r>
            <a:r>
              <a:rPr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况，</a:t>
            </a:r>
            <a:r>
              <a:rPr sz="1400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请</a:t>
            </a:r>
            <a:r>
              <a:rPr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更换</a:t>
            </a:r>
            <a:r>
              <a:rPr sz="1400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其</a:t>
            </a:r>
            <a:r>
              <a:rPr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他房</a:t>
            </a:r>
            <a:r>
              <a:rPr sz="1400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间</a:t>
            </a:r>
            <a:r>
              <a:rPr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号重</a:t>
            </a:r>
            <a:r>
              <a:rPr sz="1400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新</a:t>
            </a:r>
            <a:r>
              <a:rPr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尝试</a:t>
            </a:r>
            <a:r>
              <a:rPr sz="1400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登</a:t>
            </a:r>
            <a:r>
              <a:rPr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录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634365" indent="-622300">
              <a:lnSpc>
                <a:spcPct val="100000"/>
              </a:lnSpc>
              <a:buFont typeface="Wingdings"/>
              <a:buChar char=""/>
              <a:tabLst>
                <a:tab pos="634365" algn="l"/>
                <a:tab pos="635000" algn="l"/>
              </a:tabLst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点击登录。</a:t>
            </a:r>
          </a:p>
        </p:txBody>
      </p:sp>
      <p:grpSp>
        <p:nvGrpSpPr>
          <p:cNvPr id="59" name="object 8">
            <a:extLst>
              <a:ext uri="{FF2B5EF4-FFF2-40B4-BE49-F238E27FC236}">
                <a16:creationId xmlns:a16="http://schemas.microsoft.com/office/drawing/2014/main" id="{BF9EA27F-2A9A-4285-ACB9-6B9CDC29846A}"/>
              </a:ext>
            </a:extLst>
          </p:cNvPr>
          <p:cNvGrpSpPr/>
          <p:nvPr/>
        </p:nvGrpSpPr>
        <p:grpSpPr>
          <a:xfrm>
            <a:off x="1196399" y="2289454"/>
            <a:ext cx="308610" cy="247650"/>
            <a:chOff x="1500886" y="2171445"/>
            <a:chExt cx="308610" cy="247650"/>
          </a:xfrm>
        </p:grpSpPr>
        <p:sp>
          <p:nvSpPr>
            <p:cNvPr id="60" name="object 9">
              <a:extLst>
                <a:ext uri="{FF2B5EF4-FFF2-40B4-BE49-F238E27FC236}">
                  <a16:creationId xmlns:a16="http://schemas.microsoft.com/office/drawing/2014/main" id="{CB0B1F5F-FC55-47C4-9791-5D5BC031A172}"/>
                </a:ext>
              </a:extLst>
            </p:cNvPr>
            <p:cNvSpPr/>
            <p:nvPr/>
          </p:nvSpPr>
          <p:spPr>
            <a:xfrm>
              <a:off x="1507236" y="2177795"/>
              <a:ext cx="295910" cy="234950"/>
            </a:xfrm>
            <a:custGeom>
              <a:avLst/>
              <a:gdLst/>
              <a:ahLst/>
              <a:cxnLst/>
              <a:rect l="l" t="t" r="r" b="b"/>
              <a:pathLst>
                <a:path w="295910" h="234950">
                  <a:moveTo>
                    <a:pt x="221741" y="0"/>
                  </a:moveTo>
                  <a:lnTo>
                    <a:pt x="73913" y="0"/>
                  </a:lnTo>
                  <a:lnTo>
                    <a:pt x="73913" y="117348"/>
                  </a:lnTo>
                  <a:lnTo>
                    <a:pt x="0" y="117348"/>
                  </a:lnTo>
                  <a:lnTo>
                    <a:pt x="147827" y="234695"/>
                  </a:lnTo>
                  <a:lnTo>
                    <a:pt x="295656" y="117348"/>
                  </a:lnTo>
                  <a:lnTo>
                    <a:pt x="221741" y="117348"/>
                  </a:lnTo>
                  <a:lnTo>
                    <a:pt x="221741" y="0"/>
                  </a:lnTo>
                  <a:close/>
                </a:path>
              </a:pathLst>
            </a:custGeom>
            <a:solidFill>
              <a:srgbClr val="E6A740"/>
            </a:solidFill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bject 10">
              <a:extLst>
                <a:ext uri="{FF2B5EF4-FFF2-40B4-BE49-F238E27FC236}">
                  <a16:creationId xmlns:a16="http://schemas.microsoft.com/office/drawing/2014/main" id="{7C2985CA-D0D1-4AB2-BF7C-8EFBC01CFF36}"/>
                </a:ext>
              </a:extLst>
            </p:cNvPr>
            <p:cNvSpPr/>
            <p:nvPr/>
          </p:nvSpPr>
          <p:spPr>
            <a:xfrm>
              <a:off x="1507236" y="2177795"/>
              <a:ext cx="295910" cy="234950"/>
            </a:xfrm>
            <a:custGeom>
              <a:avLst/>
              <a:gdLst/>
              <a:ahLst/>
              <a:cxnLst/>
              <a:rect l="l" t="t" r="r" b="b"/>
              <a:pathLst>
                <a:path w="295910" h="234950">
                  <a:moveTo>
                    <a:pt x="0" y="117348"/>
                  </a:moveTo>
                  <a:lnTo>
                    <a:pt x="73913" y="117348"/>
                  </a:lnTo>
                  <a:lnTo>
                    <a:pt x="73913" y="0"/>
                  </a:lnTo>
                  <a:lnTo>
                    <a:pt x="221741" y="0"/>
                  </a:lnTo>
                  <a:lnTo>
                    <a:pt x="221741" y="117348"/>
                  </a:lnTo>
                  <a:lnTo>
                    <a:pt x="295656" y="117348"/>
                  </a:lnTo>
                  <a:lnTo>
                    <a:pt x="147827" y="234695"/>
                  </a:lnTo>
                  <a:lnTo>
                    <a:pt x="0" y="1173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D384D4EF-270F-4F5A-922D-60CC72EF61C7}"/>
              </a:ext>
            </a:extLst>
          </p:cNvPr>
          <p:cNvSpPr txBox="1"/>
          <p:nvPr/>
        </p:nvSpPr>
        <p:spPr>
          <a:xfrm>
            <a:off x="2951445" y="2840869"/>
            <a:ext cx="6179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5" name="表格 11">
            <a:extLst>
              <a:ext uri="{FF2B5EF4-FFF2-40B4-BE49-F238E27FC236}">
                <a16:creationId xmlns:a16="http://schemas.microsoft.com/office/drawing/2014/main" id="{09A58D17-9B75-47DB-BF2A-40C18F0FA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74557"/>
              </p:ext>
            </p:extLst>
          </p:nvPr>
        </p:nvGraphicFramePr>
        <p:xfrm>
          <a:off x="876588" y="3272983"/>
          <a:ext cx="1463054" cy="67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54">
                  <a:extLst>
                    <a:ext uri="{9D8B030D-6E8A-4147-A177-3AD203B41FA5}">
                      <a16:colId xmlns:a16="http://schemas.microsoft.com/office/drawing/2014/main" val="913040302"/>
                    </a:ext>
                  </a:extLst>
                </a:gridCol>
              </a:tblGrid>
              <a:tr h="677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1548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40443"/>
                  </a:ext>
                </a:extLst>
              </a:tr>
            </a:tbl>
          </a:graphicData>
        </a:graphic>
      </p:graphicFrame>
      <p:graphicFrame>
        <p:nvGraphicFramePr>
          <p:cNvPr id="36" name="表格 11">
            <a:extLst>
              <a:ext uri="{FF2B5EF4-FFF2-40B4-BE49-F238E27FC236}">
                <a16:creationId xmlns:a16="http://schemas.microsoft.com/office/drawing/2014/main" id="{09A58D17-9B75-47DB-BF2A-40C18F0FA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05786"/>
              </p:ext>
            </p:extLst>
          </p:nvPr>
        </p:nvGraphicFramePr>
        <p:xfrm>
          <a:off x="2576679" y="3269493"/>
          <a:ext cx="1463054" cy="67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54">
                  <a:extLst>
                    <a:ext uri="{9D8B030D-6E8A-4147-A177-3AD203B41FA5}">
                      <a16:colId xmlns:a16="http://schemas.microsoft.com/office/drawing/2014/main" val="913040302"/>
                    </a:ext>
                  </a:extLst>
                </a:gridCol>
              </a:tblGrid>
              <a:tr h="677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1550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40443"/>
                  </a:ext>
                </a:extLst>
              </a:tr>
            </a:tbl>
          </a:graphicData>
        </a:graphic>
      </p:graphicFrame>
      <p:graphicFrame>
        <p:nvGraphicFramePr>
          <p:cNvPr id="37" name="表格 11">
            <a:extLst>
              <a:ext uri="{FF2B5EF4-FFF2-40B4-BE49-F238E27FC236}">
                <a16:creationId xmlns:a16="http://schemas.microsoft.com/office/drawing/2014/main" id="{09A58D17-9B75-47DB-BF2A-40C18F0FA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785707"/>
              </p:ext>
            </p:extLst>
          </p:nvPr>
        </p:nvGraphicFramePr>
        <p:xfrm>
          <a:off x="876588" y="4107245"/>
          <a:ext cx="1463054" cy="67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54">
                  <a:extLst>
                    <a:ext uri="{9D8B030D-6E8A-4147-A177-3AD203B41FA5}">
                      <a16:colId xmlns:a16="http://schemas.microsoft.com/office/drawing/2014/main" val="913040302"/>
                    </a:ext>
                  </a:extLst>
                </a:gridCol>
              </a:tblGrid>
              <a:tr h="677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1551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40443"/>
                  </a:ext>
                </a:extLst>
              </a:tr>
            </a:tbl>
          </a:graphicData>
        </a:graphic>
      </p:graphicFrame>
      <p:graphicFrame>
        <p:nvGraphicFramePr>
          <p:cNvPr id="40" name="表格 11">
            <a:extLst>
              <a:ext uri="{FF2B5EF4-FFF2-40B4-BE49-F238E27FC236}">
                <a16:creationId xmlns:a16="http://schemas.microsoft.com/office/drawing/2014/main" id="{09A58D17-9B75-47DB-BF2A-40C18F0FA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65687"/>
              </p:ext>
            </p:extLst>
          </p:nvPr>
        </p:nvGraphicFramePr>
        <p:xfrm>
          <a:off x="2576594" y="4107245"/>
          <a:ext cx="1463054" cy="677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54">
                  <a:extLst>
                    <a:ext uri="{9D8B030D-6E8A-4147-A177-3AD203B41FA5}">
                      <a16:colId xmlns:a16="http://schemas.microsoft.com/office/drawing/2014/main" val="913040302"/>
                    </a:ext>
                  </a:extLst>
                </a:gridCol>
              </a:tblGrid>
              <a:tr h="6776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1552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94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51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75076673-6408-4554-A5A8-857595F87A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435" y="1845845"/>
            <a:ext cx="7270496" cy="43770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1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注意</a:t>
            </a:r>
            <a:r>
              <a:rPr sz="3600" b="1" spc="1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：</a:t>
            </a:r>
            <a:br>
              <a:rPr lang="en-US" sz="3200" b="1" spc="1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</a:br>
            <a:endParaRPr sz="3200" b="1" dirty="0">
              <a:latin typeface="Microsoft YaHei" panose="020B0503020204020204" pitchFamily="34" charset="-122"/>
              <a:ea typeface="Microsoft YaHei" panose="020B0503020204020204" pitchFamily="34" charset="-122"/>
              <a:cs typeface="等线 Light"/>
            </a:endParaRPr>
          </a:p>
          <a:p>
            <a:pPr marL="12700" marR="5080" indent="348615" algn="just">
              <a:lnSpc>
                <a:spcPct val="150000"/>
              </a:lnSpc>
              <a:spcBef>
                <a:spcPts val="295"/>
              </a:spcBef>
            </a:pPr>
            <a:r>
              <a:rPr sz="2800" spc="1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如系</a:t>
            </a:r>
            <a:r>
              <a:rPr sz="2800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统提</a:t>
            </a:r>
            <a:r>
              <a:rPr sz="2800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示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“</a:t>
            </a:r>
            <a:r>
              <a:rPr sz="2800" spc="-1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登</a:t>
            </a:r>
            <a:r>
              <a:rPr sz="2800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录失</a:t>
            </a:r>
            <a:r>
              <a:rPr sz="2800" spc="-2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败</a:t>
            </a:r>
            <a:r>
              <a:rPr sz="2800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，有</a:t>
            </a:r>
            <a:r>
              <a:rPr sz="2800" spc="-2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老</a:t>
            </a:r>
            <a:r>
              <a:rPr sz="2800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师正</a:t>
            </a:r>
            <a:r>
              <a:rPr sz="2800" spc="-2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在</a:t>
            </a:r>
            <a:r>
              <a:rPr sz="2800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录制</a:t>
            </a:r>
            <a:r>
              <a:rPr sz="2800" spc="-2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，</a:t>
            </a:r>
            <a:r>
              <a:rPr sz="2800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请稍</a:t>
            </a:r>
            <a:r>
              <a:rPr sz="2800" spc="-2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后</a:t>
            </a:r>
            <a:r>
              <a:rPr sz="2800" spc="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重试”</a:t>
            </a:r>
            <a:r>
              <a:rPr sz="2800" spc="-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，</a:t>
            </a:r>
            <a:r>
              <a:rPr sz="2800" spc="1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说明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有专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家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正在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使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用当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前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房间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课，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请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您更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换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其他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房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间号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重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新</a:t>
            </a:r>
            <a:r>
              <a:rPr sz="2800" spc="1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尝试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登录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。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或稍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候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片刻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等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当前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专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家录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制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完成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后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再登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开始</a:t>
            </a:r>
            <a:r>
              <a:rPr sz="2800" spc="-15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您</a:t>
            </a:r>
            <a:r>
              <a:rPr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的</a:t>
            </a:r>
            <a:r>
              <a:rPr sz="2800" spc="10" dirty="0">
                <a:latin typeface="Microsoft YaHei" panose="020B0503020204020204" pitchFamily="34" charset="-122"/>
                <a:ea typeface="Microsoft YaHei" panose="020B0503020204020204" pitchFamily="34" charset="-122"/>
                <a:cs typeface="等线 Light"/>
              </a:rPr>
              <a:t>录课。</a:t>
            </a:r>
            <a:endParaRPr sz="2800" dirty="0">
              <a:latin typeface="Microsoft YaHei" panose="020B0503020204020204" pitchFamily="34" charset="-122"/>
              <a:ea typeface="Microsoft YaHei" panose="020B0503020204020204" pitchFamily="34" charset="-122"/>
              <a:cs typeface="等线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323" y="1453086"/>
            <a:ext cx="30575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8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75E3A5-07E9-4EB0-8F12-8CEC83CA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24" y="1150695"/>
            <a:ext cx="12105640" cy="7864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登录后点击您的头像右下角“</a:t>
            </a:r>
            <a: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”并</a:t>
            </a:r>
            <a: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设为主讲</a:t>
            </a:r>
            <a: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，系统默认显示您姓名及单位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659C71E1-21BB-4C40-A645-E3B661D6108F}"/>
              </a:ext>
            </a:extLst>
          </p:cNvPr>
          <p:cNvSpPr txBox="1">
            <a:spLocks/>
          </p:cNvSpPr>
          <p:nvPr/>
        </p:nvSpPr>
        <p:spPr>
          <a:xfrm>
            <a:off x="325510" y="5829570"/>
            <a:ext cx="12105640" cy="1014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7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注：如显示姓名单位有误，请登录：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https://mm.scimeeting.cn/cn/user/info/13168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7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7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至个人中心修改。</a:t>
            </a:r>
            <a:endParaRPr lang="zh-CN" altLang="en-US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842" y="1902858"/>
            <a:ext cx="7340976" cy="38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9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3D39461-CCE1-4030-8675-231AAC650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14" y="1475346"/>
            <a:ext cx="6971611" cy="411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确认保持语音和视频打开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3C4A5B2-EB34-48A9-AC14-1DDA206BFA15}"/>
              </a:ext>
            </a:extLst>
          </p:cNvPr>
          <p:cNvSpPr txBox="1"/>
          <p:nvPr/>
        </p:nvSpPr>
        <p:spPr>
          <a:xfrm>
            <a:off x="833473" y="5935267"/>
            <a:ext cx="1143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温馨提示</a:t>
            </a:r>
            <a:r>
              <a:rPr lang="zh-CN" altLang="en-US" sz="2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您可以先录制一小段预览效果没问题后，再进行正式的录制；</a:t>
            </a:r>
            <a:endParaRPr lang="en-US" altLang="zh-CN" sz="20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8719" y="1887059"/>
            <a:ext cx="8220128" cy="435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5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C316C51-C788-41D0-9C80-0A1B631E1994}"/>
              </a:ext>
            </a:extLst>
          </p:cNvPr>
          <p:cNvSpPr txBox="1">
            <a:spLocks/>
          </p:cNvSpPr>
          <p:nvPr/>
        </p:nvSpPr>
        <p:spPr>
          <a:xfrm>
            <a:off x="247292" y="1430602"/>
            <a:ext cx="47890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105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点击“录制”并确认后，打开</a:t>
            </a:r>
            <a:r>
              <a:rPr lang="zh-CN" altLang="en-US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幻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灯片并</a:t>
            </a:r>
            <a:r>
              <a:rPr lang="zh-CN" altLang="en-US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屏播放即可开</a:t>
            </a:r>
            <a:r>
              <a:rPr lang="zh-CN" altLang="en-US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始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讲课</a:t>
            </a:r>
            <a:r>
              <a:rPr lang="zh-CN" altLang="en-US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；</a:t>
            </a:r>
            <a:endParaRPr lang="en-US" altLang="zh-CN" b="1" spc="-15" dirty="0"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0" indent="0">
              <a:lnSpc>
                <a:spcPct val="160000"/>
              </a:lnSpc>
              <a:spcBef>
                <a:spcPts val="105"/>
              </a:spcBef>
              <a:buFont typeface="Arial" panose="020B0604020202020204" pitchFamily="34" charset="0"/>
              <a:buNone/>
            </a:pPr>
            <a:r>
              <a:rPr lang="zh-CN" altLang="en-US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成后</a:t>
            </a:r>
            <a:r>
              <a:rPr lang="zh-CN" altLang="en-US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点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击“结束共享”并“退</a:t>
            </a:r>
            <a:r>
              <a:rPr lang="zh-CN" altLang="en-US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出”会议室即可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。</a:t>
            </a:r>
            <a:endParaRPr lang="en-US" altLang="zh-CN" sz="2000" b="1" spc="-5" dirty="0"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0" indent="0">
              <a:lnSpc>
                <a:spcPct val="16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endParaRPr lang="en-US" altLang="zh-CN" sz="2000" b="1" spc="-5" dirty="0"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0" indent="0">
              <a:lnSpc>
                <a:spcPct val="16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zh-CN" altLang="en-US" sz="20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注：此时您桌面所有操作都会被记</a:t>
            </a:r>
            <a:r>
              <a:rPr lang="zh-CN" altLang="en-US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录</a:t>
            </a:r>
            <a:r>
              <a:rPr lang="zh-CN" altLang="en-US" sz="20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在视</a:t>
            </a:r>
            <a:r>
              <a:rPr lang="zh-CN" altLang="en-US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频</a:t>
            </a:r>
            <a:r>
              <a:rPr lang="zh-CN" altLang="en-US" sz="20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中。</a:t>
            </a:r>
            <a:r>
              <a:rPr lang="zh-CN" altLang="en-US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建</a:t>
            </a:r>
            <a:r>
              <a:rPr lang="zh-CN" altLang="en-US" sz="20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议您</a:t>
            </a:r>
            <a:r>
              <a:rPr lang="zh-CN" altLang="en-US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提</a:t>
            </a:r>
            <a:r>
              <a:rPr lang="zh-CN" altLang="en-US" sz="20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前打</a:t>
            </a:r>
            <a:r>
              <a:rPr lang="zh-CN" altLang="en-US" sz="2000" b="1" spc="1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开</a:t>
            </a:r>
            <a:r>
              <a:rPr lang="en-US" altLang="zh-CN" sz="20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PPT</a:t>
            </a:r>
            <a:r>
              <a:rPr lang="zh-CN" altLang="en-US" sz="20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。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0" indent="0">
              <a:lnSpc>
                <a:spcPct val="16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r>
              <a:rPr lang="en-US" altLang="zh-CN" sz="20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       </a:t>
            </a:r>
            <a:r>
              <a:rPr lang="zh-CN" altLang="en-US" sz="20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屏幕上方计时显示您已进行的讲课</a:t>
            </a:r>
            <a:r>
              <a:rPr lang="zh-CN" altLang="en-US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时</a:t>
            </a:r>
            <a:r>
              <a:rPr lang="zh-CN" altLang="en-US" sz="20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长，</a:t>
            </a:r>
            <a:r>
              <a:rPr lang="zh-CN" altLang="en-US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请</a:t>
            </a:r>
            <a:r>
              <a:rPr lang="zh-CN" altLang="en-US" sz="20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严格</a:t>
            </a:r>
            <a:r>
              <a:rPr lang="zh-CN" altLang="en-US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把</a:t>
            </a:r>
            <a:r>
              <a:rPr lang="zh-CN" altLang="en-US" sz="20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控您</a:t>
            </a:r>
            <a:r>
              <a:rPr lang="zh-CN" altLang="en-US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的</a:t>
            </a:r>
            <a:r>
              <a:rPr lang="zh-CN" altLang="en-US" sz="20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讲课</a:t>
            </a:r>
            <a:r>
              <a:rPr lang="zh-CN" altLang="en-US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时</a:t>
            </a:r>
            <a:r>
              <a:rPr lang="zh-CN" altLang="en-US" sz="20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间，</a:t>
            </a:r>
            <a:r>
              <a:rPr lang="zh-CN" altLang="en-US" sz="20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不</a:t>
            </a:r>
            <a:r>
              <a:rPr lang="zh-CN" altLang="en-US" sz="20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/>
              </a:rPr>
              <a:t>要超时！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/>
            </a:endParaRP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6549" y="1646892"/>
            <a:ext cx="6816206" cy="36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1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41C72E8-E259-4340-B69D-821C8E224CAD}"/>
              </a:ext>
            </a:extLst>
          </p:cNvPr>
          <p:cNvSpPr/>
          <p:nvPr/>
        </p:nvSpPr>
        <p:spPr>
          <a:xfrm>
            <a:off x="619649" y="1142189"/>
            <a:ext cx="11572351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“预览下载”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按钮， 可查看或下载已录制的视频。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请点击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“选择对应任务”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按钮，将您的学术任务与录制完成的讲课视频进行关联。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登录网址：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https://mm.scimeeting.cn/cn/meeting-lives/meeting-record-video-list/13168</a:t>
            </a:r>
            <a:endParaRPr lang="en-US" altLang="zh-CN" sz="20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9803" y="2594172"/>
            <a:ext cx="8445173" cy="41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97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507</Words>
  <Application>Microsoft Office PowerPoint</Application>
  <PresentationFormat>宽屏</PresentationFormat>
  <Paragraphs>64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微软雅黑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录课软件下载</vt:lpstr>
      <vt:lpstr>下载后解压安装</vt:lpstr>
      <vt:lpstr>登录界面</vt:lpstr>
      <vt:lpstr>注意：  如系统提示“登录失败，有老师正在录制，请稍后重试”，说明有专家正在使用当前房间录课，请您更换其他房间号重新尝试登录。或稍候片刻等当前专家录制完成后再登录开始您的录课。</vt:lpstr>
      <vt:lpstr>登录后点击您的头像右下角“…”并”设为主讲”，系统默认显示您姓名及单位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中华医学会第28次全国放射学学术大会(CCR2021)</dc:title>
  <dc:creator>Medcon</dc:creator>
  <cp:lastModifiedBy>wang xuefei</cp:lastModifiedBy>
  <cp:revision>219</cp:revision>
  <dcterms:created xsi:type="dcterms:W3CDTF">2021-09-03T01:15:59Z</dcterms:created>
  <dcterms:modified xsi:type="dcterms:W3CDTF">2022-06-13T08:18:21Z</dcterms:modified>
</cp:coreProperties>
</file>