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commentAuthors.xml" ContentType="application/vnd.openxmlformats-officedocument.presentationml.commentAuthors+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44"/>
  </p:notesMasterIdLst>
  <p:handoutMasterIdLst>
    <p:handoutMasterId r:id="rId45"/>
  </p:handoutMasterIdLst>
  <p:sldIdLst>
    <p:sldId id="1081" r:id="rId3"/>
    <p:sldId id="908" r:id="rId4"/>
    <p:sldId id="1102" r:id="rId5"/>
    <p:sldId id="1052" r:id="rId6"/>
    <p:sldId id="1103" r:id="rId7"/>
    <p:sldId id="1109" r:id="rId8"/>
    <p:sldId id="1104" r:id="rId9"/>
    <p:sldId id="1116" r:id="rId10"/>
    <p:sldId id="1098" r:id="rId11"/>
    <p:sldId id="1097" r:id="rId12"/>
    <p:sldId id="1056" r:id="rId13"/>
    <p:sldId id="1101" r:id="rId14"/>
    <p:sldId id="1114" r:id="rId15"/>
    <p:sldId id="1099" r:id="rId16"/>
    <p:sldId id="1058" r:id="rId17"/>
    <p:sldId id="1091" r:id="rId18"/>
    <p:sldId id="1112" r:id="rId19"/>
    <p:sldId id="1113" r:id="rId20"/>
    <p:sldId id="1119" r:id="rId21"/>
    <p:sldId id="1120" r:id="rId22"/>
    <p:sldId id="1060" r:id="rId23"/>
    <p:sldId id="1069" r:id="rId24"/>
    <p:sldId id="1125" r:id="rId25"/>
    <p:sldId id="1062" r:id="rId26"/>
    <p:sldId id="1121" r:id="rId27"/>
    <p:sldId id="1095" r:id="rId28"/>
    <p:sldId id="1096" r:id="rId29"/>
    <p:sldId id="1092" r:id="rId30"/>
    <p:sldId id="1111" r:id="rId31"/>
    <p:sldId id="1064" r:id="rId32"/>
    <p:sldId id="1128" r:id="rId33"/>
    <p:sldId id="1126" r:id="rId34"/>
    <p:sldId id="1070" r:id="rId35"/>
    <p:sldId id="1071" r:id="rId36"/>
    <p:sldId id="1122" r:id="rId37"/>
    <p:sldId id="1073" r:id="rId38"/>
    <p:sldId id="1123" r:id="rId39"/>
    <p:sldId id="1072" r:id="rId40"/>
    <p:sldId id="1124" r:id="rId41"/>
    <p:sldId id="1094" r:id="rId42"/>
    <p:sldId id="653" r:id="rId43"/>
  </p:sldIdLst>
  <p:sldSz cx="12192000" cy="6858000"/>
  <p:notesSz cx="9939338" cy="68072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pitchFamily="49"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pitchFamily="49"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pitchFamily="49"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pitchFamily="49"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pitchFamily="49"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pitchFamily="49"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pitchFamily="49"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pitchFamily="49"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pitchFamily="49" charset="-122"/>
        <a:cs typeface="+mn-cs"/>
      </a:defRPr>
    </a:lvl9pPr>
  </p:defaultTextStyle>
  <p:extLst>
    <p:ext uri="{EFAFB233-063F-42B5-8137-9DF3F51BA10A}">
      <p15:sldGuideLst xmlns:p15="http://schemas.microsoft.com/office/powerpoint/2012/main" xmlns="">
        <p15:guide id="1" orient="horz" pos="981" userDrawn="1">
          <p15:clr>
            <a:srgbClr val="A4A3A4"/>
          </p15:clr>
        </p15:guide>
        <p15:guide id="2" orient="horz" pos="3356">
          <p15:clr>
            <a:srgbClr val="A4A3A4"/>
          </p15:clr>
        </p15:guide>
        <p15:guide id="3" orient="horz" pos="3203">
          <p15:clr>
            <a:srgbClr val="A4A3A4"/>
          </p15:clr>
        </p15:guide>
        <p15:guide id="4" pos="529">
          <p15:clr>
            <a:srgbClr val="A4A3A4"/>
          </p15:clr>
        </p15:guide>
        <p15:guide id="5" pos="4566">
          <p15:clr>
            <a:srgbClr val="A4A3A4"/>
          </p15:clr>
        </p15:guide>
        <p15:guide id="6" pos="7514" userDrawn="1">
          <p15:clr>
            <a:srgbClr val="A4A3A4"/>
          </p15:clr>
        </p15:guide>
        <p15:guide id="7"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娜" initials="娜"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7375E"/>
    <a:srgbClr val="99CCFF"/>
    <a:srgbClr val="DCE6F2"/>
    <a:srgbClr val="B9CDE5"/>
    <a:srgbClr val="FFFFFF"/>
    <a:srgbClr val="8294A9"/>
    <a:srgbClr val="8EB4E3"/>
    <a:srgbClr val="4F81B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689" autoAdjust="0"/>
    <p:restoredTop sz="94096" autoAdjust="0"/>
  </p:normalViewPr>
  <p:slideViewPr>
    <p:cSldViewPr showGuides="1">
      <p:cViewPr varScale="1">
        <p:scale>
          <a:sx n="83" d="100"/>
          <a:sy n="83" d="100"/>
        </p:scale>
        <p:origin x="-720" y="-72"/>
      </p:cViewPr>
      <p:guideLst>
        <p:guide orient="horz" pos="981"/>
        <p:guide orient="horz" pos="3356"/>
        <p:guide orient="horz" pos="3203"/>
        <p:guide pos="529"/>
        <p:guide pos="4566"/>
        <p:guide pos="7514"/>
        <p:guide pos="3840"/>
      </p:guideLst>
    </p:cSldViewPr>
  </p:slideViewPr>
  <p:outlineViewPr>
    <p:cViewPr>
      <p:scale>
        <a:sx n="33" d="100"/>
        <a:sy n="33" d="100"/>
      </p:scale>
      <p:origin x="0" y="4704"/>
    </p:cViewPr>
  </p:outlineViewPr>
  <p:notesTextViewPr>
    <p:cViewPr>
      <p:scale>
        <a:sx n="3" d="2"/>
        <a:sy n="3" d="2"/>
      </p:scale>
      <p:origin x="0" y="0"/>
    </p:cViewPr>
  </p:notesTextViewPr>
  <p:sorterViewPr showFormatting="0">
    <p:cViewPr>
      <p:scale>
        <a:sx n="66" d="100"/>
        <a:sy n="66" d="100"/>
      </p:scale>
      <p:origin x="0" y="0"/>
    </p:cViewPr>
  </p:sorterViewPr>
  <p:notesViewPr>
    <p:cSldViewPr>
      <p:cViewPr varScale="1">
        <p:scale>
          <a:sx n="67" d="100"/>
          <a:sy n="67" d="100"/>
        </p:scale>
        <p:origin x="-3168" y="-86"/>
      </p:cViewPr>
      <p:guideLst>
        <p:guide orient="horz" pos="2144"/>
        <p:guide pos="313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7045" cy="341542"/>
          </a:xfrm>
          <a:prstGeom prst="rect">
            <a:avLst/>
          </a:prstGeom>
        </p:spPr>
        <p:txBody>
          <a:bodyPr vert="horz" lIns="91440" tIns="45720" rIns="91440" bIns="45720" rtlCol="0"/>
          <a:lstStyle>
            <a:lvl1pPr algn="l">
              <a:defRPr sz="1200">
                <a:ea typeface="黑体" panose="02010609060101010101" pitchFamily="49" charset="-122"/>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3" name="日期占位符 2"/>
          <p:cNvSpPr>
            <a:spLocks noGrp="1"/>
          </p:cNvSpPr>
          <p:nvPr>
            <p:ph type="dt" sz="quarter" idx="1"/>
          </p:nvPr>
        </p:nvSpPr>
        <p:spPr>
          <a:xfrm>
            <a:off x="5629993" y="1"/>
            <a:ext cx="4307045" cy="341542"/>
          </a:xfrm>
          <a:prstGeom prst="rect">
            <a:avLst/>
          </a:prstGeom>
        </p:spPr>
        <p:txBody>
          <a:bodyPr vert="horz" lIns="91440" tIns="45720" rIns="91440" bIns="45720" rtlCol="0"/>
          <a:lstStyle>
            <a:lvl1pPr algn="r">
              <a:defRPr sz="1200">
                <a:ea typeface="黑体" panose="02010609060101010101" pitchFamily="49" charset="-122"/>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4" name="页脚占位符 3"/>
          <p:cNvSpPr>
            <a:spLocks noGrp="1"/>
          </p:cNvSpPr>
          <p:nvPr>
            <p:ph type="ftr" sz="quarter" idx="2"/>
          </p:nvPr>
        </p:nvSpPr>
        <p:spPr>
          <a:xfrm>
            <a:off x="0" y="6465660"/>
            <a:ext cx="4307045" cy="341542"/>
          </a:xfrm>
          <a:prstGeom prst="rect">
            <a:avLst/>
          </a:prstGeom>
        </p:spPr>
        <p:txBody>
          <a:bodyPr vert="horz" lIns="91440" tIns="45720" rIns="91440" bIns="45720" rtlCol="0" anchor="b"/>
          <a:lstStyle>
            <a:lvl1pPr algn="l">
              <a:defRPr sz="1200">
                <a:ea typeface="黑体" panose="02010609060101010101" pitchFamily="49" charset="-122"/>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5" name="灯片编号占位符 4"/>
          <p:cNvSpPr>
            <a:spLocks noGrp="1"/>
          </p:cNvSpPr>
          <p:nvPr>
            <p:ph type="sldNum" sz="quarter" idx="3"/>
          </p:nvPr>
        </p:nvSpPr>
        <p:spPr>
          <a:xfrm>
            <a:off x="5629993" y="6465660"/>
            <a:ext cx="4307045" cy="341542"/>
          </a:xfrm>
          <a:prstGeom prst="rect">
            <a:avLst/>
          </a:prstGeom>
        </p:spPr>
        <p:txBody>
          <a:bodyPr vert="horz" wrap="square" lIns="91440" tIns="45720" rIns="91440" bIns="45720" numCol="1" anchor="b" anchorCtr="0" compatLnSpc="1"/>
          <a:lstStyle>
            <a:lvl1pPr algn="r">
              <a:defRPr sz="1200"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02982F72-1500-42B5-AAAE-D037511A9868}" type="slidenum">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rPr>
              <a:pPr marL="0" marR="0" lvl="0" indent="0" algn="r" defTabSz="914400" rtl="0" eaLnBrk="0" fontAlgn="base" latinLnBrk="0" hangingPunct="0">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7045" cy="341542"/>
          </a:xfrm>
          <a:prstGeom prst="rect">
            <a:avLst/>
          </a:prstGeom>
        </p:spPr>
        <p:txBody>
          <a:bodyPr vert="horz" lIns="91440" tIns="45720" rIns="91440" bIns="45720" rtlCol="0"/>
          <a:lstStyle>
            <a:lvl1pPr algn="l" eaLnBrk="1" fontAlgn="auto" hangingPunct="1">
              <a:buFont typeface="Arial" panose="020B0604020202020204" pitchFamily="34" charset="0"/>
              <a:buNone/>
              <a:defRPr sz="1200" noProof="1">
                <a:ea typeface="黑体" panose="02010609060101010101" pitchFamily="49" charset="-122"/>
              </a:defRPr>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3" name="日期占位符 2"/>
          <p:cNvSpPr>
            <a:spLocks noGrp="1"/>
          </p:cNvSpPr>
          <p:nvPr>
            <p:ph type="dt" idx="1"/>
          </p:nvPr>
        </p:nvSpPr>
        <p:spPr>
          <a:xfrm>
            <a:off x="5629993" y="1"/>
            <a:ext cx="4307045" cy="341542"/>
          </a:xfrm>
          <a:prstGeom prst="rect">
            <a:avLst/>
          </a:prstGeom>
        </p:spPr>
        <p:txBody>
          <a:bodyPr vert="horz" lIns="91440" tIns="45720" rIns="91440" bIns="45720" rtlCol="0"/>
          <a:lstStyle>
            <a:lvl1pPr algn="r" eaLnBrk="1" fontAlgn="auto" hangingPunct="1">
              <a:buFont typeface="Arial" panose="020B0604020202020204" pitchFamily="34" charset="0"/>
              <a:buNone/>
              <a:defRPr sz="1200" noProof="1">
                <a:ea typeface="黑体" panose="02010609060101010101" pitchFamily="49" charset="-122"/>
              </a:defRPr>
            </a:lvl1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7172" name="幻灯片图像占位符 3"/>
          <p:cNvSpPr>
            <a:spLocks noGrp="1" noRot="1" noChangeAspect="1"/>
          </p:cNvSpPr>
          <p:nvPr>
            <p:ph type="sldImg"/>
          </p:nvPr>
        </p:nvSpPr>
        <p:spPr>
          <a:xfrm>
            <a:off x="2927350" y="850900"/>
            <a:ext cx="4084638" cy="2297113"/>
          </a:xfrm>
          <a:prstGeom prst="rect">
            <a:avLst/>
          </a:prstGeom>
          <a:noFill/>
          <a:ln w="12700" cap="flat" cmpd="sng">
            <a:solidFill>
              <a:srgbClr val="000000"/>
            </a:solidFill>
            <a:prstDash val="solid"/>
            <a:round/>
            <a:headEnd type="none" w="med" len="med"/>
            <a:tailEnd type="none" w="med" len="med"/>
          </a:ln>
        </p:spPr>
      </p:sp>
      <p:sp>
        <p:nvSpPr>
          <p:cNvPr id="41989" name="备注占位符 4"/>
          <p:cNvSpPr>
            <a:spLocks noGrp="1" noChangeArrowheads="1"/>
          </p:cNvSpPr>
          <p:nvPr>
            <p:ph type="body" sz="quarter" idx="4294967295"/>
          </p:nvPr>
        </p:nvSpPr>
        <p:spPr bwMode="auto">
          <a:xfrm>
            <a:off x="993934" y="3275965"/>
            <a:ext cx="7951470" cy="2680335"/>
          </a:xfrm>
          <a:prstGeom prst="rect">
            <a:avLst/>
          </a:prstGeom>
          <a:no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6465660"/>
            <a:ext cx="4307045" cy="341542"/>
          </a:xfrm>
          <a:prstGeom prst="rect">
            <a:avLst/>
          </a:prstGeom>
        </p:spPr>
        <p:txBody>
          <a:bodyPr vert="horz" lIns="91440" tIns="45720" rIns="91440" bIns="45720" rtlCol="0" anchor="b"/>
          <a:lstStyle>
            <a:lvl1pPr algn="l" eaLnBrk="1" fontAlgn="auto" hangingPunct="1">
              <a:buFont typeface="Arial" panose="020B0604020202020204" pitchFamily="34" charset="0"/>
              <a:buNone/>
              <a:defRPr sz="1200" noProof="1">
                <a:ea typeface="黑体" panose="02010609060101010101" pitchFamily="49" charset="-122"/>
              </a:defRPr>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7" name="灯片编号占位符 6"/>
          <p:cNvSpPr>
            <a:spLocks noGrp="1"/>
          </p:cNvSpPr>
          <p:nvPr>
            <p:ph type="sldNum" sz="quarter" idx="5"/>
          </p:nvPr>
        </p:nvSpPr>
        <p:spPr>
          <a:xfrm>
            <a:off x="5629993" y="6465660"/>
            <a:ext cx="4307045" cy="341542"/>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None/>
              <a:defRPr sz="1200" noProof="1" smtClean="0">
                <a:latin typeface="Calibri" panose="020F0502020204030204" pitchFamily="34"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A822E80B-E180-4610-8F7D-37E7B924E443}" type="slidenum">
              <a:rPr kumimoji="0"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t>‹#›</a:t>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眼球内容物包括房水、晶状体和玻璃体。外界光线透过角膜和透明的内容物发生折射，在眼底视网膜上聚焦成象，再经视细胞的感光换能，把光能转变成神经冲动，经视神经、视传导道传入脑的视觉中枢，产生视觉。</a:t>
            </a:r>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视网膜 </a:t>
            </a:r>
            <a:r>
              <a:rPr lang="en-US" altLang="zh-CN" dirty="0" smtClean="0"/>
              <a:t>retina </a:t>
            </a:r>
            <a:r>
              <a:rPr lang="zh-CN" altLang="en-US" dirty="0" smtClean="0"/>
              <a:t>位于眼球血管膜的内面，自前向后分为 </a:t>
            </a:r>
            <a:r>
              <a:rPr lang="en-US" altLang="zh-CN" dirty="0" smtClean="0"/>
              <a:t>3 </a:t>
            </a:r>
            <a:r>
              <a:rPr lang="zh-CN" altLang="en-US" dirty="0" smtClean="0"/>
              <a:t>部分，即视网膜虹膜部、睫状体部和脉络</a:t>
            </a:r>
          </a:p>
          <a:p>
            <a:r>
              <a:rPr lang="zh-CN" altLang="en-US" dirty="0" smtClean="0"/>
              <a:t>膜部（图 </a:t>
            </a:r>
            <a:r>
              <a:rPr lang="en-US" altLang="zh-CN" dirty="0" smtClean="0"/>
              <a:t>14-3) </a:t>
            </a:r>
            <a:r>
              <a:rPr lang="zh-CN" altLang="en-US" dirty="0" smtClean="0"/>
              <a:t>。 虹膜部和睫状体部分别贴附千虹膜和睫状体的内面，薄而无感光作用，故称为视网</a:t>
            </a:r>
          </a:p>
          <a:p>
            <a:r>
              <a:rPr lang="zh-CN" altLang="en-US" dirty="0" smtClean="0"/>
              <a:t>膜盲部 。 脉络膜部附千脉络膜内面，范围最大，有感光作用，又称为视网膜视部 。 视部的后部最厚，愈</a:t>
            </a:r>
          </a:p>
          <a:p>
            <a:r>
              <a:rPr lang="zh-CN" altLang="en-US" dirty="0" smtClean="0"/>
              <a:t>向前愈薄，在视神经的起始处有一境界清楚略呈椭圆形的盘状结构，称视神经盘 </a:t>
            </a:r>
            <a:r>
              <a:rPr lang="en-US" altLang="zh-CN" dirty="0" smtClean="0"/>
              <a:t>optic disc, </a:t>
            </a:r>
            <a:r>
              <a:rPr lang="zh-CN" altLang="en-US" dirty="0" smtClean="0"/>
              <a:t>又称视神</a:t>
            </a:r>
          </a:p>
          <a:p>
            <a:r>
              <a:rPr lang="zh-CN" altLang="en-US" dirty="0" smtClean="0"/>
              <a:t>经乳头 </a:t>
            </a:r>
            <a:r>
              <a:rPr lang="en-US" altLang="zh-CN" dirty="0" smtClean="0"/>
              <a:t>papilla optic nerve </a:t>
            </a:r>
            <a:r>
              <a:rPr lang="zh-CN" altLang="en-US" dirty="0" smtClean="0"/>
              <a:t>。 视神经盘中央凹陷，称视盘陷凹，有视网膜中央动、静脉穿过，无感光细胞，</a:t>
            </a:r>
          </a:p>
          <a:p>
            <a:r>
              <a:rPr lang="zh-CN" altLang="en-US" dirty="0" smtClean="0"/>
              <a:t>称生理性盲点 。 在视神经盘的颖侧稍偏下方约 </a:t>
            </a:r>
            <a:r>
              <a:rPr lang="en-US" altLang="zh-CN" dirty="0" smtClean="0"/>
              <a:t>3.5mm </a:t>
            </a:r>
            <a:r>
              <a:rPr lang="zh-CN" altLang="en-US" dirty="0" smtClean="0"/>
              <a:t>处，有一黄色小区，由密集的视锥细胞构成，称</a:t>
            </a:r>
          </a:p>
          <a:p>
            <a:r>
              <a:rPr lang="zh-CN" altLang="en-US" dirty="0" smtClean="0"/>
              <a:t>黄斑 </a:t>
            </a:r>
            <a:r>
              <a:rPr lang="en-US" altLang="zh-CN" dirty="0" smtClean="0"/>
              <a:t>macula </a:t>
            </a:r>
            <a:r>
              <a:rPr lang="en-US" altLang="zh-CN" dirty="0" err="1" smtClean="0"/>
              <a:t>lutea</a:t>
            </a:r>
            <a:r>
              <a:rPr lang="en-US" altLang="zh-CN" dirty="0" smtClean="0"/>
              <a:t> , </a:t>
            </a:r>
            <a:r>
              <a:rPr lang="zh-CN" altLang="en-US" dirty="0" smtClean="0"/>
              <a:t>直径约 </a:t>
            </a:r>
            <a:r>
              <a:rPr lang="en-US" altLang="zh-CN" dirty="0" smtClean="0"/>
              <a:t>1. 8 -2mm </a:t>
            </a:r>
            <a:r>
              <a:rPr lang="zh-CN" altLang="en-US" dirty="0" smtClean="0"/>
              <a:t>。 黄斑中央凹陷称中央凹 </a:t>
            </a:r>
            <a:r>
              <a:rPr lang="en-US" altLang="zh-CN" dirty="0" smtClean="0"/>
              <a:t>fovea </a:t>
            </a:r>
            <a:r>
              <a:rPr lang="en-US" altLang="zh-CN" dirty="0" err="1" smtClean="0"/>
              <a:t>centralis</a:t>
            </a:r>
            <a:r>
              <a:rPr lang="en-US" altLang="zh-CN" dirty="0" smtClean="0"/>
              <a:t> (</a:t>
            </a:r>
            <a:r>
              <a:rPr lang="zh-CN" altLang="en-US" dirty="0" smtClean="0"/>
              <a:t>图 </a:t>
            </a:r>
            <a:r>
              <a:rPr lang="en-US" altLang="zh-CN" dirty="0" smtClean="0"/>
              <a:t>14-5) , </a:t>
            </a:r>
            <a:r>
              <a:rPr lang="zh-CN" altLang="en-US" dirty="0" smtClean="0"/>
              <a:t>此区无血管，为</a:t>
            </a:r>
          </a:p>
          <a:p>
            <a:r>
              <a:rPr lang="zh-CN" altLang="en-US" dirty="0" smtClean="0"/>
              <a:t>感光最敏锐处 。</a:t>
            </a:r>
          </a:p>
          <a:p>
            <a:r>
              <a:rPr lang="zh-CN" altLang="en-US" dirty="0" smtClean="0"/>
              <a:t>视网膜视部分两层 。 外层为色素上皮层，由单层色素上皮细胞构成（图 </a:t>
            </a:r>
            <a:r>
              <a:rPr lang="en-US" altLang="zh-CN" dirty="0" smtClean="0"/>
              <a:t>14-6) ; </a:t>
            </a:r>
            <a:r>
              <a:rPr lang="zh-CN" altLang="en-US" dirty="0" smtClean="0"/>
              <a:t>内层为神经层，是</a:t>
            </a:r>
          </a:p>
          <a:p>
            <a:r>
              <a:rPr lang="zh-CN" altLang="en-US" dirty="0" smtClean="0"/>
              <a:t>视网膜的固有结构 。 两层之间有一潜在性的间隙，是造成视网膜脱离的解剖学基础 。</a:t>
            </a:r>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视网膜 </a:t>
            </a:r>
            <a:r>
              <a:rPr lang="en-US" altLang="zh-CN" dirty="0" smtClean="0"/>
              <a:t>retina </a:t>
            </a:r>
            <a:r>
              <a:rPr lang="zh-CN" altLang="en-US" dirty="0" smtClean="0"/>
              <a:t>位于眼球血管膜的内面，自前向后分为 </a:t>
            </a:r>
            <a:r>
              <a:rPr lang="en-US" altLang="zh-CN" dirty="0" smtClean="0"/>
              <a:t>3 </a:t>
            </a:r>
            <a:r>
              <a:rPr lang="zh-CN" altLang="en-US" dirty="0" smtClean="0"/>
              <a:t>部分，即视网膜虹膜部、睫状体部和脉络</a:t>
            </a:r>
          </a:p>
          <a:p>
            <a:r>
              <a:rPr lang="zh-CN" altLang="en-US" dirty="0" smtClean="0"/>
              <a:t>膜部（图 </a:t>
            </a:r>
            <a:r>
              <a:rPr lang="en-US" altLang="zh-CN" dirty="0" smtClean="0"/>
              <a:t>14-3) </a:t>
            </a:r>
            <a:r>
              <a:rPr lang="zh-CN" altLang="en-US" dirty="0" smtClean="0"/>
              <a:t>。 虹膜部和睫状体部分别贴附千虹膜和睫状体的内面，薄而无感光作用，故称为视网</a:t>
            </a:r>
          </a:p>
          <a:p>
            <a:r>
              <a:rPr lang="zh-CN" altLang="en-US" dirty="0" smtClean="0"/>
              <a:t>膜盲部 。 脉络膜部附千脉络膜内面，范围最大，有感光作用，又称为视网膜视部 。 视部的后部最厚，愈</a:t>
            </a:r>
          </a:p>
          <a:p>
            <a:r>
              <a:rPr lang="zh-CN" altLang="en-US" dirty="0" smtClean="0"/>
              <a:t>向前愈薄，在视神经的起始处有一境界清楚略呈椭圆形的盘状结构，称视神经盘 </a:t>
            </a:r>
            <a:r>
              <a:rPr lang="en-US" altLang="zh-CN" dirty="0" smtClean="0"/>
              <a:t>optic disc, </a:t>
            </a:r>
            <a:r>
              <a:rPr lang="zh-CN" altLang="en-US" dirty="0" smtClean="0"/>
              <a:t>又称视神</a:t>
            </a:r>
          </a:p>
          <a:p>
            <a:r>
              <a:rPr lang="zh-CN" altLang="en-US" dirty="0" smtClean="0"/>
              <a:t>经乳头 </a:t>
            </a:r>
            <a:r>
              <a:rPr lang="en-US" altLang="zh-CN" dirty="0" smtClean="0"/>
              <a:t>papilla optic nerve </a:t>
            </a:r>
            <a:r>
              <a:rPr lang="zh-CN" altLang="en-US" dirty="0" smtClean="0"/>
              <a:t>。 视神经盘中央凹陷，称视盘陷凹，有视网膜中央动、静脉穿过，无感光细胞，</a:t>
            </a:r>
          </a:p>
          <a:p>
            <a:r>
              <a:rPr lang="zh-CN" altLang="en-US" dirty="0" smtClean="0"/>
              <a:t>称生理性盲点 。 在视神经盘的颖侧稍偏下方约 </a:t>
            </a:r>
            <a:r>
              <a:rPr lang="en-US" altLang="zh-CN" dirty="0" smtClean="0"/>
              <a:t>3.5mm </a:t>
            </a:r>
            <a:r>
              <a:rPr lang="zh-CN" altLang="en-US" dirty="0" smtClean="0"/>
              <a:t>处，有一黄色小区，由密集的视锥细胞构成，称</a:t>
            </a:r>
          </a:p>
          <a:p>
            <a:r>
              <a:rPr lang="zh-CN" altLang="en-US" dirty="0" smtClean="0"/>
              <a:t>黄斑 </a:t>
            </a:r>
            <a:r>
              <a:rPr lang="en-US" altLang="zh-CN" dirty="0" smtClean="0"/>
              <a:t>macula </a:t>
            </a:r>
            <a:r>
              <a:rPr lang="en-US" altLang="zh-CN" dirty="0" err="1" smtClean="0"/>
              <a:t>lutea</a:t>
            </a:r>
            <a:r>
              <a:rPr lang="en-US" altLang="zh-CN" dirty="0" smtClean="0"/>
              <a:t> , </a:t>
            </a:r>
            <a:r>
              <a:rPr lang="zh-CN" altLang="en-US" dirty="0" smtClean="0"/>
              <a:t>直径约 </a:t>
            </a:r>
            <a:r>
              <a:rPr lang="en-US" altLang="zh-CN" dirty="0" smtClean="0"/>
              <a:t>1. 8 -2mm </a:t>
            </a:r>
            <a:r>
              <a:rPr lang="zh-CN" altLang="en-US" dirty="0" smtClean="0"/>
              <a:t>。 黄斑中央凹陷称中央凹 </a:t>
            </a:r>
            <a:r>
              <a:rPr lang="en-US" altLang="zh-CN" dirty="0" smtClean="0"/>
              <a:t>fovea </a:t>
            </a:r>
            <a:r>
              <a:rPr lang="en-US" altLang="zh-CN" dirty="0" err="1" smtClean="0"/>
              <a:t>centralis</a:t>
            </a:r>
            <a:r>
              <a:rPr lang="en-US" altLang="zh-CN" dirty="0" smtClean="0"/>
              <a:t> (</a:t>
            </a:r>
            <a:r>
              <a:rPr lang="zh-CN" altLang="en-US" dirty="0" smtClean="0"/>
              <a:t>图 </a:t>
            </a:r>
            <a:r>
              <a:rPr lang="en-US" altLang="zh-CN" dirty="0" smtClean="0"/>
              <a:t>14-5) , </a:t>
            </a:r>
            <a:r>
              <a:rPr lang="zh-CN" altLang="en-US" dirty="0" smtClean="0"/>
              <a:t>此区无血管，为</a:t>
            </a:r>
          </a:p>
          <a:p>
            <a:r>
              <a:rPr lang="zh-CN" altLang="en-US" dirty="0" smtClean="0"/>
              <a:t>感光最敏锐处 。</a:t>
            </a:r>
          </a:p>
          <a:p>
            <a:r>
              <a:rPr lang="zh-CN" altLang="en-US" dirty="0" smtClean="0"/>
              <a:t>视网膜视部分两层 。 外层为色素上皮层，由单层色素上皮细胞构成（图 </a:t>
            </a:r>
            <a:r>
              <a:rPr lang="en-US" altLang="zh-CN" dirty="0" smtClean="0"/>
              <a:t>14-6) ; </a:t>
            </a:r>
            <a:r>
              <a:rPr lang="zh-CN" altLang="en-US" dirty="0" smtClean="0"/>
              <a:t>内层为神经层，是</a:t>
            </a:r>
          </a:p>
          <a:p>
            <a:r>
              <a:rPr lang="zh-CN" altLang="en-US" dirty="0" smtClean="0"/>
              <a:t>视网膜的固有结构 。 两层之间有一潜在性的间隙，是造成视网膜脱离的解剖学基础 。</a:t>
            </a: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solidFill>
                  <a:srgbClr val="17375E"/>
                </a:solidFill>
              </a:rPr>
              <a:t> 脉络膜视网膜病变行光动力学（</a:t>
            </a:r>
            <a:r>
              <a:rPr lang="en-US" altLang="zh-CN" dirty="0" smtClean="0">
                <a:solidFill>
                  <a:srgbClr val="17375E"/>
                </a:solidFill>
              </a:rPr>
              <a:t>PDT</a:t>
            </a:r>
            <a:r>
              <a:rPr lang="zh-CN" altLang="en-US" dirty="0" smtClean="0">
                <a:solidFill>
                  <a:srgbClr val="17375E"/>
                </a:solidFill>
              </a:rPr>
              <a:t>）疗法编码于</a:t>
            </a:r>
            <a:r>
              <a:rPr lang="en-US" altLang="zh-CN" dirty="0" smtClean="0">
                <a:solidFill>
                  <a:srgbClr val="17375E"/>
                </a:solidFill>
              </a:rPr>
              <a:t>14.24</a:t>
            </a:r>
            <a:r>
              <a:rPr lang="zh-CN" altLang="en-US" dirty="0" smtClean="0">
                <a:solidFill>
                  <a:srgbClr val="17375E"/>
                </a:solidFill>
              </a:rPr>
              <a:t>（用激光光凝固法的脉络膜视网膜病损破坏术）。</a:t>
            </a:r>
            <a:endParaRPr lang="en-US" altLang="zh-CN" dirty="0" smtClean="0">
              <a:solidFill>
                <a:srgbClr val="17375E"/>
              </a:solidFill>
            </a:endParaRPr>
          </a:p>
          <a:p>
            <a:r>
              <a:rPr lang="zh-CN" altLang="en-US" dirty="0" smtClean="0">
                <a:solidFill>
                  <a:srgbClr val="17375E"/>
                </a:solidFill>
              </a:rPr>
              <a:t>巩膜冷凝方法治疗视网膜脱离编码于</a:t>
            </a:r>
            <a:r>
              <a:rPr lang="en-US" altLang="zh-CN" dirty="0" smtClean="0">
                <a:solidFill>
                  <a:srgbClr val="17375E"/>
                </a:solidFill>
              </a:rPr>
              <a:t>14.52</a:t>
            </a:r>
            <a:r>
              <a:rPr lang="zh-CN" altLang="en-US" dirty="0" smtClean="0">
                <a:solidFill>
                  <a:srgbClr val="17375E"/>
                </a:solidFill>
              </a:rPr>
              <a:t>（用冷冻疗法的视网膜脱离修补术）。</a:t>
            </a:r>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zh-CN" altLang="en-US" sz="1200" b="1" kern="1200" dirty="0" smtClean="0">
                <a:solidFill>
                  <a:schemeClr val="tx1"/>
                </a:solidFill>
                <a:latin typeface="+mn-lt"/>
                <a:ea typeface="+mn-ea"/>
                <a:cs typeface="+mn-cs"/>
              </a:rPr>
              <a:t>听小骨</a:t>
            </a:r>
            <a:r>
              <a:rPr lang="en-US" sz="1200" b="1" kern="1200" dirty="0" smtClean="0">
                <a:solidFill>
                  <a:schemeClr val="tx1"/>
                </a:solidFill>
                <a:latin typeface="+mn-lt"/>
                <a:ea typeface="+mn-ea"/>
                <a:cs typeface="+mn-cs"/>
              </a:rPr>
              <a:t>——</a:t>
            </a:r>
            <a:r>
              <a:rPr lang="zh-CN" altLang="en-US" sz="1200" b="1" kern="1200" dirty="0" smtClean="0">
                <a:solidFill>
                  <a:schemeClr val="tx1"/>
                </a:solidFill>
                <a:latin typeface="+mn-lt"/>
                <a:ea typeface="+mn-ea"/>
                <a:cs typeface="+mn-cs"/>
              </a:rPr>
              <a:t>锤骨、砧骨、镫骨以关节相连，构成听小骨链，传递声波振动。锤骨柄细长，附着于鼓膜；镫骨脚板和卵圆窗膜相接；砧骨居中，连接锤骨和镫骨，使三块听小骨形成一个两壁之间呈固定角度的杠杆。当声波振动鼓膜时，经听骨链使镫骨在前庭窗上不断摆动，将声波传入内耳。</a:t>
            </a:r>
            <a:r>
              <a:rPr lang="zh-CN" altLang="en-US" sz="1200" kern="1200" dirty="0" smtClean="0">
                <a:solidFill>
                  <a:schemeClr val="tx1"/>
                </a:solidFill>
                <a:latin typeface="+mn-lt"/>
                <a:ea typeface="+mn-ea"/>
                <a:cs typeface="+mn-cs"/>
              </a:rPr>
              <a:t> </a:t>
            </a:r>
          </a:p>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zh-CN" altLang="en-US" b="1" dirty="0" smtClean="0"/>
              <a:t>听小骨</a:t>
            </a:r>
            <a:r>
              <a:rPr lang="en-US" altLang="zh-CN" b="1" dirty="0" smtClean="0"/>
              <a:t>——</a:t>
            </a:r>
            <a:r>
              <a:rPr lang="zh-CN" altLang="en-US" b="1" dirty="0" smtClean="0"/>
              <a:t>锤骨、砧骨、镫骨以关节相连，构成听小骨链，传递声波振动。锤骨柄细长，附着于鼓膜；镫骨脚板和卵圆窗膜相接；砧骨居中，连接锤骨和镫骨，使三块听小骨形成一个两壁之间呈固定角度的杠杆。当声波振动鼓膜时，经听骨链使镫骨在前庭窗上不断摆动，将声波传入内耳。</a:t>
            </a:r>
            <a:r>
              <a:rPr lang="zh-CN" altLang="en-US" dirty="0" smtClean="0"/>
              <a:t> </a:t>
            </a:r>
            <a:endParaRPr lang="en-US" b="1" dirty="0" smtClean="0">
              <a:latin typeface="黑体" pitchFamily="49" charset="-122"/>
              <a:ea typeface="黑体" pitchFamily="49" charset="-122"/>
            </a:endParaRPr>
          </a:p>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b="1" dirty="0" smtClean="0">
                <a:solidFill>
                  <a:srgbClr val="17375E"/>
                </a:solidFill>
                <a:latin typeface="宋体" charset="-122"/>
              </a:rPr>
              <a:t>不包括：</a:t>
            </a:r>
          </a:p>
          <a:p>
            <a:r>
              <a:rPr lang="zh-CN" altLang="en-US" b="1" dirty="0" smtClean="0">
                <a:solidFill>
                  <a:srgbClr val="17375E"/>
                </a:solidFill>
                <a:latin typeface="宋体" charset="-122"/>
              </a:rPr>
              <a:t>电磁助听器置入  </a:t>
            </a:r>
            <a:r>
              <a:rPr lang="en-US" altLang="zh-CN" b="1" dirty="0" smtClean="0">
                <a:solidFill>
                  <a:srgbClr val="17375E"/>
                </a:solidFill>
                <a:latin typeface="宋体" charset="-122"/>
              </a:rPr>
              <a:t>20.95</a:t>
            </a:r>
            <a:endParaRPr lang="zh-CN" altLang="en-US" b="1" dirty="0" smtClean="0">
              <a:solidFill>
                <a:srgbClr val="17375E"/>
              </a:solidFill>
              <a:latin typeface="宋体" charset="-122"/>
            </a:endParaRPr>
          </a:p>
          <a:p>
            <a:r>
              <a:rPr lang="zh-CN" altLang="en-US" b="1" dirty="0" smtClean="0">
                <a:solidFill>
                  <a:srgbClr val="17375E"/>
                </a:solidFill>
                <a:latin typeface="宋体" charset="-122"/>
              </a:rPr>
              <a:t>  查：</a:t>
            </a:r>
            <a:r>
              <a:rPr lang="zh-CN" altLang="en-US" b="1" dirty="0" smtClean="0">
                <a:solidFill>
                  <a:srgbClr val="FF0000"/>
                </a:solidFill>
                <a:latin typeface="宋体" charset="-122"/>
              </a:rPr>
              <a:t>植入</a:t>
            </a:r>
            <a:r>
              <a:rPr lang="en-US" altLang="zh-CN" b="1" dirty="0" smtClean="0">
                <a:solidFill>
                  <a:srgbClr val="17375E"/>
                </a:solidFill>
                <a:latin typeface="宋体" charset="-122"/>
              </a:rPr>
              <a:t>–</a:t>
            </a:r>
            <a:r>
              <a:rPr lang="zh-CN" altLang="en-US" b="1" dirty="0" smtClean="0">
                <a:solidFill>
                  <a:srgbClr val="17375E"/>
                </a:solidFill>
                <a:latin typeface="宋体" charset="-122"/>
              </a:rPr>
              <a:t>听觉装置，电磁的</a:t>
            </a:r>
          </a:p>
          <a:p>
            <a:r>
              <a:rPr lang="zh-CN" altLang="en-US" b="1" dirty="0" smtClean="0">
                <a:solidFill>
                  <a:srgbClr val="17375E"/>
                </a:solidFill>
                <a:latin typeface="宋体" charset="-122"/>
              </a:rPr>
              <a:t>耳蜗假体装置</a:t>
            </a:r>
            <a:r>
              <a:rPr lang="zh-CN" altLang="en-US" b="1" u="sng" dirty="0" smtClean="0">
                <a:solidFill>
                  <a:srgbClr val="FF0000"/>
                </a:solidFill>
                <a:latin typeface="宋体" charset="-122"/>
              </a:rPr>
              <a:t>调节</a:t>
            </a:r>
            <a:r>
              <a:rPr lang="zh-CN" altLang="en-US" b="1" dirty="0" smtClean="0">
                <a:solidFill>
                  <a:srgbClr val="17375E"/>
                </a:solidFill>
                <a:latin typeface="宋体" charset="-122"/>
              </a:rPr>
              <a:t>（耳外部分） </a:t>
            </a:r>
            <a:r>
              <a:rPr lang="en-US" altLang="zh-CN" b="1" dirty="0" smtClean="0">
                <a:solidFill>
                  <a:srgbClr val="17375E"/>
                </a:solidFill>
                <a:latin typeface="宋体" charset="-122"/>
              </a:rPr>
              <a:t>95.49</a:t>
            </a:r>
          </a:p>
          <a:p>
            <a:r>
              <a:rPr lang="zh-CN" altLang="en-US" b="1" dirty="0" smtClean="0">
                <a:solidFill>
                  <a:srgbClr val="17375E"/>
                </a:solidFill>
                <a:latin typeface="宋体" charset="-122"/>
              </a:rPr>
              <a:t>助听器</a:t>
            </a:r>
            <a:r>
              <a:rPr lang="zh-CN" altLang="en-US" b="1" u="sng" dirty="0" smtClean="0">
                <a:solidFill>
                  <a:srgbClr val="FF0000"/>
                </a:solidFill>
                <a:latin typeface="宋体" charset="-122"/>
              </a:rPr>
              <a:t>安装</a:t>
            </a:r>
            <a:r>
              <a:rPr lang="zh-CN" altLang="en-US" b="1" dirty="0" smtClean="0">
                <a:solidFill>
                  <a:srgbClr val="FF0000"/>
                </a:solidFill>
                <a:latin typeface="宋体" charset="-122"/>
              </a:rPr>
              <a:t> </a:t>
            </a:r>
            <a:r>
              <a:rPr lang="zh-CN" altLang="en-US" b="1" dirty="0" smtClean="0">
                <a:solidFill>
                  <a:srgbClr val="17375E"/>
                </a:solidFill>
                <a:latin typeface="宋体" charset="-122"/>
              </a:rPr>
              <a:t> </a:t>
            </a:r>
            <a:r>
              <a:rPr lang="en-US" altLang="zh-CN" b="1" dirty="0" smtClean="0">
                <a:solidFill>
                  <a:srgbClr val="17375E"/>
                </a:solidFill>
                <a:latin typeface="宋体" charset="-122"/>
              </a:rPr>
              <a:t>95.48</a:t>
            </a:r>
          </a:p>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910"/>
            <a:ext cx="10972800" cy="1142553"/>
          </a:xfrm>
          <a:prstGeom prst="rect">
            <a:avLst/>
          </a:prstGeom>
        </p:spPr>
        <p:txBody>
          <a:bodyPr/>
          <a:lstStyle/>
          <a:p>
            <a:r>
              <a:rPr lang="zh-CN" altLang="en-US" noProof="1" smtClean="0"/>
              <a:t>单击此处编辑母版标题样式</a:t>
            </a:r>
            <a:endParaRPr lang="zh-CN" altLang="en-US" noProof="1"/>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9267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fld id="{7189EA35-F48F-4ECD-AA99-B81B792A12D2}" type="datetimeFigureOut">
              <a:rPr lang="zh-CN" altLang="en-US"/>
              <a:pPr>
                <a:defRPr/>
              </a:pPr>
              <a:t>2022-06-24</a:t>
            </a:fld>
            <a:endParaRPr lang="en-US"/>
          </a:p>
        </p:txBody>
      </p:sp>
      <p:sp>
        <p:nvSpPr>
          <p:cNvPr id="5" name="页脚占位符 4"/>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a:defRPr/>
            </a:pPr>
            <a:fld id="{7D362794-5E7F-4E5D-8984-9603C798F609}" type="slidenum">
              <a:rPr lang="zh-CN" alt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组合 1"/>
          <p:cNvGrpSpPr/>
          <p:nvPr/>
        </p:nvGrpSpPr>
        <p:grpSpPr>
          <a:xfrm>
            <a:off x="33338" y="163513"/>
            <a:ext cx="12145962" cy="6683375"/>
            <a:chOff x="29926" y="193279"/>
            <a:chExt cx="10795237" cy="7912263"/>
          </a:xfrm>
        </p:grpSpPr>
        <p:pic>
          <p:nvPicPr>
            <p:cNvPr id="1028" name="Picture 3" descr="E:\张健-2\医大-2\ppt模板\未标题-1副本.jpg"/>
            <p:cNvPicPr>
              <a:picLocks noChangeAspect="1"/>
            </p:cNvPicPr>
            <p:nvPr userDrawn="1"/>
          </p:nvPicPr>
          <p:blipFill>
            <a:blip r:embed="rId6" cstate="print"/>
            <a:srcRect l="4758" t="10210" r="4288" b="4810"/>
            <a:stretch>
              <a:fillRect/>
            </a:stretch>
          </p:blipFill>
          <p:spPr>
            <a:xfrm>
              <a:off x="5428658" y="4888975"/>
              <a:ext cx="5396505" cy="3216567"/>
            </a:xfrm>
            <a:prstGeom prst="rect">
              <a:avLst/>
            </a:prstGeom>
            <a:noFill/>
            <a:ln w="9525">
              <a:noFill/>
            </a:ln>
          </p:spPr>
        </p:pic>
        <p:cxnSp>
          <p:nvCxnSpPr>
            <p:cNvPr id="48" name="直接连接符 47"/>
            <p:cNvCxnSpPr/>
            <p:nvPr/>
          </p:nvCxnSpPr>
          <p:spPr bwMode="auto">
            <a:xfrm>
              <a:off x="46857" y="692522"/>
              <a:ext cx="7312993" cy="0"/>
            </a:xfrm>
            <a:prstGeom prst="line">
              <a:avLst/>
            </a:prstGeom>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1030" name="Picture 4" descr="E:\张健-2\医大-2\ppt模板\医大院标副本-3.png"/>
            <p:cNvPicPr>
              <a:picLocks noChangeAspect="1"/>
            </p:cNvPicPr>
            <p:nvPr userDrawn="1"/>
          </p:nvPicPr>
          <p:blipFill>
            <a:blip r:embed="rId7" cstate="print"/>
            <a:stretch>
              <a:fillRect/>
            </a:stretch>
          </p:blipFill>
          <p:spPr>
            <a:xfrm>
              <a:off x="7424089" y="193279"/>
              <a:ext cx="3233407" cy="521767"/>
            </a:xfrm>
            <a:prstGeom prst="rect">
              <a:avLst/>
            </a:prstGeom>
            <a:noFill/>
            <a:ln w="9525">
              <a:noFill/>
            </a:ln>
          </p:spPr>
        </p:pic>
        <p:pic>
          <p:nvPicPr>
            <p:cNvPr id="1031" name="Picture 2" descr="E:\张健-2\医大-2\ppt模板\中国医科大学组合标志1副本.jpg"/>
            <p:cNvPicPr>
              <a:picLocks noChangeAspect="1"/>
            </p:cNvPicPr>
            <p:nvPr userDrawn="1"/>
          </p:nvPicPr>
          <p:blipFill>
            <a:blip r:embed="rId8" cstate="print"/>
            <a:stretch>
              <a:fillRect/>
            </a:stretch>
          </p:blipFill>
          <p:spPr>
            <a:xfrm>
              <a:off x="29926" y="7275785"/>
              <a:ext cx="1206615" cy="695966"/>
            </a:xfrm>
            <a:prstGeom prst="rect">
              <a:avLst/>
            </a:prstGeom>
            <a:noFill/>
            <a:ln w="9525">
              <a:noFill/>
            </a:ln>
          </p:spPr>
        </p:pic>
      </p:grpSp>
      <p:cxnSp>
        <p:nvCxnSpPr>
          <p:cNvPr id="8" name="直接连接符 7"/>
          <p:cNvCxnSpPr/>
          <p:nvPr/>
        </p:nvCxnSpPr>
        <p:spPr bwMode="auto">
          <a:xfrm>
            <a:off x="1463675" y="6619875"/>
            <a:ext cx="10728325" cy="0"/>
          </a:xfrm>
          <a:prstGeom prst="line">
            <a:avLst/>
          </a:prstGeom>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Lst>
  <p:hf sldNum="0" hdr="0" ftr="0" dt="0"/>
  <p:txStyles>
    <p:titleStyle>
      <a:lvl1pPr algn="ctr" defTabSz="1023620" rtl="0" eaLnBrk="0" fontAlgn="base" hangingPunct="0">
        <a:spcBef>
          <a:spcPct val="0"/>
        </a:spcBef>
        <a:spcAft>
          <a:spcPct val="0"/>
        </a:spcAft>
        <a:defRPr sz="4900" kern="1200">
          <a:solidFill>
            <a:schemeClr val="tx1"/>
          </a:solidFill>
          <a:latin typeface="+mj-lt"/>
          <a:ea typeface="+mj-ea"/>
          <a:cs typeface="+mj-cs"/>
        </a:defRPr>
      </a:lvl1pPr>
      <a:lvl2pPr algn="ctr" defTabSz="1023620" rtl="0" eaLnBrk="0" fontAlgn="base" hangingPunct="0">
        <a:spcBef>
          <a:spcPct val="0"/>
        </a:spcBef>
        <a:spcAft>
          <a:spcPct val="0"/>
        </a:spcAft>
        <a:defRPr sz="4900">
          <a:solidFill>
            <a:schemeClr val="tx1"/>
          </a:solidFill>
          <a:latin typeface="Times New Roman" panose="02020603050405020304" pitchFamily="18" charset="0"/>
          <a:ea typeface="微软雅黑" panose="020B0503020204020204" pitchFamily="34" charset="-122"/>
        </a:defRPr>
      </a:lvl2pPr>
      <a:lvl3pPr algn="ctr" defTabSz="1023620" rtl="0" eaLnBrk="0" fontAlgn="base" hangingPunct="0">
        <a:spcBef>
          <a:spcPct val="0"/>
        </a:spcBef>
        <a:spcAft>
          <a:spcPct val="0"/>
        </a:spcAft>
        <a:defRPr sz="4900">
          <a:solidFill>
            <a:schemeClr val="tx1"/>
          </a:solidFill>
          <a:latin typeface="Times New Roman" panose="02020603050405020304" pitchFamily="18" charset="0"/>
          <a:ea typeface="微软雅黑" panose="020B0503020204020204" pitchFamily="34" charset="-122"/>
        </a:defRPr>
      </a:lvl3pPr>
      <a:lvl4pPr algn="ctr" defTabSz="1023620" rtl="0" eaLnBrk="0" fontAlgn="base" hangingPunct="0">
        <a:spcBef>
          <a:spcPct val="0"/>
        </a:spcBef>
        <a:spcAft>
          <a:spcPct val="0"/>
        </a:spcAft>
        <a:defRPr sz="4900">
          <a:solidFill>
            <a:schemeClr val="tx1"/>
          </a:solidFill>
          <a:latin typeface="Times New Roman" panose="02020603050405020304" pitchFamily="18" charset="0"/>
          <a:ea typeface="微软雅黑" panose="020B0503020204020204" pitchFamily="34" charset="-122"/>
        </a:defRPr>
      </a:lvl4pPr>
      <a:lvl5pPr algn="ctr" defTabSz="1023620" rtl="0" eaLnBrk="0" fontAlgn="base" hangingPunct="0">
        <a:spcBef>
          <a:spcPct val="0"/>
        </a:spcBef>
        <a:spcAft>
          <a:spcPct val="0"/>
        </a:spcAft>
        <a:defRPr sz="4900">
          <a:solidFill>
            <a:schemeClr val="tx1"/>
          </a:solidFill>
          <a:latin typeface="Times New Roman" panose="02020603050405020304" pitchFamily="18" charset="0"/>
          <a:ea typeface="微软雅黑" panose="020B0503020204020204" pitchFamily="34" charset="-122"/>
        </a:defRPr>
      </a:lvl5pPr>
      <a:lvl6pPr marL="602615" algn="ctr" defTabSz="1213485" rtl="0" fontAlgn="base">
        <a:spcBef>
          <a:spcPct val="0"/>
        </a:spcBef>
        <a:spcAft>
          <a:spcPct val="0"/>
        </a:spcAft>
        <a:defRPr sz="5800">
          <a:solidFill>
            <a:schemeClr val="tx1"/>
          </a:solidFill>
          <a:latin typeface="Arial" panose="020B0604020202020204" pitchFamily="34" charset="0"/>
          <a:ea typeface="宋体" panose="02010600030101010101" pitchFamily="2" charset="-122"/>
        </a:defRPr>
      </a:lvl6pPr>
      <a:lvl7pPr marL="1205230" algn="ctr" defTabSz="1213485" rtl="0" fontAlgn="base">
        <a:spcBef>
          <a:spcPct val="0"/>
        </a:spcBef>
        <a:spcAft>
          <a:spcPct val="0"/>
        </a:spcAft>
        <a:defRPr sz="5800">
          <a:solidFill>
            <a:schemeClr val="tx1"/>
          </a:solidFill>
          <a:latin typeface="Arial" panose="020B0604020202020204" pitchFamily="34" charset="0"/>
          <a:ea typeface="宋体" panose="02010600030101010101" pitchFamily="2" charset="-122"/>
        </a:defRPr>
      </a:lvl7pPr>
      <a:lvl8pPr marL="1807845" algn="ctr" defTabSz="1213485" rtl="0" fontAlgn="base">
        <a:spcBef>
          <a:spcPct val="0"/>
        </a:spcBef>
        <a:spcAft>
          <a:spcPct val="0"/>
        </a:spcAft>
        <a:defRPr sz="5800">
          <a:solidFill>
            <a:schemeClr val="tx1"/>
          </a:solidFill>
          <a:latin typeface="Arial" panose="020B0604020202020204" pitchFamily="34" charset="0"/>
          <a:ea typeface="宋体" panose="02010600030101010101" pitchFamily="2" charset="-122"/>
        </a:defRPr>
      </a:lvl8pPr>
      <a:lvl9pPr marL="2410460" algn="ctr" defTabSz="1213485" rtl="0" fontAlgn="base">
        <a:spcBef>
          <a:spcPct val="0"/>
        </a:spcBef>
        <a:spcAft>
          <a:spcPct val="0"/>
        </a:spcAft>
        <a:defRPr sz="5800">
          <a:solidFill>
            <a:schemeClr val="tx1"/>
          </a:solidFill>
          <a:latin typeface="Arial" panose="020B0604020202020204" pitchFamily="34" charset="0"/>
          <a:ea typeface="宋体" panose="02010600030101010101" pitchFamily="2" charset="-122"/>
        </a:defRPr>
      </a:lvl9pPr>
    </p:titleStyle>
    <p:bodyStyle>
      <a:lvl1pPr marL="384175" indent="-384175" algn="l" defTabSz="1023620" rtl="0" eaLnBrk="0" fontAlgn="base" hangingPunct="0">
        <a:spcBef>
          <a:spcPct val="17000"/>
        </a:spcBef>
        <a:spcAft>
          <a:spcPct val="0"/>
        </a:spcAft>
        <a:buFont typeface="Arial" panose="020B0604020202020204" pitchFamily="34" charset="0"/>
        <a:buChar char="•"/>
        <a:defRPr sz="3500" kern="1200">
          <a:solidFill>
            <a:schemeClr val="tx1"/>
          </a:solidFill>
          <a:latin typeface="+mn-lt"/>
          <a:ea typeface="+mn-ea"/>
          <a:cs typeface="微软雅黑" panose="020B0503020204020204" pitchFamily="34" charset="-122"/>
        </a:defRPr>
      </a:lvl1pPr>
      <a:lvl2pPr marL="831850" indent="-319405" algn="l" defTabSz="1023620" rtl="0" eaLnBrk="0" fontAlgn="base" hangingPunct="0">
        <a:spcBef>
          <a:spcPct val="17000"/>
        </a:spcBef>
        <a:spcAft>
          <a:spcPct val="0"/>
        </a:spcAft>
        <a:buFont typeface="Arial" panose="020B0604020202020204" pitchFamily="34" charset="0"/>
        <a:buChar char="–"/>
        <a:defRPr sz="3100" kern="1200">
          <a:solidFill>
            <a:schemeClr val="tx1"/>
          </a:solidFill>
          <a:latin typeface="+mn-lt"/>
          <a:ea typeface="+mn-ea"/>
          <a:cs typeface="微软雅黑" panose="020B0503020204020204" pitchFamily="34" charset="-122"/>
        </a:defRPr>
      </a:lvl2pPr>
      <a:lvl3pPr marL="1281430" indent="-255905" algn="l" defTabSz="1023620" rtl="0" eaLnBrk="0" fontAlgn="base" hangingPunct="0">
        <a:spcBef>
          <a:spcPct val="17000"/>
        </a:spcBef>
        <a:spcAft>
          <a:spcPct val="0"/>
        </a:spcAft>
        <a:buFont typeface="Arial" panose="020B0604020202020204" pitchFamily="34" charset="0"/>
        <a:buChar char="•"/>
        <a:defRPr sz="2700" kern="1200">
          <a:solidFill>
            <a:schemeClr val="tx1"/>
          </a:solidFill>
          <a:latin typeface="+mn-lt"/>
          <a:ea typeface="+mn-ea"/>
          <a:cs typeface="微软雅黑" panose="020B0503020204020204" pitchFamily="34" charset="-122"/>
        </a:defRPr>
      </a:lvl3pPr>
      <a:lvl4pPr marL="1793875" indent="-25717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4pPr>
      <a:lvl5pPr marL="2305050" indent="-25590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5pPr>
      <a:lvl6pPr marL="282067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6pPr>
      <a:lvl7pPr marL="333375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7pPr>
      <a:lvl8pPr marL="384683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8pPr>
      <a:lvl9pPr marL="4359275"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9pPr>
    </p:bodyStyle>
    <p:otherStyle>
      <a:defPPr>
        <a:defRPr lang="zh-CN"/>
      </a:defPPr>
      <a:lvl1pPr marL="0" algn="l" defTabSz="1025525" rtl="0" eaLnBrk="1" latinLnBrk="0" hangingPunct="1">
        <a:defRPr sz="2025" kern="1200">
          <a:solidFill>
            <a:schemeClr val="tx1"/>
          </a:solidFill>
          <a:latin typeface="+mn-lt"/>
          <a:ea typeface="+mn-ea"/>
          <a:cs typeface="+mn-cs"/>
        </a:defRPr>
      </a:lvl1pPr>
      <a:lvl2pPr marL="513080" algn="l" defTabSz="1025525" rtl="0" eaLnBrk="1" latinLnBrk="0" hangingPunct="1">
        <a:defRPr sz="2025" kern="1200">
          <a:solidFill>
            <a:schemeClr val="tx1"/>
          </a:solidFill>
          <a:latin typeface="+mn-lt"/>
          <a:ea typeface="+mn-ea"/>
          <a:cs typeface="+mn-cs"/>
        </a:defRPr>
      </a:lvl2pPr>
      <a:lvl3pPr marL="1025525" algn="l" defTabSz="1025525" rtl="0" eaLnBrk="1" latinLnBrk="0" hangingPunct="1">
        <a:defRPr sz="2025" kern="1200">
          <a:solidFill>
            <a:schemeClr val="tx1"/>
          </a:solidFill>
          <a:latin typeface="+mn-lt"/>
          <a:ea typeface="+mn-ea"/>
          <a:cs typeface="+mn-cs"/>
        </a:defRPr>
      </a:lvl3pPr>
      <a:lvl4pPr marL="1539240" algn="l" defTabSz="1025525" rtl="0" eaLnBrk="1" latinLnBrk="0" hangingPunct="1">
        <a:defRPr sz="2025" kern="1200">
          <a:solidFill>
            <a:schemeClr val="tx1"/>
          </a:solidFill>
          <a:latin typeface="+mn-lt"/>
          <a:ea typeface="+mn-ea"/>
          <a:cs typeface="+mn-cs"/>
        </a:defRPr>
      </a:lvl4pPr>
      <a:lvl5pPr marL="2051685" algn="l" defTabSz="1025525" rtl="0" eaLnBrk="1" latinLnBrk="0" hangingPunct="1">
        <a:defRPr sz="2025" kern="1200">
          <a:solidFill>
            <a:schemeClr val="tx1"/>
          </a:solidFill>
          <a:latin typeface="+mn-lt"/>
          <a:ea typeface="+mn-ea"/>
          <a:cs typeface="+mn-cs"/>
        </a:defRPr>
      </a:lvl5pPr>
      <a:lvl6pPr marL="2564765" algn="l" defTabSz="1025525" rtl="0" eaLnBrk="1" latinLnBrk="0" hangingPunct="1">
        <a:defRPr sz="2025" kern="1200">
          <a:solidFill>
            <a:schemeClr val="tx1"/>
          </a:solidFill>
          <a:latin typeface="+mn-lt"/>
          <a:ea typeface="+mn-ea"/>
          <a:cs typeface="+mn-cs"/>
        </a:defRPr>
      </a:lvl6pPr>
      <a:lvl7pPr marL="3077210" algn="l" defTabSz="1025525" rtl="0" eaLnBrk="1" latinLnBrk="0" hangingPunct="1">
        <a:defRPr sz="2025" kern="1200">
          <a:solidFill>
            <a:schemeClr val="tx1"/>
          </a:solidFill>
          <a:latin typeface="+mn-lt"/>
          <a:ea typeface="+mn-ea"/>
          <a:cs typeface="+mn-cs"/>
        </a:defRPr>
      </a:lvl7pPr>
      <a:lvl8pPr marL="3590290" algn="l" defTabSz="1025525" rtl="0" eaLnBrk="1" latinLnBrk="0" hangingPunct="1">
        <a:defRPr sz="2025" kern="1200">
          <a:solidFill>
            <a:schemeClr val="tx1"/>
          </a:solidFill>
          <a:latin typeface="+mn-lt"/>
          <a:ea typeface="+mn-ea"/>
          <a:cs typeface="+mn-cs"/>
        </a:defRPr>
      </a:lvl8pPr>
      <a:lvl9pPr marL="4102735" algn="l" defTabSz="1025525" rtl="0" eaLnBrk="1" latinLnBrk="0" hangingPunct="1">
        <a:defRPr sz="20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组合 1"/>
          <p:cNvGrpSpPr/>
          <p:nvPr/>
        </p:nvGrpSpPr>
        <p:grpSpPr>
          <a:xfrm>
            <a:off x="33338" y="163513"/>
            <a:ext cx="12145962" cy="6683375"/>
            <a:chOff x="29926" y="193279"/>
            <a:chExt cx="10795237" cy="7912263"/>
          </a:xfrm>
        </p:grpSpPr>
        <p:pic>
          <p:nvPicPr>
            <p:cNvPr id="2052" name="Picture 3" descr="E:\张健-2\医大-2\ppt模板\未标题-1副本.jpg"/>
            <p:cNvPicPr>
              <a:picLocks noChangeAspect="1"/>
            </p:cNvPicPr>
            <p:nvPr userDrawn="1"/>
          </p:nvPicPr>
          <p:blipFill>
            <a:blip r:embed="rId5" cstate="print"/>
            <a:srcRect l="4758" t="10210" r="4288" b="4810"/>
            <a:stretch>
              <a:fillRect/>
            </a:stretch>
          </p:blipFill>
          <p:spPr>
            <a:xfrm>
              <a:off x="5428658" y="4888975"/>
              <a:ext cx="5396505" cy="3216567"/>
            </a:xfrm>
            <a:prstGeom prst="rect">
              <a:avLst/>
            </a:prstGeom>
            <a:noFill/>
            <a:ln w="9525">
              <a:noFill/>
            </a:ln>
          </p:spPr>
        </p:pic>
        <p:cxnSp>
          <p:nvCxnSpPr>
            <p:cNvPr id="48" name="直接连接符 47"/>
            <p:cNvCxnSpPr/>
            <p:nvPr/>
          </p:nvCxnSpPr>
          <p:spPr bwMode="auto">
            <a:xfrm>
              <a:off x="46857" y="692522"/>
              <a:ext cx="7312993" cy="0"/>
            </a:xfrm>
            <a:prstGeom prst="line">
              <a:avLst/>
            </a:prstGeom>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pic>
          <p:nvPicPr>
            <p:cNvPr id="2054" name="Picture 4" descr="E:\张健-2\医大-2\ppt模板\医大院标副本-3.png"/>
            <p:cNvPicPr>
              <a:picLocks noChangeAspect="1"/>
            </p:cNvPicPr>
            <p:nvPr userDrawn="1"/>
          </p:nvPicPr>
          <p:blipFill>
            <a:blip r:embed="rId6" cstate="print"/>
            <a:stretch>
              <a:fillRect/>
            </a:stretch>
          </p:blipFill>
          <p:spPr>
            <a:xfrm>
              <a:off x="7424089" y="193279"/>
              <a:ext cx="3233407" cy="521767"/>
            </a:xfrm>
            <a:prstGeom prst="rect">
              <a:avLst/>
            </a:prstGeom>
            <a:noFill/>
            <a:ln w="9525">
              <a:noFill/>
            </a:ln>
          </p:spPr>
        </p:pic>
        <p:pic>
          <p:nvPicPr>
            <p:cNvPr id="2055" name="Picture 2" descr="E:\张健-2\医大-2\ppt模板\中国医科大学组合标志1副本.jpg"/>
            <p:cNvPicPr>
              <a:picLocks noChangeAspect="1"/>
            </p:cNvPicPr>
            <p:nvPr userDrawn="1"/>
          </p:nvPicPr>
          <p:blipFill>
            <a:blip r:embed="rId7" cstate="print"/>
            <a:stretch>
              <a:fillRect/>
            </a:stretch>
          </p:blipFill>
          <p:spPr>
            <a:xfrm>
              <a:off x="29926" y="7275785"/>
              <a:ext cx="1206615" cy="695966"/>
            </a:xfrm>
            <a:prstGeom prst="rect">
              <a:avLst/>
            </a:prstGeom>
            <a:noFill/>
            <a:ln w="9525">
              <a:noFill/>
            </a:ln>
          </p:spPr>
        </p:pic>
      </p:grpSp>
      <p:cxnSp>
        <p:nvCxnSpPr>
          <p:cNvPr id="8" name="直接连接符 7"/>
          <p:cNvCxnSpPr/>
          <p:nvPr/>
        </p:nvCxnSpPr>
        <p:spPr bwMode="auto">
          <a:xfrm>
            <a:off x="1463675" y="6619875"/>
            <a:ext cx="10728325" cy="0"/>
          </a:xfrm>
          <a:prstGeom prst="line">
            <a:avLst/>
          </a:prstGeom>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653" r:id="rId1"/>
    <p:sldLayoutId id="2147483654" r:id="rId2"/>
    <p:sldLayoutId id="2147483660" r:id="rId3"/>
  </p:sldLayoutIdLst>
  <p:hf sldNum="0" hdr="0" ftr="0" dt="0"/>
  <p:txStyles>
    <p:titleStyle>
      <a:lvl1pPr algn="ctr" defTabSz="1023620" rtl="0" eaLnBrk="0" fontAlgn="base" hangingPunct="0">
        <a:spcBef>
          <a:spcPct val="0"/>
        </a:spcBef>
        <a:spcAft>
          <a:spcPct val="0"/>
        </a:spcAft>
        <a:defRPr sz="4900" kern="1200">
          <a:solidFill>
            <a:schemeClr val="tx1"/>
          </a:solidFill>
          <a:latin typeface="+mj-lt"/>
          <a:ea typeface="+mj-ea"/>
          <a:cs typeface="+mj-cs"/>
        </a:defRPr>
      </a:lvl1pPr>
      <a:lvl2pPr algn="ctr" defTabSz="1023620" rtl="0" eaLnBrk="0" fontAlgn="base" hangingPunct="0">
        <a:spcBef>
          <a:spcPct val="0"/>
        </a:spcBef>
        <a:spcAft>
          <a:spcPct val="0"/>
        </a:spcAft>
        <a:defRPr sz="4900">
          <a:solidFill>
            <a:schemeClr val="tx1"/>
          </a:solidFill>
          <a:latin typeface="Arial" panose="020B0604020202020204" pitchFamily="34" charset="0"/>
          <a:ea typeface="宋体" panose="02010600030101010101" pitchFamily="2" charset="-122"/>
        </a:defRPr>
      </a:lvl2pPr>
      <a:lvl3pPr algn="ctr" defTabSz="1023620" rtl="0" eaLnBrk="0" fontAlgn="base" hangingPunct="0">
        <a:spcBef>
          <a:spcPct val="0"/>
        </a:spcBef>
        <a:spcAft>
          <a:spcPct val="0"/>
        </a:spcAft>
        <a:defRPr sz="4900">
          <a:solidFill>
            <a:schemeClr val="tx1"/>
          </a:solidFill>
          <a:latin typeface="Arial" panose="020B0604020202020204" pitchFamily="34" charset="0"/>
          <a:ea typeface="宋体" panose="02010600030101010101" pitchFamily="2" charset="-122"/>
        </a:defRPr>
      </a:lvl3pPr>
      <a:lvl4pPr algn="ctr" defTabSz="1023620" rtl="0" eaLnBrk="0" fontAlgn="base" hangingPunct="0">
        <a:spcBef>
          <a:spcPct val="0"/>
        </a:spcBef>
        <a:spcAft>
          <a:spcPct val="0"/>
        </a:spcAft>
        <a:defRPr sz="4900">
          <a:solidFill>
            <a:schemeClr val="tx1"/>
          </a:solidFill>
          <a:latin typeface="Arial" panose="020B0604020202020204" pitchFamily="34" charset="0"/>
          <a:ea typeface="宋体" panose="02010600030101010101" pitchFamily="2" charset="-122"/>
        </a:defRPr>
      </a:lvl4pPr>
      <a:lvl5pPr algn="ctr" defTabSz="1023620" rtl="0" eaLnBrk="0" fontAlgn="base" hangingPunct="0">
        <a:spcBef>
          <a:spcPct val="0"/>
        </a:spcBef>
        <a:spcAft>
          <a:spcPct val="0"/>
        </a:spcAft>
        <a:defRPr sz="4900">
          <a:solidFill>
            <a:schemeClr val="tx1"/>
          </a:solidFill>
          <a:latin typeface="Arial" panose="020B0604020202020204" pitchFamily="34" charset="0"/>
          <a:ea typeface="宋体" panose="02010600030101010101" pitchFamily="2" charset="-122"/>
        </a:defRPr>
      </a:lvl5pPr>
      <a:lvl6pPr marL="602615" algn="ctr" defTabSz="1213485" rtl="0" fontAlgn="base">
        <a:spcBef>
          <a:spcPct val="0"/>
        </a:spcBef>
        <a:spcAft>
          <a:spcPct val="0"/>
        </a:spcAft>
        <a:defRPr sz="5800">
          <a:solidFill>
            <a:schemeClr val="tx1"/>
          </a:solidFill>
          <a:latin typeface="Arial" panose="020B0604020202020204" pitchFamily="34" charset="0"/>
          <a:ea typeface="宋体" panose="02010600030101010101" pitchFamily="2" charset="-122"/>
        </a:defRPr>
      </a:lvl6pPr>
      <a:lvl7pPr marL="1205230" algn="ctr" defTabSz="1213485" rtl="0" fontAlgn="base">
        <a:spcBef>
          <a:spcPct val="0"/>
        </a:spcBef>
        <a:spcAft>
          <a:spcPct val="0"/>
        </a:spcAft>
        <a:defRPr sz="5800">
          <a:solidFill>
            <a:schemeClr val="tx1"/>
          </a:solidFill>
          <a:latin typeface="Arial" panose="020B0604020202020204" pitchFamily="34" charset="0"/>
          <a:ea typeface="宋体" panose="02010600030101010101" pitchFamily="2" charset="-122"/>
        </a:defRPr>
      </a:lvl7pPr>
      <a:lvl8pPr marL="1807845" algn="ctr" defTabSz="1213485" rtl="0" fontAlgn="base">
        <a:spcBef>
          <a:spcPct val="0"/>
        </a:spcBef>
        <a:spcAft>
          <a:spcPct val="0"/>
        </a:spcAft>
        <a:defRPr sz="5800">
          <a:solidFill>
            <a:schemeClr val="tx1"/>
          </a:solidFill>
          <a:latin typeface="Arial" panose="020B0604020202020204" pitchFamily="34" charset="0"/>
          <a:ea typeface="宋体" panose="02010600030101010101" pitchFamily="2" charset="-122"/>
        </a:defRPr>
      </a:lvl8pPr>
      <a:lvl9pPr marL="2410460" algn="ctr" defTabSz="1213485" rtl="0" fontAlgn="base">
        <a:spcBef>
          <a:spcPct val="0"/>
        </a:spcBef>
        <a:spcAft>
          <a:spcPct val="0"/>
        </a:spcAft>
        <a:defRPr sz="5800">
          <a:solidFill>
            <a:schemeClr val="tx1"/>
          </a:solidFill>
          <a:latin typeface="Arial" panose="020B0604020202020204" pitchFamily="34" charset="0"/>
          <a:ea typeface="宋体" panose="02010600030101010101" pitchFamily="2" charset="-122"/>
        </a:defRPr>
      </a:lvl9pPr>
    </p:titleStyle>
    <p:bodyStyle>
      <a:lvl1pPr marL="384175" indent="-384175" algn="l" defTabSz="1023620" rtl="0" eaLnBrk="0" fontAlgn="base" hangingPunct="0">
        <a:spcBef>
          <a:spcPct val="17000"/>
        </a:spcBef>
        <a:spcAft>
          <a:spcPct val="0"/>
        </a:spcAft>
        <a:buFont typeface="Arial" panose="020B0604020202020204" pitchFamily="34" charset="0"/>
        <a:buChar char="•"/>
        <a:defRPr sz="3500" kern="1200">
          <a:solidFill>
            <a:schemeClr val="tx1"/>
          </a:solidFill>
          <a:latin typeface="+mn-lt"/>
          <a:ea typeface="+mn-ea"/>
          <a:cs typeface="微软雅黑" panose="020B0503020204020204" pitchFamily="34" charset="-122"/>
        </a:defRPr>
      </a:lvl1pPr>
      <a:lvl2pPr marL="831850" indent="-319405" algn="l" defTabSz="1023620" rtl="0" eaLnBrk="0" fontAlgn="base" hangingPunct="0">
        <a:spcBef>
          <a:spcPct val="17000"/>
        </a:spcBef>
        <a:spcAft>
          <a:spcPct val="0"/>
        </a:spcAft>
        <a:buFont typeface="Arial" panose="020B0604020202020204" pitchFamily="34" charset="0"/>
        <a:buChar char="–"/>
        <a:defRPr sz="3100" kern="1200">
          <a:solidFill>
            <a:schemeClr val="tx1"/>
          </a:solidFill>
          <a:latin typeface="+mn-lt"/>
          <a:ea typeface="+mn-ea"/>
          <a:cs typeface="微软雅黑" panose="020B0503020204020204" pitchFamily="34" charset="-122"/>
        </a:defRPr>
      </a:lvl2pPr>
      <a:lvl3pPr marL="1281430" indent="-255905" algn="l" defTabSz="1023620" rtl="0" eaLnBrk="0" fontAlgn="base" hangingPunct="0">
        <a:spcBef>
          <a:spcPct val="17000"/>
        </a:spcBef>
        <a:spcAft>
          <a:spcPct val="0"/>
        </a:spcAft>
        <a:buFont typeface="Arial" panose="020B0604020202020204" pitchFamily="34" charset="0"/>
        <a:buChar char="•"/>
        <a:defRPr sz="2700" kern="1200">
          <a:solidFill>
            <a:schemeClr val="tx1"/>
          </a:solidFill>
          <a:latin typeface="+mn-lt"/>
          <a:ea typeface="+mn-ea"/>
          <a:cs typeface="微软雅黑" panose="020B0503020204020204" pitchFamily="34" charset="-122"/>
        </a:defRPr>
      </a:lvl3pPr>
      <a:lvl4pPr marL="1793875" indent="-25717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4pPr>
      <a:lvl5pPr marL="2305050" indent="-25590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5pPr>
      <a:lvl6pPr marL="282067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6pPr>
      <a:lvl7pPr marL="333375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7pPr>
      <a:lvl8pPr marL="384683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8pPr>
      <a:lvl9pPr marL="4359275"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9pPr>
    </p:bodyStyle>
    <p:otherStyle>
      <a:defPPr>
        <a:defRPr lang="zh-CN"/>
      </a:defPPr>
      <a:lvl1pPr marL="0" algn="l" defTabSz="1025525" rtl="0" eaLnBrk="1" latinLnBrk="0" hangingPunct="1">
        <a:defRPr sz="2025" kern="1200">
          <a:solidFill>
            <a:schemeClr val="tx1"/>
          </a:solidFill>
          <a:latin typeface="+mn-lt"/>
          <a:ea typeface="+mn-ea"/>
          <a:cs typeface="+mn-cs"/>
        </a:defRPr>
      </a:lvl1pPr>
      <a:lvl2pPr marL="513080" algn="l" defTabSz="1025525" rtl="0" eaLnBrk="1" latinLnBrk="0" hangingPunct="1">
        <a:defRPr sz="2025" kern="1200">
          <a:solidFill>
            <a:schemeClr val="tx1"/>
          </a:solidFill>
          <a:latin typeface="+mn-lt"/>
          <a:ea typeface="+mn-ea"/>
          <a:cs typeface="+mn-cs"/>
        </a:defRPr>
      </a:lvl2pPr>
      <a:lvl3pPr marL="1025525" algn="l" defTabSz="1025525" rtl="0" eaLnBrk="1" latinLnBrk="0" hangingPunct="1">
        <a:defRPr sz="2025" kern="1200">
          <a:solidFill>
            <a:schemeClr val="tx1"/>
          </a:solidFill>
          <a:latin typeface="+mn-lt"/>
          <a:ea typeface="+mn-ea"/>
          <a:cs typeface="+mn-cs"/>
        </a:defRPr>
      </a:lvl3pPr>
      <a:lvl4pPr marL="1539240" algn="l" defTabSz="1025525" rtl="0" eaLnBrk="1" latinLnBrk="0" hangingPunct="1">
        <a:defRPr sz="2025" kern="1200">
          <a:solidFill>
            <a:schemeClr val="tx1"/>
          </a:solidFill>
          <a:latin typeface="+mn-lt"/>
          <a:ea typeface="+mn-ea"/>
          <a:cs typeface="+mn-cs"/>
        </a:defRPr>
      </a:lvl4pPr>
      <a:lvl5pPr marL="2051685" algn="l" defTabSz="1025525" rtl="0" eaLnBrk="1" latinLnBrk="0" hangingPunct="1">
        <a:defRPr sz="2025" kern="1200">
          <a:solidFill>
            <a:schemeClr val="tx1"/>
          </a:solidFill>
          <a:latin typeface="+mn-lt"/>
          <a:ea typeface="+mn-ea"/>
          <a:cs typeface="+mn-cs"/>
        </a:defRPr>
      </a:lvl5pPr>
      <a:lvl6pPr marL="2564765" algn="l" defTabSz="1025525" rtl="0" eaLnBrk="1" latinLnBrk="0" hangingPunct="1">
        <a:defRPr sz="2025" kern="1200">
          <a:solidFill>
            <a:schemeClr val="tx1"/>
          </a:solidFill>
          <a:latin typeface="+mn-lt"/>
          <a:ea typeface="+mn-ea"/>
          <a:cs typeface="+mn-cs"/>
        </a:defRPr>
      </a:lvl6pPr>
      <a:lvl7pPr marL="3077210" algn="l" defTabSz="1025525" rtl="0" eaLnBrk="1" latinLnBrk="0" hangingPunct="1">
        <a:defRPr sz="2025" kern="1200">
          <a:solidFill>
            <a:schemeClr val="tx1"/>
          </a:solidFill>
          <a:latin typeface="+mn-lt"/>
          <a:ea typeface="+mn-ea"/>
          <a:cs typeface="+mn-cs"/>
        </a:defRPr>
      </a:lvl7pPr>
      <a:lvl8pPr marL="3590290" algn="l" defTabSz="1025525" rtl="0" eaLnBrk="1" latinLnBrk="0" hangingPunct="1">
        <a:defRPr sz="2025" kern="1200">
          <a:solidFill>
            <a:schemeClr val="tx1"/>
          </a:solidFill>
          <a:latin typeface="+mn-lt"/>
          <a:ea typeface="+mn-ea"/>
          <a:cs typeface="+mn-cs"/>
        </a:defRPr>
      </a:lvl8pPr>
      <a:lvl9pPr marL="4102735" algn="l" defTabSz="1025525"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gif"/></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文本框 4"/>
          <p:cNvSpPr txBox="1">
            <a:spLocks noChangeArrowheads="1"/>
          </p:cNvSpPr>
          <p:nvPr/>
        </p:nvSpPr>
        <p:spPr bwMode="auto">
          <a:xfrm>
            <a:off x="952464" y="2000240"/>
            <a:ext cx="10228263" cy="830263"/>
          </a:xfrm>
          <a:prstGeom prst="rect">
            <a:avLst/>
          </a:prstGeom>
          <a:noFill/>
          <a:ln>
            <a:noFill/>
          </a:ln>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4800" b="1" dirty="0" smtClean="0">
                <a:solidFill>
                  <a:srgbClr val="17375E"/>
                </a:solidFill>
                <a:latin typeface="+mn-lt"/>
                <a:ea typeface="+mn-ea"/>
                <a:cs typeface="+mn-ea"/>
                <a:sym typeface="+mn-lt"/>
              </a:rPr>
              <a:t>第四章 第六章 第七章</a:t>
            </a:r>
            <a:endParaRPr kumimoji="0" lang="zh-CN" altLang="en-US" sz="4800" b="1" i="0" u="none" strike="noStrike" kern="1200" cap="none" spc="0" normalizeH="0" baseline="0" noProof="0" dirty="0">
              <a:ln>
                <a:noFill/>
              </a:ln>
              <a:solidFill>
                <a:srgbClr val="17375E"/>
              </a:solidFill>
              <a:effectLst/>
              <a:uLnTx/>
              <a:uFillTx/>
              <a:latin typeface="+mn-lt"/>
              <a:ea typeface="+mn-ea"/>
              <a:cs typeface="+mn-ea"/>
              <a:sym typeface="+mn-lt"/>
            </a:endParaRPr>
          </a:p>
        </p:txBody>
      </p:sp>
      <p:sp>
        <p:nvSpPr>
          <p:cNvPr id="4" name="TextBox 3"/>
          <p:cNvSpPr txBox="1"/>
          <p:nvPr/>
        </p:nvSpPr>
        <p:spPr>
          <a:xfrm>
            <a:off x="2095472" y="4286256"/>
            <a:ext cx="8072494" cy="954107"/>
          </a:xfrm>
          <a:prstGeom prst="rect">
            <a:avLst/>
          </a:prstGeom>
          <a:noFill/>
        </p:spPr>
        <p:txBody>
          <a:bodyPr wrap="square" rtlCol="0">
            <a:spAutoFit/>
          </a:bodyPr>
          <a:lstStyle/>
          <a:p>
            <a:pPr algn="ctr"/>
            <a:r>
              <a:rPr lang="zh-CN" altLang="en-US" sz="2800" dirty="0" smtClean="0">
                <a:solidFill>
                  <a:srgbClr val="17375E"/>
                </a:solidFill>
              </a:rPr>
              <a:t>中国医科大学附属第一医院</a:t>
            </a:r>
            <a:endParaRPr lang="en-US" altLang="zh-CN" sz="2800" dirty="0" smtClean="0">
              <a:solidFill>
                <a:srgbClr val="17375E"/>
              </a:solidFill>
            </a:endParaRPr>
          </a:p>
          <a:p>
            <a:pPr algn="ctr"/>
            <a:r>
              <a:rPr lang="zh-CN" altLang="en-US" sz="2800" dirty="0" smtClean="0">
                <a:solidFill>
                  <a:srgbClr val="17375E"/>
                </a:solidFill>
              </a:rPr>
              <a:t>病案管理中心</a:t>
            </a:r>
            <a:endParaRPr lang="zh-CN" altLang="en-US" sz="2800" dirty="0">
              <a:solidFill>
                <a:srgbClr val="17375E"/>
              </a:solidFill>
            </a:endParaRPr>
          </a:p>
        </p:txBody>
      </p:sp>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5638800" cy="3838575"/>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4677934" y="3071786"/>
            <a:ext cx="7514066" cy="3786214"/>
          </a:xfrm>
          <a:prstGeom prst="rect">
            <a:avLst/>
          </a:prstGeom>
          <a:noFill/>
          <a:ln w="9525">
            <a:noFill/>
            <a:miter lim="800000"/>
            <a:headEnd/>
            <a:tailEnd/>
          </a:ln>
          <a:effectLst/>
        </p:spPr>
      </p:pic>
      <p:sp>
        <p:nvSpPr>
          <p:cNvPr id="4" name="矩形 3"/>
          <p:cNvSpPr/>
          <p:nvPr/>
        </p:nvSpPr>
        <p:spPr>
          <a:xfrm>
            <a:off x="5667372" y="642918"/>
            <a:ext cx="6524628" cy="2077492"/>
          </a:xfrm>
          <a:prstGeom prst="rect">
            <a:avLst/>
          </a:prstGeom>
        </p:spPr>
        <p:txBody>
          <a:bodyPr wrap="square">
            <a:spAutoFit/>
          </a:bodyPr>
          <a:lstStyle/>
          <a:p>
            <a:pPr lvl="0">
              <a:lnSpc>
                <a:spcPct val="150000"/>
              </a:lnSpc>
              <a:defRPr/>
            </a:pPr>
            <a:r>
              <a:rPr lang="en-US" altLang="zh-CN" sz="1600" b="1" dirty="0" smtClean="0">
                <a:solidFill>
                  <a:schemeClr val="tx2">
                    <a:lumMod val="75000"/>
                  </a:schemeClr>
                </a:solidFill>
                <a:cs typeface="+mn-ea"/>
                <a:sym typeface="+mn-lt"/>
              </a:rPr>
              <a:t>2 </a:t>
            </a:r>
            <a:r>
              <a:rPr lang="zh-CN" altLang="en-US" sz="1600" b="1" dirty="0" smtClean="0">
                <a:solidFill>
                  <a:schemeClr val="tx2">
                    <a:lumMod val="75000"/>
                  </a:schemeClr>
                </a:solidFill>
                <a:cs typeface="+mn-ea"/>
                <a:sym typeface="+mn-lt"/>
              </a:rPr>
              <a:t>视网膜手术  </a:t>
            </a:r>
            <a:endParaRPr lang="en-US" altLang="zh-CN" sz="1400" b="1" dirty="0" smtClean="0">
              <a:solidFill>
                <a:schemeClr val="tx2">
                  <a:lumMod val="75000"/>
                </a:schemeClr>
              </a:solidFill>
              <a:cs typeface="+mn-ea"/>
              <a:sym typeface="+mn-lt"/>
            </a:endParaRPr>
          </a:p>
          <a:p>
            <a:pPr lvl="0">
              <a:lnSpc>
                <a:spcPct val="150000"/>
              </a:lnSpc>
              <a:defRPr/>
            </a:pPr>
            <a:r>
              <a:rPr lang="en-US" altLang="zh-CN" sz="1400" b="1" dirty="0" smtClean="0">
                <a:solidFill>
                  <a:schemeClr val="tx2">
                    <a:lumMod val="75000"/>
                  </a:schemeClr>
                </a:solidFill>
                <a:cs typeface="+mn-ea"/>
                <a:sym typeface="+mn-lt"/>
              </a:rPr>
              <a:t> </a:t>
            </a:r>
            <a:r>
              <a:rPr lang="zh-CN" altLang="en-US" sz="1400" b="1" dirty="0" smtClean="0">
                <a:solidFill>
                  <a:schemeClr val="tx2">
                    <a:lumMod val="75000"/>
                  </a:schemeClr>
                </a:solidFill>
                <a:cs typeface="+mn-ea"/>
                <a:sym typeface="+mn-lt"/>
              </a:rPr>
              <a:t>（</a:t>
            </a:r>
            <a:r>
              <a:rPr lang="en-US" altLang="zh-CN" sz="1400" b="1" dirty="0" smtClean="0">
                <a:solidFill>
                  <a:schemeClr val="tx2">
                    <a:lumMod val="75000"/>
                  </a:schemeClr>
                </a:solidFill>
                <a:cs typeface="+mn-ea"/>
                <a:sym typeface="+mn-lt"/>
              </a:rPr>
              <a:t>1</a:t>
            </a:r>
            <a:r>
              <a:rPr lang="zh-CN" altLang="en-US" sz="1400" b="1" dirty="0" smtClean="0">
                <a:solidFill>
                  <a:schemeClr val="tx2">
                    <a:lumMod val="75000"/>
                  </a:schemeClr>
                </a:solidFill>
                <a:cs typeface="+mn-ea"/>
                <a:sym typeface="+mn-lt"/>
              </a:rPr>
              <a:t>）视网膜</a:t>
            </a:r>
            <a:r>
              <a:rPr lang="zh-CN" altLang="en-US" sz="1400" b="1" dirty="0" smtClean="0">
                <a:solidFill>
                  <a:srgbClr val="C00000"/>
                </a:solidFill>
                <a:cs typeface="+mn-ea"/>
                <a:sym typeface="+mn-lt"/>
              </a:rPr>
              <a:t>脱离</a:t>
            </a:r>
            <a:r>
              <a:rPr lang="zh-CN" altLang="en-US" sz="1400" b="1" dirty="0" smtClean="0">
                <a:solidFill>
                  <a:schemeClr val="tx2">
                    <a:lumMod val="75000"/>
                  </a:schemeClr>
                </a:solidFill>
                <a:cs typeface="+mn-ea"/>
                <a:sym typeface="+mn-lt"/>
              </a:rPr>
              <a:t>修补术</a:t>
            </a:r>
            <a:r>
              <a:rPr lang="en-US" altLang="zh-CN" sz="1400" b="1" dirty="0" smtClean="0">
                <a:solidFill>
                  <a:srgbClr val="FF0000"/>
                </a:solidFill>
                <a:cs typeface="+mn-ea"/>
                <a:sym typeface="+mn-lt"/>
              </a:rPr>
              <a:t>   </a:t>
            </a:r>
            <a:endParaRPr lang="en-US" altLang="zh-CN" sz="1400" b="1" dirty="0" smtClean="0">
              <a:solidFill>
                <a:schemeClr val="tx2">
                  <a:lumMod val="75000"/>
                </a:schemeClr>
              </a:solidFill>
              <a:cs typeface="+mn-ea"/>
              <a:sym typeface="+mn-lt"/>
            </a:endParaRPr>
          </a:p>
          <a:p>
            <a:pPr lvl="0">
              <a:lnSpc>
                <a:spcPct val="150000"/>
              </a:lnSpc>
              <a:defRPr/>
            </a:pPr>
            <a:r>
              <a:rPr lang="zh-CN" altLang="en-US" sz="1400" b="1" dirty="0" smtClean="0">
                <a:solidFill>
                  <a:schemeClr val="tx2">
                    <a:lumMod val="75000"/>
                  </a:schemeClr>
                </a:solidFill>
                <a:cs typeface="+mn-ea"/>
                <a:sym typeface="+mn-lt"/>
              </a:rPr>
              <a:t>           </a:t>
            </a:r>
            <a:r>
              <a:rPr lang="en-US" altLang="zh-CN" sz="1400" b="1" dirty="0" smtClean="0">
                <a:solidFill>
                  <a:schemeClr val="tx2">
                    <a:lumMod val="75000"/>
                  </a:schemeClr>
                </a:solidFill>
                <a:cs typeface="+mn-ea"/>
                <a:sym typeface="+mn-lt"/>
              </a:rPr>
              <a:t>A </a:t>
            </a:r>
            <a:r>
              <a:rPr lang="zh-CN" altLang="en-US" sz="1400" b="1" dirty="0" smtClean="0">
                <a:solidFill>
                  <a:schemeClr val="tx2">
                    <a:lumMod val="75000"/>
                  </a:schemeClr>
                </a:solidFill>
                <a:cs typeface="+mn-ea"/>
                <a:sym typeface="+mn-lt"/>
              </a:rPr>
              <a:t>用巩膜环扎和植入的视网膜脱离手术</a:t>
            </a:r>
            <a:r>
              <a:rPr lang="en-US" altLang="zh-CN" sz="1400" b="1" dirty="0" smtClean="0">
                <a:solidFill>
                  <a:schemeClr val="tx2">
                    <a:lumMod val="75000"/>
                  </a:schemeClr>
                </a:solidFill>
                <a:cs typeface="+mn-ea"/>
                <a:sym typeface="+mn-lt"/>
              </a:rPr>
              <a:t>14.4</a:t>
            </a:r>
          </a:p>
          <a:p>
            <a:pPr lvl="0">
              <a:lnSpc>
                <a:spcPct val="150000"/>
              </a:lnSpc>
              <a:defRPr/>
            </a:pPr>
            <a:r>
              <a:rPr lang="en-US" altLang="zh-CN" sz="1400" b="1" dirty="0" smtClean="0">
                <a:solidFill>
                  <a:schemeClr val="tx2">
                    <a:lumMod val="75000"/>
                  </a:schemeClr>
                </a:solidFill>
                <a:cs typeface="+mn-ea"/>
                <a:sym typeface="+mn-lt"/>
              </a:rPr>
              <a:t>             a </a:t>
            </a:r>
            <a:r>
              <a:rPr lang="zh-CN" altLang="en-US" sz="1400" b="1" dirty="0" smtClean="0">
                <a:solidFill>
                  <a:schemeClr val="tx2">
                    <a:lumMod val="75000"/>
                  </a:schemeClr>
                </a:solidFill>
                <a:cs typeface="+mn-ea"/>
                <a:sym typeface="+mn-lt"/>
              </a:rPr>
              <a:t>伴有植入物（硅胶，硅海绵等）</a:t>
            </a:r>
            <a:r>
              <a:rPr lang="en-US" altLang="zh-CN" sz="1400" b="1" dirty="0" smtClean="0">
                <a:solidFill>
                  <a:schemeClr val="tx2">
                    <a:lumMod val="75000"/>
                  </a:schemeClr>
                </a:solidFill>
                <a:cs typeface="+mn-ea"/>
                <a:sym typeface="+mn-lt"/>
              </a:rPr>
              <a:t>14.41</a:t>
            </a:r>
            <a:r>
              <a:rPr lang="zh-CN" altLang="en-US" sz="1400" b="1" dirty="0" smtClean="0">
                <a:solidFill>
                  <a:schemeClr val="tx2">
                    <a:lumMod val="75000"/>
                  </a:schemeClr>
                </a:solidFill>
                <a:cs typeface="+mn-ea"/>
                <a:sym typeface="+mn-lt"/>
              </a:rPr>
              <a:t>：巩膜环扎术伴植入物</a:t>
            </a:r>
            <a:endParaRPr lang="en-US" altLang="zh-CN" sz="1400" b="1" dirty="0" smtClean="0">
              <a:solidFill>
                <a:schemeClr val="tx2">
                  <a:lumMod val="75000"/>
                </a:schemeClr>
              </a:solidFill>
              <a:cs typeface="+mn-ea"/>
              <a:sym typeface="+mn-lt"/>
            </a:endParaRPr>
          </a:p>
          <a:p>
            <a:pPr lvl="0">
              <a:lnSpc>
                <a:spcPct val="150000"/>
              </a:lnSpc>
              <a:defRPr/>
            </a:pPr>
            <a:r>
              <a:rPr lang="en-US" altLang="zh-CN" sz="1400" b="1" dirty="0" smtClean="0">
                <a:solidFill>
                  <a:srgbClr val="FF0000"/>
                </a:solidFill>
                <a:cs typeface="+mn-ea"/>
                <a:sym typeface="+mn-lt"/>
              </a:rPr>
              <a:t>                                                                               </a:t>
            </a:r>
            <a:r>
              <a:rPr lang="zh-CN" altLang="en-US" sz="1400" b="1" dirty="0" smtClean="0">
                <a:solidFill>
                  <a:srgbClr val="FF0000"/>
                </a:solidFill>
                <a:cs typeface="+mn-ea"/>
                <a:sym typeface="+mn-lt"/>
              </a:rPr>
              <a:t>巩膜外加压术（巩膜扣带术）</a:t>
            </a:r>
            <a:endParaRPr lang="en-US" altLang="zh-CN" sz="1400" b="1" dirty="0" smtClean="0">
              <a:solidFill>
                <a:srgbClr val="FF0000"/>
              </a:solidFill>
              <a:cs typeface="+mn-ea"/>
              <a:sym typeface="+mn-lt"/>
            </a:endParaRPr>
          </a:p>
          <a:p>
            <a:pPr lvl="0">
              <a:lnSpc>
                <a:spcPct val="150000"/>
              </a:lnSpc>
              <a:defRPr/>
            </a:pPr>
            <a:r>
              <a:rPr lang="en-US" altLang="zh-CN" sz="1400" b="1" dirty="0" smtClean="0">
                <a:solidFill>
                  <a:schemeClr val="tx2">
                    <a:lumMod val="75000"/>
                  </a:schemeClr>
                </a:solidFill>
                <a:cs typeface="+mn-ea"/>
                <a:sym typeface="+mn-lt"/>
              </a:rPr>
              <a:t>                                                                               </a:t>
            </a:r>
            <a:r>
              <a:rPr lang="zh-CN" altLang="en-US" sz="1400" b="1" dirty="0" smtClean="0">
                <a:solidFill>
                  <a:schemeClr val="tx2">
                    <a:lumMod val="75000"/>
                  </a:schemeClr>
                </a:solidFill>
                <a:cs typeface="+mn-ea"/>
                <a:sym typeface="+mn-lt"/>
              </a:rPr>
              <a:t>巩膜外垫压术</a:t>
            </a:r>
            <a:r>
              <a:rPr lang="en-US" altLang="zh-CN" sz="1400" b="1" dirty="0" smtClean="0">
                <a:solidFill>
                  <a:schemeClr val="tx2">
                    <a:lumMod val="75000"/>
                  </a:schemeClr>
                </a:solidFill>
                <a:cs typeface="+mn-ea"/>
                <a:sym typeface="+mn-lt"/>
              </a:rPr>
              <a:t> </a:t>
            </a:r>
          </a:p>
        </p:txBody>
      </p:sp>
      <p:pic>
        <p:nvPicPr>
          <p:cNvPr id="5" name="Picture 2"/>
          <p:cNvPicPr>
            <a:picLocks noChangeAspect="1" noChangeArrowheads="1"/>
          </p:cNvPicPr>
          <p:nvPr/>
        </p:nvPicPr>
        <p:blipFill>
          <a:blip r:embed="rId4"/>
          <a:srcRect/>
          <a:stretch>
            <a:fillRect/>
          </a:stretch>
        </p:blipFill>
        <p:spPr bwMode="auto">
          <a:xfrm>
            <a:off x="166646" y="4143380"/>
            <a:ext cx="4205016" cy="2428892"/>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839788" y="638175"/>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defRPr/>
            </a:pPr>
            <a:r>
              <a:rPr lang="zh-CN" altLang="en-US" sz="4000" b="1" dirty="0" smtClean="0">
                <a:solidFill>
                  <a:srgbClr val="17375E"/>
                </a:solidFill>
                <a:cs typeface="+mn-ea"/>
                <a:sym typeface="+mn-lt"/>
              </a:rPr>
              <a:t>眼科常见手术的编码</a:t>
            </a:r>
            <a:endParaRPr lang="zh-CN" altLang="en-US" sz="4000" b="1" dirty="0">
              <a:solidFill>
                <a:srgbClr val="17375E"/>
              </a:solidFill>
              <a:cs typeface="+mn-ea"/>
              <a:sym typeface="+mn-lt"/>
            </a:endParaRPr>
          </a:p>
        </p:txBody>
      </p:sp>
      <p:sp>
        <p:nvSpPr>
          <p:cNvPr id="6" name="内容占位符 2"/>
          <p:cNvSpPr txBox="1">
            <a:spLocks noChangeArrowheads="1"/>
          </p:cNvSpPr>
          <p:nvPr/>
        </p:nvSpPr>
        <p:spPr bwMode="auto">
          <a:xfrm>
            <a:off x="480078" y="1557338"/>
            <a:ext cx="11807836" cy="4835525"/>
          </a:xfrm>
          <a:prstGeom prst="rect">
            <a:avLst/>
          </a:prstGeom>
        </p:spPr>
        <p:txBody>
          <a:bodyPr/>
          <a:lstStyle>
            <a:lvl1pPr marL="384175" indent="-384175" algn="l" defTabSz="1023620" rtl="0" eaLnBrk="0" fontAlgn="base" hangingPunct="0">
              <a:spcBef>
                <a:spcPct val="17000"/>
              </a:spcBef>
              <a:spcAft>
                <a:spcPct val="0"/>
              </a:spcAft>
              <a:buFont typeface="Arial" panose="020B0604020202020204" pitchFamily="34" charset="0"/>
              <a:buChar char="•"/>
              <a:defRPr sz="3500" kern="1200">
                <a:solidFill>
                  <a:schemeClr val="tx1"/>
                </a:solidFill>
                <a:latin typeface="+mn-lt"/>
                <a:ea typeface="+mn-ea"/>
                <a:cs typeface="微软雅黑" panose="020B0503020204020204" pitchFamily="34" charset="-122"/>
              </a:defRPr>
            </a:lvl1pPr>
            <a:lvl2pPr marL="831850" indent="-319405" algn="l" defTabSz="1023620" rtl="0" eaLnBrk="0" fontAlgn="base" hangingPunct="0">
              <a:spcBef>
                <a:spcPct val="17000"/>
              </a:spcBef>
              <a:spcAft>
                <a:spcPct val="0"/>
              </a:spcAft>
              <a:buFont typeface="Arial" panose="020B0604020202020204" pitchFamily="34" charset="0"/>
              <a:buChar char="–"/>
              <a:defRPr sz="3100" kern="1200">
                <a:solidFill>
                  <a:schemeClr val="tx1"/>
                </a:solidFill>
                <a:latin typeface="+mn-lt"/>
                <a:ea typeface="+mn-ea"/>
                <a:cs typeface="微软雅黑" panose="020B0503020204020204" pitchFamily="34" charset="-122"/>
              </a:defRPr>
            </a:lvl2pPr>
            <a:lvl3pPr marL="1281430" indent="-255905" algn="l" defTabSz="1023620" rtl="0" eaLnBrk="0" fontAlgn="base" hangingPunct="0">
              <a:spcBef>
                <a:spcPct val="17000"/>
              </a:spcBef>
              <a:spcAft>
                <a:spcPct val="0"/>
              </a:spcAft>
              <a:buFont typeface="Arial" panose="020B0604020202020204" pitchFamily="34" charset="0"/>
              <a:buChar char="•"/>
              <a:defRPr sz="2700" kern="1200">
                <a:solidFill>
                  <a:schemeClr val="tx1"/>
                </a:solidFill>
                <a:latin typeface="+mn-lt"/>
                <a:ea typeface="+mn-ea"/>
                <a:cs typeface="微软雅黑" panose="020B0503020204020204" pitchFamily="34" charset="-122"/>
              </a:defRPr>
            </a:lvl3pPr>
            <a:lvl4pPr marL="1793875" indent="-25717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4pPr>
            <a:lvl5pPr marL="2305050" indent="-25590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5pPr>
            <a:lvl6pPr marL="282067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6pPr>
            <a:lvl7pPr marL="333375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7pPr>
            <a:lvl8pPr marL="384683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8pPr>
            <a:lvl9pPr marL="4359275"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9pPr>
          </a:lstStyle>
          <a:p>
            <a:pPr lvl="0">
              <a:lnSpc>
                <a:spcPct val="150000"/>
              </a:lnSpc>
              <a:buNone/>
              <a:defRPr/>
            </a:pPr>
            <a:r>
              <a:rPr lang="en-US" altLang="zh-CN" sz="2000" b="1" dirty="0" smtClean="0">
                <a:solidFill>
                  <a:schemeClr val="tx2">
                    <a:lumMod val="75000"/>
                  </a:schemeClr>
                </a:solidFill>
                <a:cs typeface="+mn-ea"/>
                <a:sym typeface="+mn-lt"/>
              </a:rPr>
              <a:t>2 </a:t>
            </a:r>
            <a:r>
              <a:rPr lang="zh-CN" altLang="en-US" sz="2000" b="1" dirty="0" smtClean="0">
                <a:solidFill>
                  <a:schemeClr val="tx2">
                    <a:lumMod val="75000"/>
                  </a:schemeClr>
                </a:solidFill>
                <a:cs typeface="+mn-ea"/>
                <a:sym typeface="+mn-lt"/>
              </a:rPr>
              <a:t>视网膜手术  </a:t>
            </a:r>
            <a:endParaRPr lang="en-US" altLang="zh-CN" sz="1800" b="1" dirty="0" smtClean="0">
              <a:solidFill>
                <a:schemeClr val="tx2">
                  <a:lumMod val="75000"/>
                </a:schemeClr>
              </a:solidFill>
              <a:cs typeface="+mn-ea"/>
              <a:sym typeface="+mn-lt"/>
            </a:endParaRPr>
          </a:p>
          <a:p>
            <a:pPr lvl="0">
              <a:lnSpc>
                <a:spcPct val="150000"/>
              </a:lnSpc>
              <a:buNone/>
              <a:defRPr/>
            </a:pPr>
            <a:r>
              <a:rPr lang="zh-CN" altLang="en-US" sz="1800" b="1" dirty="0" smtClean="0">
                <a:solidFill>
                  <a:schemeClr val="tx2">
                    <a:lumMod val="75000"/>
                  </a:schemeClr>
                </a:solidFill>
                <a:cs typeface="+mn-ea"/>
                <a:sym typeface="+mn-lt"/>
              </a:rPr>
              <a:t>（</a:t>
            </a:r>
            <a:r>
              <a:rPr lang="en-US" altLang="zh-CN" sz="1800" b="1" dirty="0" smtClean="0">
                <a:solidFill>
                  <a:schemeClr val="tx2">
                    <a:lumMod val="75000"/>
                  </a:schemeClr>
                </a:solidFill>
                <a:cs typeface="+mn-ea"/>
                <a:sym typeface="+mn-lt"/>
              </a:rPr>
              <a:t>1</a:t>
            </a:r>
            <a:r>
              <a:rPr lang="zh-CN" altLang="en-US" sz="1800" b="1" dirty="0" smtClean="0">
                <a:solidFill>
                  <a:schemeClr val="tx2">
                    <a:lumMod val="75000"/>
                  </a:schemeClr>
                </a:solidFill>
                <a:cs typeface="+mn-ea"/>
                <a:sym typeface="+mn-lt"/>
              </a:rPr>
              <a:t>）视网膜</a:t>
            </a:r>
            <a:r>
              <a:rPr lang="zh-CN" altLang="en-US" sz="1800" b="1" dirty="0" smtClean="0">
                <a:solidFill>
                  <a:srgbClr val="C00000"/>
                </a:solidFill>
                <a:cs typeface="+mn-ea"/>
                <a:sym typeface="+mn-lt"/>
              </a:rPr>
              <a:t>脱离</a:t>
            </a:r>
            <a:r>
              <a:rPr lang="zh-CN" altLang="en-US" sz="1800" b="1" dirty="0" smtClean="0">
                <a:solidFill>
                  <a:srgbClr val="17375E"/>
                </a:solidFill>
                <a:cs typeface="+mn-ea"/>
                <a:sym typeface="+mn-lt"/>
              </a:rPr>
              <a:t>修补术</a:t>
            </a:r>
            <a:r>
              <a:rPr lang="en-US" altLang="zh-CN" sz="1800" b="1" dirty="0" smtClean="0">
                <a:solidFill>
                  <a:srgbClr val="17375E"/>
                </a:solidFill>
                <a:cs typeface="+mn-ea"/>
                <a:sym typeface="+mn-lt"/>
              </a:rPr>
              <a:t>   </a:t>
            </a:r>
          </a:p>
          <a:p>
            <a:pPr lvl="0">
              <a:lnSpc>
                <a:spcPct val="150000"/>
              </a:lnSpc>
              <a:buNone/>
              <a:defRPr/>
            </a:pPr>
            <a:r>
              <a:rPr lang="en-US" altLang="zh-CN" sz="1800" b="1" dirty="0" smtClean="0">
                <a:solidFill>
                  <a:schemeClr val="tx2">
                    <a:lumMod val="75000"/>
                  </a:schemeClr>
                </a:solidFill>
                <a:cs typeface="+mn-ea"/>
                <a:sym typeface="+mn-lt"/>
              </a:rPr>
              <a:t>       B </a:t>
            </a:r>
            <a:r>
              <a:rPr lang="zh-CN" altLang="en-US" sz="1800" b="1" dirty="0" smtClean="0">
                <a:solidFill>
                  <a:schemeClr val="tx2">
                    <a:lumMod val="75000"/>
                  </a:schemeClr>
                </a:solidFill>
                <a:cs typeface="+mn-ea"/>
                <a:sym typeface="+mn-lt"/>
              </a:rPr>
              <a:t>视网膜</a:t>
            </a:r>
            <a:r>
              <a:rPr lang="zh-CN" altLang="en-US" sz="1800" b="1" dirty="0" smtClean="0">
                <a:solidFill>
                  <a:srgbClr val="FF0000"/>
                </a:solidFill>
                <a:cs typeface="+mn-ea"/>
                <a:sym typeface="+mn-lt"/>
              </a:rPr>
              <a:t>脱离</a:t>
            </a:r>
            <a:r>
              <a:rPr lang="zh-CN" altLang="en-US" sz="1800" b="1" dirty="0" smtClean="0">
                <a:solidFill>
                  <a:schemeClr val="tx2">
                    <a:lumMod val="75000"/>
                  </a:schemeClr>
                </a:solidFill>
                <a:cs typeface="+mn-ea"/>
                <a:sym typeface="+mn-lt"/>
              </a:rPr>
              <a:t>其他修补术</a:t>
            </a:r>
            <a:r>
              <a:rPr lang="en-US" altLang="zh-CN" sz="1800" b="1" dirty="0" smtClean="0">
                <a:solidFill>
                  <a:schemeClr val="tx2">
                    <a:lumMod val="75000"/>
                  </a:schemeClr>
                </a:solidFill>
                <a:cs typeface="+mn-ea"/>
                <a:sym typeface="+mn-lt"/>
              </a:rPr>
              <a:t>14.5</a:t>
            </a:r>
          </a:p>
          <a:p>
            <a:pPr lvl="0">
              <a:lnSpc>
                <a:spcPct val="150000"/>
              </a:lnSpc>
              <a:buNone/>
              <a:defRPr/>
            </a:pPr>
            <a:r>
              <a:rPr lang="zh-CN" altLang="en-US" sz="1800" b="1" dirty="0" smtClean="0">
                <a:solidFill>
                  <a:schemeClr val="tx2">
                    <a:lumMod val="75000"/>
                  </a:schemeClr>
                </a:solidFill>
                <a:cs typeface="+mn-ea"/>
                <a:sym typeface="+mn-lt"/>
              </a:rPr>
              <a:t>           透热术</a:t>
            </a:r>
            <a:r>
              <a:rPr lang="en-US" altLang="zh-CN" sz="1800" b="1" dirty="0" smtClean="0">
                <a:solidFill>
                  <a:schemeClr val="tx2">
                    <a:lumMod val="75000"/>
                  </a:schemeClr>
                </a:solidFill>
                <a:cs typeface="+mn-ea"/>
                <a:sym typeface="+mn-lt"/>
              </a:rPr>
              <a:t>14.51</a:t>
            </a:r>
          </a:p>
          <a:p>
            <a:pPr lvl="0">
              <a:lnSpc>
                <a:spcPct val="150000"/>
              </a:lnSpc>
              <a:buNone/>
              <a:defRPr/>
            </a:pPr>
            <a:r>
              <a:rPr lang="en-US" altLang="zh-CN" sz="1800" b="1" dirty="0" smtClean="0">
                <a:solidFill>
                  <a:schemeClr val="tx2">
                    <a:lumMod val="75000"/>
                  </a:schemeClr>
                </a:solidFill>
                <a:cs typeface="+mn-ea"/>
                <a:sym typeface="+mn-lt"/>
              </a:rPr>
              <a:t>           </a:t>
            </a:r>
            <a:r>
              <a:rPr lang="zh-CN" altLang="en-US" sz="1800" b="1" dirty="0" smtClean="0">
                <a:solidFill>
                  <a:schemeClr val="tx2">
                    <a:lumMod val="75000"/>
                  </a:schemeClr>
                </a:solidFill>
                <a:cs typeface="+mn-ea"/>
                <a:sym typeface="+mn-lt"/>
              </a:rPr>
              <a:t>冷冻术</a:t>
            </a:r>
            <a:r>
              <a:rPr lang="en-US" altLang="zh-CN" sz="1800" b="1" dirty="0" smtClean="0">
                <a:solidFill>
                  <a:schemeClr val="tx2">
                    <a:lumMod val="75000"/>
                  </a:schemeClr>
                </a:solidFill>
                <a:cs typeface="+mn-ea"/>
                <a:sym typeface="+mn-lt"/>
              </a:rPr>
              <a:t>14.52</a:t>
            </a:r>
          </a:p>
          <a:p>
            <a:pPr lvl="0">
              <a:lnSpc>
                <a:spcPct val="150000"/>
              </a:lnSpc>
              <a:buNone/>
              <a:defRPr/>
            </a:pPr>
            <a:r>
              <a:rPr lang="en-US" altLang="zh-CN" sz="1800" b="1" dirty="0" smtClean="0">
                <a:solidFill>
                  <a:schemeClr val="tx2">
                    <a:lumMod val="75000"/>
                  </a:schemeClr>
                </a:solidFill>
                <a:cs typeface="+mn-ea"/>
                <a:sym typeface="+mn-lt"/>
              </a:rPr>
              <a:t>           </a:t>
            </a:r>
            <a:r>
              <a:rPr lang="zh-CN" altLang="en-US" sz="1800" b="1" dirty="0" smtClean="0">
                <a:solidFill>
                  <a:schemeClr val="tx2">
                    <a:lumMod val="75000"/>
                  </a:schemeClr>
                </a:solidFill>
                <a:cs typeface="+mn-ea"/>
                <a:sym typeface="+mn-lt"/>
              </a:rPr>
              <a:t>氙弧光凝固术</a:t>
            </a:r>
            <a:r>
              <a:rPr lang="en-US" altLang="zh-CN" sz="1800" b="1" dirty="0" smtClean="0">
                <a:solidFill>
                  <a:schemeClr val="tx2">
                    <a:lumMod val="75000"/>
                  </a:schemeClr>
                </a:solidFill>
                <a:cs typeface="+mn-ea"/>
                <a:sym typeface="+mn-lt"/>
              </a:rPr>
              <a:t>14.53</a:t>
            </a:r>
          </a:p>
          <a:p>
            <a:pPr lvl="0">
              <a:lnSpc>
                <a:spcPct val="150000"/>
              </a:lnSpc>
              <a:buNone/>
              <a:defRPr/>
            </a:pPr>
            <a:r>
              <a:rPr lang="en-US" altLang="zh-CN" sz="1800" b="1" dirty="0" smtClean="0">
                <a:solidFill>
                  <a:schemeClr val="tx2">
                    <a:lumMod val="75000"/>
                  </a:schemeClr>
                </a:solidFill>
                <a:cs typeface="+mn-ea"/>
                <a:sym typeface="+mn-lt"/>
              </a:rPr>
              <a:t>           </a:t>
            </a:r>
            <a:r>
              <a:rPr lang="zh-CN" altLang="en-US" sz="1800" b="1" dirty="0" smtClean="0">
                <a:solidFill>
                  <a:schemeClr val="tx2">
                    <a:lumMod val="75000"/>
                  </a:schemeClr>
                </a:solidFill>
                <a:cs typeface="+mn-ea"/>
                <a:sym typeface="+mn-lt"/>
              </a:rPr>
              <a:t>光凝术</a:t>
            </a:r>
            <a:r>
              <a:rPr lang="en-US" altLang="zh-CN" sz="1800" b="1" dirty="0" smtClean="0">
                <a:solidFill>
                  <a:schemeClr val="tx2">
                    <a:lumMod val="75000"/>
                  </a:schemeClr>
                </a:solidFill>
                <a:cs typeface="+mn-ea"/>
                <a:sym typeface="+mn-lt"/>
              </a:rPr>
              <a:t>14.54</a:t>
            </a:r>
          </a:p>
          <a:p>
            <a:pPr lvl="0">
              <a:lnSpc>
                <a:spcPct val="150000"/>
              </a:lnSpc>
              <a:buNone/>
              <a:defRPr/>
            </a:pPr>
            <a:endParaRPr lang="en-US" altLang="zh-CN" sz="1800" b="1" dirty="0" smtClean="0">
              <a:solidFill>
                <a:schemeClr val="tx2">
                  <a:lumMod val="75000"/>
                </a:schemeClr>
              </a:solidFill>
              <a:cs typeface="+mn-ea"/>
              <a:sym typeface="+mn-lt"/>
            </a:endParaRPr>
          </a:p>
        </p:txBody>
      </p:sp>
      <p:sp>
        <p:nvSpPr>
          <p:cNvPr id="4" name="矩形 3"/>
          <p:cNvSpPr/>
          <p:nvPr/>
        </p:nvSpPr>
        <p:spPr>
          <a:xfrm>
            <a:off x="2524100" y="5572140"/>
            <a:ext cx="5000660" cy="553998"/>
          </a:xfrm>
          <a:prstGeom prst="rect">
            <a:avLst/>
          </a:prstGeom>
        </p:spPr>
        <p:txBody>
          <a:bodyPr wrap="square">
            <a:spAutoFit/>
          </a:bodyPr>
          <a:lstStyle/>
          <a:p>
            <a:pPr marL="384175" lvl="0" indent="-384175" defTabSz="1023620">
              <a:lnSpc>
                <a:spcPct val="150000"/>
              </a:lnSpc>
              <a:spcBef>
                <a:spcPct val="17000"/>
              </a:spcBef>
              <a:buFont typeface="Wingdings" panose="05000000000000000000" pitchFamily="2" charset="2"/>
              <a:buChar char="n"/>
              <a:defRPr/>
            </a:pPr>
            <a:r>
              <a:rPr lang="zh-CN" altLang="en-US" sz="2000" b="1" dirty="0" smtClean="0">
                <a:solidFill>
                  <a:srgbClr val="FF0000"/>
                </a:solidFill>
                <a:cs typeface="+mn-ea"/>
                <a:sym typeface="+mn-lt"/>
              </a:rPr>
              <a:t>主导词                修补术</a:t>
            </a:r>
            <a:endParaRPr lang="en-US" altLang="zh-CN" sz="2000" b="1" dirty="0" smtClean="0">
              <a:solidFill>
                <a:srgbClr val="FF0000"/>
              </a:solidFill>
              <a:cs typeface="+mn-ea"/>
              <a:sym typeface="+mn-lt"/>
            </a:endParaRPr>
          </a:p>
        </p:txBody>
      </p:sp>
      <p:sp>
        <p:nvSpPr>
          <p:cNvPr id="7" name="矩形 6"/>
          <p:cNvSpPr/>
          <p:nvPr/>
        </p:nvSpPr>
        <p:spPr>
          <a:xfrm>
            <a:off x="5095868" y="1928802"/>
            <a:ext cx="6096000" cy="2215991"/>
          </a:xfrm>
          <a:prstGeom prst="rect">
            <a:avLst/>
          </a:prstGeom>
        </p:spPr>
        <p:txBody>
          <a:bodyPr>
            <a:spAutoFit/>
          </a:bodyPr>
          <a:lstStyle/>
          <a:p>
            <a:pPr lvl="0">
              <a:lnSpc>
                <a:spcPct val="150000"/>
              </a:lnSpc>
              <a:defRPr/>
            </a:pPr>
            <a:r>
              <a:rPr lang="zh-CN" altLang="en-US" sz="2000" b="1" dirty="0" smtClean="0">
                <a:solidFill>
                  <a:schemeClr val="tx2">
                    <a:lumMod val="75000"/>
                  </a:schemeClr>
                </a:solidFill>
                <a:cs typeface="+mn-ea"/>
                <a:sym typeface="+mn-lt"/>
              </a:rPr>
              <a:t>（</a:t>
            </a:r>
            <a:r>
              <a:rPr lang="en-US" altLang="zh-CN" sz="2000" b="1" dirty="0" smtClean="0">
                <a:solidFill>
                  <a:schemeClr val="tx2">
                    <a:lumMod val="75000"/>
                  </a:schemeClr>
                </a:solidFill>
                <a:cs typeface="+mn-ea"/>
                <a:sym typeface="+mn-lt"/>
              </a:rPr>
              <a:t>2</a:t>
            </a:r>
            <a:r>
              <a:rPr lang="zh-CN" altLang="en-US" sz="2000" b="1" dirty="0" smtClean="0">
                <a:solidFill>
                  <a:schemeClr val="tx2">
                    <a:lumMod val="75000"/>
                  </a:schemeClr>
                </a:solidFill>
                <a:cs typeface="+mn-ea"/>
                <a:sym typeface="+mn-lt"/>
              </a:rPr>
              <a:t>）视网膜</a:t>
            </a:r>
            <a:r>
              <a:rPr lang="zh-CN" altLang="en-US" sz="2000" b="1" dirty="0" smtClean="0">
                <a:solidFill>
                  <a:srgbClr val="C00000"/>
                </a:solidFill>
                <a:cs typeface="+mn-ea"/>
                <a:sym typeface="+mn-lt"/>
              </a:rPr>
              <a:t>裂伤（孔）</a:t>
            </a:r>
            <a:r>
              <a:rPr lang="zh-CN" altLang="en-US" sz="2000" b="1" dirty="0" smtClean="0">
                <a:solidFill>
                  <a:srgbClr val="FF0000"/>
                </a:solidFill>
                <a:cs typeface="+mn-ea"/>
                <a:sym typeface="+mn-lt"/>
              </a:rPr>
              <a:t>修补术</a:t>
            </a:r>
            <a:r>
              <a:rPr lang="en-US" altLang="zh-CN" sz="2000" b="1" dirty="0" smtClean="0">
                <a:solidFill>
                  <a:srgbClr val="FF0000"/>
                </a:solidFill>
                <a:cs typeface="+mn-ea"/>
                <a:sym typeface="+mn-lt"/>
              </a:rPr>
              <a:t>   </a:t>
            </a:r>
            <a:r>
              <a:rPr lang="en-US" altLang="zh-CN" sz="2000" b="1" dirty="0" smtClean="0">
                <a:solidFill>
                  <a:schemeClr val="tx2">
                    <a:lumMod val="75000"/>
                  </a:schemeClr>
                </a:solidFill>
                <a:cs typeface="+mn-ea"/>
                <a:sym typeface="+mn-lt"/>
              </a:rPr>
              <a:t>14.3</a:t>
            </a:r>
          </a:p>
          <a:p>
            <a:pPr lvl="0">
              <a:lnSpc>
                <a:spcPct val="150000"/>
              </a:lnSpc>
              <a:defRPr/>
            </a:pPr>
            <a:r>
              <a:rPr lang="zh-CN" altLang="en-US" b="1" dirty="0" smtClean="0">
                <a:solidFill>
                  <a:schemeClr val="tx2">
                    <a:lumMod val="75000"/>
                  </a:schemeClr>
                </a:solidFill>
                <a:cs typeface="+mn-ea"/>
                <a:sym typeface="+mn-lt"/>
              </a:rPr>
              <a:t>           透热术</a:t>
            </a:r>
            <a:r>
              <a:rPr lang="en-US" altLang="zh-CN" b="1" dirty="0" smtClean="0">
                <a:solidFill>
                  <a:schemeClr val="tx2">
                    <a:lumMod val="75000"/>
                  </a:schemeClr>
                </a:solidFill>
                <a:cs typeface="+mn-ea"/>
                <a:sym typeface="+mn-lt"/>
              </a:rPr>
              <a:t>14.31</a:t>
            </a:r>
          </a:p>
          <a:p>
            <a:pPr lvl="0">
              <a:lnSpc>
                <a:spcPct val="150000"/>
              </a:lnSpc>
              <a:defRPr/>
            </a:pPr>
            <a:r>
              <a:rPr lang="en-US" altLang="zh-CN" b="1" dirty="0" smtClean="0">
                <a:solidFill>
                  <a:schemeClr val="tx2">
                    <a:lumMod val="75000"/>
                  </a:schemeClr>
                </a:solidFill>
                <a:cs typeface="+mn-ea"/>
                <a:sym typeface="+mn-lt"/>
              </a:rPr>
              <a:t>           </a:t>
            </a:r>
            <a:r>
              <a:rPr lang="zh-CN" altLang="en-US" b="1" dirty="0" smtClean="0">
                <a:solidFill>
                  <a:schemeClr val="tx2">
                    <a:lumMod val="75000"/>
                  </a:schemeClr>
                </a:solidFill>
                <a:cs typeface="+mn-ea"/>
                <a:sym typeface="+mn-lt"/>
              </a:rPr>
              <a:t>冷冻术</a:t>
            </a:r>
            <a:r>
              <a:rPr lang="en-US" altLang="zh-CN" b="1" dirty="0" smtClean="0">
                <a:solidFill>
                  <a:schemeClr val="tx2">
                    <a:lumMod val="75000"/>
                  </a:schemeClr>
                </a:solidFill>
                <a:cs typeface="+mn-ea"/>
                <a:sym typeface="+mn-lt"/>
              </a:rPr>
              <a:t>14.32</a:t>
            </a:r>
          </a:p>
          <a:p>
            <a:pPr lvl="0">
              <a:lnSpc>
                <a:spcPct val="150000"/>
              </a:lnSpc>
              <a:defRPr/>
            </a:pPr>
            <a:r>
              <a:rPr lang="en-US" altLang="zh-CN" b="1" dirty="0" smtClean="0">
                <a:solidFill>
                  <a:schemeClr val="tx2">
                    <a:lumMod val="75000"/>
                  </a:schemeClr>
                </a:solidFill>
                <a:cs typeface="+mn-ea"/>
                <a:sym typeface="+mn-lt"/>
              </a:rPr>
              <a:t>           </a:t>
            </a:r>
            <a:r>
              <a:rPr lang="zh-CN" altLang="en-US" b="1" dirty="0" smtClean="0">
                <a:solidFill>
                  <a:schemeClr val="tx2">
                    <a:lumMod val="75000"/>
                  </a:schemeClr>
                </a:solidFill>
                <a:cs typeface="+mn-ea"/>
                <a:sym typeface="+mn-lt"/>
              </a:rPr>
              <a:t>氙弧光凝固术</a:t>
            </a:r>
            <a:r>
              <a:rPr lang="en-US" altLang="zh-CN" b="1" dirty="0" smtClean="0">
                <a:solidFill>
                  <a:schemeClr val="tx2">
                    <a:lumMod val="75000"/>
                  </a:schemeClr>
                </a:solidFill>
                <a:cs typeface="+mn-ea"/>
                <a:sym typeface="+mn-lt"/>
              </a:rPr>
              <a:t>14.33</a:t>
            </a:r>
          </a:p>
          <a:p>
            <a:pPr lvl="0">
              <a:lnSpc>
                <a:spcPct val="150000"/>
              </a:lnSpc>
              <a:defRPr/>
            </a:pPr>
            <a:r>
              <a:rPr lang="en-US" altLang="zh-CN" b="1" dirty="0" smtClean="0">
                <a:solidFill>
                  <a:schemeClr val="tx2">
                    <a:lumMod val="75000"/>
                  </a:schemeClr>
                </a:solidFill>
                <a:cs typeface="+mn-ea"/>
                <a:sym typeface="+mn-lt"/>
              </a:rPr>
              <a:t>            </a:t>
            </a:r>
            <a:r>
              <a:rPr lang="zh-CN" altLang="en-US" b="1" dirty="0" smtClean="0">
                <a:solidFill>
                  <a:schemeClr val="tx2">
                    <a:lumMod val="75000"/>
                  </a:schemeClr>
                </a:solidFill>
                <a:cs typeface="+mn-ea"/>
                <a:sym typeface="+mn-lt"/>
              </a:rPr>
              <a:t>光凝术</a:t>
            </a:r>
            <a:r>
              <a:rPr lang="en-US" altLang="zh-CN" b="1" dirty="0" smtClean="0">
                <a:solidFill>
                  <a:schemeClr val="tx2">
                    <a:lumMod val="75000"/>
                  </a:schemeClr>
                </a:solidFill>
                <a:cs typeface="+mn-ea"/>
                <a:sym typeface="+mn-lt"/>
              </a:rPr>
              <a:t>14.34</a:t>
            </a:r>
          </a:p>
        </p:txBody>
      </p:sp>
    </p:spTree>
    <p:extLst>
      <p:ext uri="{BB962C8B-B14F-4D97-AF65-F5344CB8AC3E}">
        <p14:creationId xmlns:p14="http://schemas.microsoft.com/office/powerpoint/2010/main" xmlns="" val="858720878"/>
      </p:ext>
    </p:extLst>
  </p:cSld>
  <p:clrMapOvr>
    <a:masterClrMapping/>
  </p:clrMapOvr>
  <p:transition>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1023902" y="1357298"/>
            <a:ext cx="9213850" cy="3378200"/>
          </a:xfrm>
          <a:prstGeom prst="rect">
            <a:avLst/>
          </a:prstGeom>
          <a:noFill/>
          <a:ln w="9525">
            <a:noFill/>
            <a:miter lim="800000"/>
            <a:headEnd/>
            <a:tailEnd/>
          </a:ln>
          <a:effectLst/>
        </p:spPr>
      </p:pic>
      <p:sp>
        <p:nvSpPr>
          <p:cNvPr id="3" name="矩形 2"/>
          <p:cNvSpPr/>
          <p:nvPr/>
        </p:nvSpPr>
        <p:spPr>
          <a:xfrm>
            <a:off x="595274" y="642918"/>
            <a:ext cx="10358510" cy="646331"/>
          </a:xfrm>
          <a:prstGeom prst="rect">
            <a:avLst/>
          </a:prstGeom>
        </p:spPr>
        <p:txBody>
          <a:bodyPr wrap="square">
            <a:spAutoFit/>
          </a:bodyPr>
          <a:lstStyle/>
          <a:p>
            <a:r>
              <a:rPr lang="zh-CN" altLang="en-US" dirty="0" smtClean="0">
                <a:solidFill>
                  <a:srgbClr val="17375E"/>
                </a:solidFill>
              </a:rPr>
              <a:t>视网膜、脉络膜的相关手术同时伴有玻璃体切除，应选择与疾病性质相符的视网膜、脉络膜手术作为主要手术编码，玻璃体切除手术作为其他手术编码。</a:t>
            </a:r>
            <a:endParaRPr lang="zh-CN" altLang="en-US" dirty="0">
              <a:solidFill>
                <a:srgbClr val="17375E"/>
              </a:solidFill>
            </a:endParaRPr>
          </a:p>
        </p:txBody>
      </p:sp>
      <p:sp>
        <p:nvSpPr>
          <p:cNvPr id="4" name="矩形 3"/>
          <p:cNvSpPr/>
          <p:nvPr/>
        </p:nvSpPr>
        <p:spPr>
          <a:xfrm>
            <a:off x="1523968" y="5357826"/>
            <a:ext cx="10382280" cy="923330"/>
          </a:xfrm>
          <a:prstGeom prst="rect">
            <a:avLst/>
          </a:prstGeom>
        </p:spPr>
        <p:txBody>
          <a:bodyPr wrap="square">
            <a:spAutoFit/>
          </a:bodyPr>
          <a:lstStyle/>
          <a:p>
            <a:r>
              <a:rPr lang="zh-CN" altLang="en-US" dirty="0" smtClean="0"/>
              <a:t>    </a:t>
            </a:r>
            <a:r>
              <a:rPr lang="zh-CN" altLang="en-US" dirty="0" smtClean="0">
                <a:solidFill>
                  <a:srgbClr val="17375E"/>
                </a:solidFill>
              </a:rPr>
              <a:t>视网膜内界膜剥除术应根据</a:t>
            </a:r>
            <a:r>
              <a:rPr lang="zh-CN" altLang="en-US" dirty="0" smtClean="0">
                <a:solidFill>
                  <a:srgbClr val="FF0000"/>
                </a:solidFill>
              </a:rPr>
              <a:t>黄斑疾病性质</a:t>
            </a:r>
            <a:r>
              <a:rPr lang="zh-CN" altLang="en-US" dirty="0" smtClean="0">
                <a:solidFill>
                  <a:srgbClr val="17375E"/>
                </a:solidFill>
              </a:rPr>
              <a:t>编码。</a:t>
            </a:r>
            <a:endParaRPr lang="en-US" altLang="zh-CN" dirty="0" smtClean="0">
              <a:solidFill>
                <a:srgbClr val="17375E"/>
              </a:solidFill>
            </a:endParaRPr>
          </a:p>
          <a:p>
            <a:r>
              <a:rPr lang="zh-CN" altLang="en-US" dirty="0" smtClean="0">
                <a:solidFill>
                  <a:srgbClr val="FF0000"/>
                </a:solidFill>
              </a:rPr>
              <a:t>黄斑水肿</a:t>
            </a:r>
            <a:r>
              <a:rPr lang="zh-CN" altLang="en-US" dirty="0" smtClean="0">
                <a:solidFill>
                  <a:srgbClr val="17375E"/>
                </a:solidFill>
              </a:rPr>
              <a:t>和</a:t>
            </a:r>
            <a:r>
              <a:rPr lang="zh-CN" altLang="en-US" dirty="0" smtClean="0">
                <a:solidFill>
                  <a:srgbClr val="FF0000"/>
                </a:solidFill>
              </a:rPr>
              <a:t>黄斑前膜</a:t>
            </a:r>
            <a:r>
              <a:rPr lang="zh-CN" altLang="en-US" dirty="0" smtClean="0">
                <a:solidFill>
                  <a:srgbClr val="17375E"/>
                </a:solidFill>
              </a:rPr>
              <a:t>行视网膜内界膜剥离术编码于</a:t>
            </a:r>
            <a:r>
              <a:rPr lang="en-US" altLang="zh-CN" dirty="0" smtClean="0">
                <a:solidFill>
                  <a:srgbClr val="17375E"/>
                </a:solidFill>
              </a:rPr>
              <a:t>14.29</a:t>
            </a:r>
            <a:r>
              <a:rPr lang="zh-CN" altLang="en-US" dirty="0" smtClean="0">
                <a:solidFill>
                  <a:srgbClr val="17375E"/>
                </a:solidFill>
              </a:rPr>
              <a:t>（脉络膜视网膜病损的其他破坏术），</a:t>
            </a:r>
            <a:endParaRPr lang="en-US" altLang="zh-CN" dirty="0" smtClean="0">
              <a:solidFill>
                <a:srgbClr val="17375E"/>
              </a:solidFill>
            </a:endParaRPr>
          </a:p>
          <a:p>
            <a:r>
              <a:rPr lang="zh-CN" altLang="en-US" dirty="0" smtClean="0">
                <a:solidFill>
                  <a:srgbClr val="FF0000"/>
                </a:solidFill>
              </a:rPr>
              <a:t>黄斑裂孔</a:t>
            </a:r>
            <a:r>
              <a:rPr lang="zh-CN" altLang="en-US" dirty="0" smtClean="0">
                <a:solidFill>
                  <a:srgbClr val="17375E"/>
                </a:solidFill>
              </a:rPr>
              <a:t>行视网膜内界膜剥离术编码于</a:t>
            </a:r>
            <a:r>
              <a:rPr lang="en-US" altLang="zh-CN" dirty="0" smtClean="0">
                <a:solidFill>
                  <a:srgbClr val="17375E"/>
                </a:solidFill>
              </a:rPr>
              <a:t>14.39</a:t>
            </a:r>
            <a:r>
              <a:rPr lang="zh-CN" altLang="en-US" dirty="0" smtClean="0">
                <a:solidFill>
                  <a:srgbClr val="17375E"/>
                </a:solidFill>
              </a:rPr>
              <a:t>（视网膜裂伤的其他修补术）。</a:t>
            </a:r>
          </a:p>
        </p:txBody>
      </p:sp>
      <p:pic>
        <p:nvPicPr>
          <p:cNvPr id="5" name="图片 4"/>
          <p:cNvPicPr/>
          <p:nvPr/>
        </p:nvPicPr>
        <p:blipFill>
          <a:blip r:embed="rId4"/>
          <a:srcRect l="10763" t="64973" r="11951" b="20856"/>
          <a:stretch>
            <a:fillRect/>
          </a:stretch>
        </p:blipFill>
        <p:spPr bwMode="auto">
          <a:xfrm>
            <a:off x="3024166" y="4786322"/>
            <a:ext cx="5786478" cy="571504"/>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166778" y="500042"/>
            <a:ext cx="5572164" cy="5956451"/>
          </a:xfrm>
          <a:prstGeom prst="rect">
            <a:avLst/>
          </a:prstGeom>
          <a:noFill/>
          <a:ln w="9525">
            <a:noFill/>
            <a:miter lim="800000"/>
            <a:headEnd/>
            <a:tailEnd/>
          </a:ln>
          <a:effectLst/>
        </p:spPr>
      </p:pic>
      <p:sp>
        <p:nvSpPr>
          <p:cNvPr id="3" name="矩形 2"/>
          <p:cNvSpPr/>
          <p:nvPr/>
        </p:nvSpPr>
        <p:spPr>
          <a:xfrm>
            <a:off x="6810380" y="3000372"/>
            <a:ext cx="5143536" cy="646331"/>
          </a:xfrm>
          <a:prstGeom prst="rect">
            <a:avLst/>
          </a:prstGeom>
        </p:spPr>
        <p:txBody>
          <a:bodyPr wrap="square">
            <a:spAutoFit/>
          </a:bodyPr>
          <a:lstStyle/>
          <a:p>
            <a:r>
              <a:rPr lang="en-US" altLang="zh-CN" dirty="0" smtClean="0">
                <a:solidFill>
                  <a:srgbClr val="000000"/>
                </a:solidFill>
                <a:latin typeface="Times New Roman"/>
              </a:rPr>
              <a:t>14. 32</a:t>
            </a:r>
            <a:r>
              <a:rPr lang="zh-CN" altLang="en-US" dirty="0" smtClean="0">
                <a:solidFill>
                  <a:srgbClr val="000000"/>
                </a:solidFill>
                <a:latin typeface="Times New Roman"/>
              </a:rPr>
              <a:t>用于视网膜裂孔修补术，视网膜脱离修补应编码于</a:t>
            </a:r>
            <a:r>
              <a:rPr lang="en-US" altLang="zh-CN" dirty="0" smtClean="0">
                <a:solidFill>
                  <a:srgbClr val="000000"/>
                </a:solidFill>
                <a:latin typeface="Times New Roman"/>
              </a:rPr>
              <a:t>14. 52</a:t>
            </a:r>
            <a:r>
              <a:rPr lang="zh-CN" altLang="en-US" dirty="0" smtClean="0">
                <a:solidFill>
                  <a:srgbClr val="000000"/>
                </a:solidFill>
                <a:latin typeface="Times New Roman"/>
              </a:rPr>
              <a:t>用冷冻疗 法的视网膜脱离修补术</a:t>
            </a:r>
            <a:endParaRPr lang="zh-CN" altLang="en-US" dirty="0"/>
          </a:p>
        </p:txBody>
      </p:sp>
      <p:sp>
        <p:nvSpPr>
          <p:cNvPr id="4" name="TextBox 3"/>
          <p:cNvSpPr txBox="1"/>
          <p:nvPr/>
        </p:nvSpPr>
        <p:spPr>
          <a:xfrm>
            <a:off x="5667372" y="6143644"/>
            <a:ext cx="1428760" cy="369332"/>
          </a:xfrm>
          <a:prstGeom prst="rect">
            <a:avLst/>
          </a:prstGeom>
          <a:noFill/>
        </p:spPr>
        <p:txBody>
          <a:bodyPr wrap="square" rtlCol="0">
            <a:spAutoFit/>
          </a:bodyPr>
          <a:lstStyle/>
          <a:p>
            <a:r>
              <a:rPr lang="zh-CN" altLang="en-US" dirty="0" smtClean="0">
                <a:solidFill>
                  <a:srgbClr val="FFFF00"/>
                </a:solidFill>
              </a:rPr>
              <a:t>主要手术</a:t>
            </a:r>
            <a:endParaRPr lang="zh-CN" altLang="en-US" dirty="0">
              <a:solidFill>
                <a:srgbClr val="FFFF00"/>
              </a:solidFill>
            </a:endParaRPr>
          </a:p>
        </p:txBody>
      </p:sp>
      <p:sp>
        <p:nvSpPr>
          <p:cNvPr id="5" name="矩形 4"/>
          <p:cNvSpPr/>
          <p:nvPr/>
        </p:nvSpPr>
        <p:spPr>
          <a:xfrm>
            <a:off x="7072298" y="4572008"/>
            <a:ext cx="5119702" cy="1200329"/>
          </a:xfrm>
          <a:prstGeom prst="rect">
            <a:avLst/>
          </a:prstGeom>
        </p:spPr>
        <p:txBody>
          <a:bodyPr wrap="square">
            <a:spAutoFit/>
          </a:bodyPr>
          <a:lstStyle/>
          <a:p>
            <a:r>
              <a:rPr lang="zh-CN" altLang="en-US" dirty="0" smtClean="0">
                <a:solidFill>
                  <a:srgbClr val="17375E"/>
                </a:solidFill>
              </a:rPr>
              <a:t>视网膜、脉络膜的相关手术同时伴有玻璃体切除，应选择与疾病性质相符的视网膜、脉络膜手术作为主要手术编码，</a:t>
            </a:r>
            <a:r>
              <a:rPr lang="zh-CN" altLang="en-US" b="1" dirty="0" smtClean="0">
                <a:solidFill>
                  <a:srgbClr val="17375E"/>
                </a:solidFill>
              </a:rPr>
              <a:t>玻璃体切除手术作为其他手术编码</a:t>
            </a:r>
            <a:r>
              <a:rPr lang="zh-CN" altLang="en-US" dirty="0" smtClean="0">
                <a:solidFill>
                  <a:srgbClr val="17375E"/>
                </a:solidFill>
              </a:rPr>
              <a:t>。</a:t>
            </a:r>
            <a:endParaRPr lang="zh-CN" altLang="en-US" dirty="0">
              <a:solidFill>
                <a:srgbClr val="17375E"/>
              </a:solidFill>
            </a:endParaRPr>
          </a:p>
        </p:txBody>
      </p:sp>
    </p:spTree>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095340" y="2000240"/>
            <a:ext cx="9537700" cy="4000500"/>
          </a:xfrm>
          <a:prstGeom prst="rect">
            <a:avLst/>
          </a:prstGeom>
          <a:noFill/>
          <a:ln w="9525">
            <a:noFill/>
            <a:miter lim="800000"/>
            <a:headEnd/>
            <a:tailEnd/>
          </a:ln>
          <a:effectLst/>
        </p:spPr>
      </p:pic>
      <p:sp>
        <p:nvSpPr>
          <p:cNvPr id="3" name="矩形 2"/>
          <p:cNvSpPr/>
          <p:nvPr/>
        </p:nvSpPr>
        <p:spPr>
          <a:xfrm>
            <a:off x="1523968" y="642918"/>
            <a:ext cx="8215370" cy="969496"/>
          </a:xfrm>
          <a:prstGeom prst="rect">
            <a:avLst/>
          </a:prstGeom>
        </p:spPr>
        <p:txBody>
          <a:bodyPr wrap="square">
            <a:spAutoFit/>
          </a:bodyPr>
          <a:lstStyle/>
          <a:p>
            <a:pPr lvl="0">
              <a:lnSpc>
                <a:spcPct val="150000"/>
              </a:lnSpc>
              <a:defRPr/>
            </a:pPr>
            <a:r>
              <a:rPr lang="en-US" altLang="zh-CN" sz="2000" b="1" dirty="0" smtClean="0">
                <a:solidFill>
                  <a:schemeClr val="tx2">
                    <a:lumMod val="75000"/>
                  </a:schemeClr>
                </a:solidFill>
                <a:cs typeface="+mn-ea"/>
                <a:sym typeface="+mn-lt"/>
              </a:rPr>
              <a:t>2 </a:t>
            </a:r>
            <a:r>
              <a:rPr lang="zh-CN" altLang="en-US" sz="2000" b="1" dirty="0" smtClean="0">
                <a:solidFill>
                  <a:schemeClr val="tx2">
                    <a:lumMod val="75000"/>
                  </a:schemeClr>
                </a:solidFill>
                <a:cs typeface="+mn-ea"/>
                <a:sym typeface="+mn-lt"/>
              </a:rPr>
              <a:t>视网膜手术  </a:t>
            </a:r>
            <a:endParaRPr lang="en-US" altLang="zh-CN" b="1" dirty="0" smtClean="0">
              <a:solidFill>
                <a:schemeClr val="tx2">
                  <a:lumMod val="75000"/>
                </a:schemeClr>
              </a:solidFill>
              <a:cs typeface="+mn-ea"/>
              <a:sym typeface="+mn-lt"/>
            </a:endParaRPr>
          </a:p>
          <a:p>
            <a:pPr lvl="0">
              <a:lnSpc>
                <a:spcPct val="150000"/>
              </a:lnSpc>
              <a:defRPr/>
            </a:pPr>
            <a:r>
              <a:rPr lang="zh-CN" altLang="en-US" b="1" dirty="0" smtClean="0">
                <a:solidFill>
                  <a:schemeClr val="tx2">
                    <a:lumMod val="75000"/>
                  </a:schemeClr>
                </a:solidFill>
                <a:cs typeface="+mn-ea"/>
                <a:sym typeface="+mn-lt"/>
              </a:rPr>
              <a:t>（</a:t>
            </a:r>
            <a:r>
              <a:rPr lang="en-US" altLang="zh-CN" b="1" dirty="0" smtClean="0">
                <a:solidFill>
                  <a:schemeClr val="tx2">
                    <a:lumMod val="75000"/>
                  </a:schemeClr>
                </a:solidFill>
                <a:cs typeface="+mn-ea"/>
                <a:sym typeface="+mn-lt"/>
              </a:rPr>
              <a:t>3</a:t>
            </a:r>
            <a:r>
              <a:rPr lang="zh-CN" altLang="en-US" b="1" dirty="0" smtClean="0">
                <a:solidFill>
                  <a:schemeClr val="tx2">
                    <a:lumMod val="75000"/>
                  </a:schemeClr>
                </a:solidFill>
                <a:cs typeface="+mn-ea"/>
                <a:sym typeface="+mn-lt"/>
              </a:rPr>
              <a:t>）</a:t>
            </a:r>
            <a:r>
              <a:rPr lang="zh-CN" altLang="en-US" dirty="0" smtClean="0">
                <a:solidFill>
                  <a:srgbClr val="17375E"/>
                </a:solidFill>
              </a:rPr>
              <a:t>玻璃体视网膜手术中使用眼内填充物时应区分</a:t>
            </a:r>
            <a:r>
              <a:rPr lang="zh-CN" altLang="en-US" dirty="0" smtClean="0">
                <a:solidFill>
                  <a:srgbClr val="FF0000"/>
                </a:solidFill>
              </a:rPr>
              <a:t>疾病性质</a:t>
            </a:r>
            <a:r>
              <a:rPr lang="zh-CN" altLang="en-US" dirty="0" smtClean="0">
                <a:solidFill>
                  <a:srgbClr val="17375E"/>
                </a:solidFill>
              </a:rPr>
              <a:t>、治疗目的。</a:t>
            </a:r>
            <a:endParaRPr lang="zh-CN" altLang="en-US" dirty="0">
              <a:solidFill>
                <a:srgbClr val="17375E"/>
              </a:solidFill>
            </a:endParaRPr>
          </a:p>
        </p:txBody>
      </p:sp>
    </p:spTree>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839788" y="638175"/>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defRPr/>
            </a:pPr>
            <a:r>
              <a:rPr lang="zh-CN" altLang="en-US" sz="4000" b="1" dirty="0" smtClean="0">
                <a:solidFill>
                  <a:srgbClr val="17375E"/>
                </a:solidFill>
                <a:cs typeface="+mn-ea"/>
                <a:sym typeface="+mn-lt"/>
              </a:rPr>
              <a:t>眼科常见手术的编码</a:t>
            </a:r>
            <a:endParaRPr lang="zh-CN" altLang="en-US" sz="4000" b="1" dirty="0">
              <a:solidFill>
                <a:srgbClr val="17375E"/>
              </a:solidFill>
              <a:cs typeface="+mn-ea"/>
              <a:sym typeface="+mn-lt"/>
            </a:endParaRPr>
          </a:p>
        </p:txBody>
      </p:sp>
      <p:sp>
        <p:nvSpPr>
          <p:cNvPr id="6" name="内容占位符 2"/>
          <p:cNvSpPr txBox="1">
            <a:spLocks noChangeArrowheads="1"/>
          </p:cNvSpPr>
          <p:nvPr/>
        </p:nvSpPr>
        <p:spPr bwMode="auto">
          <a:xfrm>
            <a:off x="480078" y="1557338"/>
            <a:ext cx="11807836" cy="4835525"/>
          </a:xfrm>
          <a:prstGeom prst="rect">
            <a:avLst/>
          </a:prstGeom>
        </p:spPr>
        <p:txBody>
          <a:bodyPr/>
          <a:lstStyle>
            <a:lvl1pPr marL="384175" indent="-384175" algn="l" defTabSz="1023620" rtl="0" eaLnBrk="0" fontAlgn="base" hangingPunct="0">
              <a:spcBef>
                <a:spcPct val="17000"/>
              </a:spcBef>
              <a:spcAft>
                <a:spcPct val="0"/>
              </a:spcAft>
              <a:buFont typeface="Arial" panose="020B0604020202020204" pitchFamily="34" charset="0"/>
              <a:buChar char="•"/>
              <a:defRPr sz="3500" kern="1200">
                <a:solidFill>
                  <a:schemeClr val="tx1"/>
                </a:solidFill>
                <a:latin typeface="+mn-lt"/>
                <a:ea typeface="+mn-ea"/>
                <a:cs typeface="微软雅黑" panose="020B0503020204020204" pitchFamily="34" charset="-122"/>
              </a:defRPr>
            </a:lvl1pPr>
            <a:lvl2pPr marL="831850" indent="-319405" algn="l" defTabSz="1023620" rtl="0" eaLnBrk="0" fontAlgn="base" hangingPunct="0">
              <a:spcBef>
                <a:spcPct val="17000"/>
              </a:spcBef>
              <a:spcAft>
                <a:spcPct val="0"/>
              </a:spcAft>
              <a:buFont typeface="Arial" panose="020B0604020202020204" pitchFamily="34" charset="0"/>
              <a:buChar char="–"/>
              <a:defRPr sz="3100" kern="1200">
                <a:solidFill>
                  <a:schemeClr val="tx1"/>
                </a:solidFill>
                <a:latin typeface="+mn-lt"/>
                <a:ea typeface="+mn-ea"/>
                <a:cs typeface="微软雅黑" panose="020B0503020204020204" pitchFamily="34" charset="-122"/>
              </a:defRPr>
            </a:lvl2pPr>
            <a:lvl3pPr marL="1281430" indent="-255905" algn="l" defTabSz="1023620" rtl="0" eaLnBrk="0" fontAlgn="base" hangingPunct="0">
              <a:spcBef>
                <a:spcPct val="17000"/>
              </a:spcBef>
              <a:spcAft>
                <a:spcPct val="0"/>
              </a:spcAft>
              <a:buFont typeface="Arial" panose="020B0604020202020204" pitchFamily="34" charset="0"/>
              <a:buChar char="•"/>
              <a:defRPr sz="2700" kern="1200">
                <a:solidFill>
                  <a:schemeClr val="tx1"/>
                </a:solidFill>
                <a:latin typeface="+mn-lt"/>
                <a:ea typeface="+mn-ea"/>
                <a:cs typeface="微软雅黑" panose="020B0503020204020204" pitchFamily="34" charset="-122"/>
              </a:defRPr>
            </a:lvl3pPr>
            <a:lvl4pPr marL="1793875" indent="-25717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4pPr>
            <a:lvl5pPr marL="2305050" indent="-25590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5pPr>
            <a:lvl6pPr marL="282067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6pPr>
            <a:lvl7pPr marL="333375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7pPr>
            <a:lvl8pPr marL="384683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8pPr>
            <a:lvl9pPr marL="4359275"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9pPr>
          </a:lstStyle>
          <a:p>
            <a:pPr lvl="0">
              <a:lnSpc>
                <a:spcPct val="150000"/>
              </a:lnSpc>
              <a:buNone/>
              <a:defRPr/>
            </a:pPr>
            <a:r>
              <a:rPr lang="en-US" altLang="zh-CN" sz="2000" b="1" dirty="0" smtClean="0">
                <a:solidFill>
                  <a:schemeClr val="tx2">
                    <a:lumMod val="75000"/>
                  </a:schemeClr>
                </a:solidFill>
                <a:cs typeface="+mn-ea"/>
                <a:sym typeface="+mn-lt"/>
              </a:rPr>
              <a:t>3 </a:t>
            </a:r>
            <a:r>
              <a:rPr lang="zh-CN" altLang="en-US" sz="2000" b="1" dirty="0" smtClean="0">
                <a:solidFill>
                  <a:schemeClr val="tx2">
                    <a:lumMod val="75000"/>
                  </a:schemeClr>
                </a:solidFill>
                <a:cs typeface="+mn-ea"/>
                <a:sym typeface="+mn-lt"/>
              </a:rPr>
              <a:t>眼内异物去除    该手术分为</a:t>
            </a:r>
            <a:r>
              <a:rPr lang="zh-CN" altLang="en-US" sz="2000" b="1" dirty="0" smtClean="0">
                <a:solidFill>
                  <a:srgbClr val="C00000"/>
                </a:solidFill>
                <a:cs typeface="+mn-ea"/>
                <a:sym typeface="+mn-lt"/>
              </a:rPr>
              <a:t>切开</a:t>
            </a:r>
            <a:r>
              <a:rPr lang="zh-CN" altLang="en-US" sz="2000" b="1" dirty="0" smtClean="0">
                <a:solidFill>
                  <a:schemeClr val="tx2">
                    <a:lumMod val="75000"/>
                  </a:schemeClr>
                </a:solidFill>
                <a:cs typeface="+mn-ea"/>
                <a:sym typeface="+mn-lt"/>
              </a:rPr>
              <a:t>和</a:t>
            </a:r>
            <a:r>
              <a:rPr lang="zh-CN" altLang="en-US" sz="2000" b="1" dirty="0" smtClean="0">
                <a:solidFill>
                  <a:srgbClr val="C00000"/>
                </a:solidFill>
                <a:cs typeface="+mn-ea"/>
                <a:sym typeface="+mn-lt"/>
              </a:rPr>
              <a:t>磁铁吸出（磁吸术）</a:t>
            </a:r>
            <a:r>
              <a:rPr lang="zh-CN" altLang="en-US" sz="2000" b="1" dirty="0" smtClean="0">
                <a:solidFill>
                  <a:schemeClr val="tx2">
                    <a:lumMod val="75000"/>
                  </a:schemeClr>
                </a:solidFill>
                <a:cs typeface="+mn-ea"/>
                <a:sym typeface="+mn-lt"/>
              </a:rPr>
              <a:t>。临床医生经常只是笼统写为眼内异物取出术。编码员应阅读病案，编写出具体</a:t>
            </a:r>
            <a:r>
              <a:rPr lang="zh-CN" altLang="en-US" sz="2000" b="1" dirty="0" smtClean="0">
                <a:solidFill>
                  <a:srgbClr val="C00000"/>
                </a:solidFill>
                <a:cs typeface="+mn-ea"/>
                <a:sym typeface="+mn-lt"/>
              </a:rPr>
              <a:t>部位</a:t>
            </a:r>
            <a:r>
              <a:rPr lang="zh-CN" altLang="en-US" sz="2000" b="1" dirty="0" smtClean="0">
                <a:solidFill>
                  <a:schemeClr val="tx2">
                    <a:lumMod val="75000"/>
                  </a:schemeClr>
                </a:solidFill>
                <a:cs typeface="+mn-ea"/>
                <a:sym typeface="+mn-lt"/>
              </a:rPr>
              <a:t>和</a:t>
            </a:r>
            <a:r>
              <a:rPr lang="zh-CN" altLang="en-US" sz="2000" b="1" dirty="0" smtClean="0">
                <a:solidFill>
                  <a:srgbClr val="C00000"/>
                </a:solidFill>
                <a:cs typeface="+mn-ea"/>
                <a:sym typeface="+mn-lt"/>
              </a:rPr>
              <a:t>手术方式</a:t>
            </a:r>
            <a:r>
              <a:rPr lang="zh-CN" altLang="en-US" sz="2000" b="1" dirty="0" smtClean="0">
                <a:solidFill>
                  <a:schemeClr val="tx2">
                    <a:lumMod val="75000"/>
                  </a:schemeClr>
                </a:solidFill>
                <a:cs typeface="+mn-ea"/>
                <a:sym typeface="+mn-lt"/>
              </a:rPr>
              <a:t>。</a:t>
            </a:r>
            <a:endParaRPr lang="en-US" altLang="zh-CN" sz="1800" b="1" dirty="0" smtClean="0">
              <a:solidFill>
                <a:schemeClr val="tx2">
                  <a:lumMod val="75000"/>
                </a:schemeClr>
              </a:solidFill>
              <a:cs typeface="+mn-ea"/>
              <a:sym typeface="+mn-lt"/>
            </a:endParaRPr>
          </a:p>
        </p:txBody>
      </p:sp>
      <p:sp>
        <p:nvSpPr>
          <p:cNvPr id="4" name="矩形 3"/>
          <p:cNvSpPr/>
          <p:nvPr/>
        </p:nvSpPr>
        <p:spPr>
          <a:xfrm>
            <a:off x="1523968" y="2500306"/>
            <a:ext cx="6500858" cy="1016560"/>
          </a:xfrm>
          <a:prstGeom prst="rect">
            <a:avLst/>
          </a:prstGeom>
        </p:spPr>
        <p:txBody>
          <a:bodyPr wrap="square">
            <a:spAutoFit/>
          </a:bodyPr>
          <a:lstStyle/>
          <a:p>
            <a:pPr marL="384175" lvl="0" indent="-384175" defTabSz="1023620">
              <a:lnSpc>
                <a:spcPct val="150000"/>
              </a:lnSpc>
              <a:spcBef>
                <a:spcPct val="17000"/>
              </a:spcBef>
              <a:buFont typeface="Wingdings" panose="05000000000000000000" pitchFamily="2" charset="2"/>
              <a:buChar char="n"/>
              <a:defRPr/>
            </a:pPr>
            <a:r>
              <a:rPr lang="zh-CN" altLang="en-US" sz="2000" b="1" dirty="0" smtClean="0">
                <a:solidFill>
                  <a:srgbClr val="FF0000"/>
                </a:solidFill>
                <a:cs typeface="+mn-ea"/>
                <a:sym typeface="+mn-lt"/>
              </a:rPr>
              <a:t>主导词                去除</a:t>
            </a:r>
            <a:endParaRPr lang="en-US" altLang="zh-CN" sz="2000" b="1" dirty="0" smtClean="0">
              <a:solidFill>
                <a:srgbClr val="FF0000"/>
              </a:solidFill>
              <a:cs typeface="+mn-ea"/>
              <a:sym typeface="+mn-lt"/>
            </a:endParaRPr>
          </a:p>
          <a:p>
            <a:pPr marL="384175" lvl="0" indent="-384175" defTabSz="1023620">
              <a:lnSpc>
                <a:spcPct val="150000"/>
              </a:lnSpc>
              <a:spcBef>
                <a:spcPct val="17000"/>
              </a:spcBef>
              <a:defRPr/>
            </a:pPr>
            <a:r>
              <a:rPr lang="zh-CN" altLang="en-US" b="1" dirty="0" smtClean="0">
                <a:solidFill>
                  <a:srgbClr val="17375E"/>
                </a:solidFill>
              </a:rPr>
              <a:t>                               一异物</a:t>
            </a:r>
            <a:endParaRPr lang="en-US" altLang="zh-CN" b="1" dirty="0" smtClean="0">
              <a:solidFill>
                <a:srgbClr val="FF0000"/>
              </a:solidFill>
              <a:cs typeface="+mn-ea"/>
              <a:sym typeface="+mn-lt"/>
            </a:endParaRPr>
          </a:p>
        </p:txBody>
      </p:sp>
      <p:pic>
        <p:nvPicPr>
          <p:cNvPr id="1026" name="Picture 2"/>
          <p:cNvPicPr>
            <a:picLocks noChangeAspect="1" noChangeArrowheads="1"/>
          </p:cNvPicPr>
          <p:nvPr/>
        </p:nvPicPr>
        <p:blipFill>
          <a:blip r:embed="rId2" cstate="print"/>
          <a:srcRect/>
          <a:stretch>
            <a:fillRect/>
          </a:stretch>
        </p:blipFill>
        <p:spPr bwMode="auto">
          <a:xfrm>
            <a:off x="3167042" y="3429000"/>
            <a:ext cx="3138484" cy="295773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6096000" y="3357562"/>
            <a:ext cx="3000372" cy="3000372"/>
          </a:xfrm>
          <a:prstGeom prst="rect">
            <a:avLst/>
          </a:prstGeom>
          <a:noFill/>
          <a:ln w="9525">
            <a:noFill/>
            <a:miter lim="800000"/>
            <a:headEnd/>
            <a:tailEnd/>
          </a:ln>
          <a:effectLst/>
        </p:spPr>
      </p:pic>
    </p:spTree>
    <p:extLst>
      <p:ext uri="{BB962C8B-B14F-4D97-AF65-F5344CB8AC3E}">
        <p14:creationId xmlns:p14="http://schemas.microsoft.com/office/powerpoint/2010/main" xmlns="" val="858720878"/>
      </p:ext>
    </p:extLst>
  </p:cSld>
  <p:clrMapOvr>
    <a:masterClrMapping/>
  </p:clrMapOvr>
  <p:transition>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666712" y="571480"/>
            <a:ext cx="8172450" cy="56007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a:off x="8810644" y="1142984"/>
            <a:ext cx="2960524" cy="3857652"/>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1"/>
            <a:ext cx="6310314" cy="399534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0" y="3786190"/>
            <a:ext cx="8667750" cy="2800350"/>
          </a:xfrm>
          <a:prstGeom prst="rect">
            <a:avLst/>
          </a:prstGeom>
          <a:noFill/>
          <a:ln w="9525">
            <a:noFill/>
            <a:miter lim="800000"/>
            <a:headEnd/>
            <a:tailEnd/>
          </a:ln>
          <a:effectLst/>
        </p:spPr>
      </p:pic>
      <p:pic>
        <p:nvPicPr>
          <p:cNvPr id="4" name="Picture 2"/>
          <p:cNvPicPr>
            <a:picLocks noChangeAspect="1" noChangeArrowheads="1"/>
          </p:cNvPicPr>
          <p:nvPr/>
        </p:nvPicPr>
        <p:blipFill>
          <a:blip r:embed="rId4"/>
          <a:srcRect/>
          <a:stretch>
            <a:fillRect/>
          </a:stretch>
        </p:blipFill>
        <p:spPr bwMode="auto">
          <a:xfrm>
            <a:off x="6596066" y="571480"/>
            <a:ext cx="5107817" cy="3500462"/>
          </a:xfrm>
          <a:prstGeom prst="rect">
            <a:avLst/>
          </a:prstGeom>
          <a:noFill/>
          <a:ln w="9525">
            <a:noFill/>
            <a:miter lim="800000"/>
            <a:headEnd/>
            <a:tailEnd/>
          </a:ln>
          <a:effectLst/>
        </p:spPr>
      </p:pic>
      <p:pic>
        <p:nvPicPr>
          <p:cNvPr id="5" name="Picture 3"/>
          <p:cNvPicPr>
            <a:picLocks noChangeAspect="1" noChangeArrowheads="1"/>
          </p:cNvPicPr>
          <p:nvPr/>
        </p:nvPicPr>
        <p:blipFill>
          <a:blip r:embed="rId5" cstate="print"/>
          <a:srcRect/>
          <a:stretch>
            <a:fillRect/>
          </a:stretch>
        </p:blipFill>
        <p:spPr bwMode="auto">
          <a:xfrm>
            <a:off x="9382148" y="4071942"/>
            <a:ext cx="2357454" cy="2357454"/>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a:srcRect l="58501" t="15897" r="27176" b="43077"/>
          <a:stretch>
            <a:fillRect/>
          </a:stretch>
        </p:blipFill>
        <p:spPr bwMode="auto">
          <a:xfrm>
            <a:off x="2095472" y="785794"/>
            <a:ext cx="4214842" cy="4000528"/>
          </a:xfrm>
          <a:prstGeom prst="rect">
            <a:avLst/>
          </a:prstGeom>
          <a:noFill/>
          <a:ln w="9525">
            <a:noFill/>
            <a:miter lim="800000"/>
            <a:headEnd/>
            <a:tailEnd/>
          </a:ln>
        </p:spPr>
      </p:pic>
      <p:pic>
        <p:nvPicPr>
          <p:cNvPr id="3" name="图片 2"/>
          <p:cNvPicPr/>
          <p:nvPr/>
        </p:nvPicPr>
        <p:blipFill>
          <a:blip r:embed="rId3"/>
          <a:srcRect l="51360" t="37436" r="7595" b="23776"/>
          <a:stretch>
            <a:fillRect/>
          </a:stretch>
        </p:blipFill>
        <p:spPr bwMode="auto">
          <a:xfrm>
            <a:off x="1381092" y="4857760"/>
            <a:ext cx="6072230" cy="1643074"/>
          </a:xfrm>
          <a:prstGeom prst="rect">
            <a:avLst/>
          </a:prstGeom>
          <a:noFill/>
          <a:ln w="9525">
            <a:noFill/>
            <a:miter lim="800000"/>
            <a:headEnd/>
            <a:tailEnd/>
          </a:ln>
        </p:spPr>
      </p:pic>
      <p:pic>
        <p:nvPicPr>
          <p:cNvPr id="5123" name="Picture 3"/>
          <p:cNvPicPr>
            <a:picLocks noChangeAspect="1" noChangeArrowheads="1"/>
          </p:cNvPicPr>
          <p:nvPr/>
        </p:nvPicPr>
        <p:blipFill>
          <a:blip r:embed="rId4"/>
          <a:srcRect r="1023" b="56965"/>
          <a:stretch>
            <a:fillRect/>
          </a:stretch>
        </p:blipFill>
        <p:spPr bwMode="auto">
          <a:xfrm>
            <a:off x="7596198" y="1571612"/>
            <a:ext cx="3327356" cy="2571744"/>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t="21162" r="-478"/>
          <a:stretch>
            <a:fillRect/>
          </a:stretch>
        </p:blipFill>
        <p:spPr bwMode="auto">
          <a:xfrm>
            <a:off x="166646" y="642918"/>
            <a:ext cx="11025222" cy="3459748"/>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a:srcRect l="13993"/>
          <a:stretch>
            <a:fillRect/>
          </a:stretch>
        </p:blipFill>
        <p:spPr bwMode="auto">
          <a:xfrm>
            <a:off x="1666844" y="3929066"/>
            <a:ext cx="4391020" cy="1676400"/>
          </a:xfrm>
          <a:prstGeom prst="rect">
            <a:avLst/>
          </a:prstGeom>
          <a:noFill/>
          <a:ln w="9525">
            <a:noFill/>
            <a:miter lim="800000"/>
            <a:headEnd/>
            <a:tailEnd/>
          </a:ln>
          <a:effectLst/>
        </p:spPr>
      </p:pic>
      <p:pic>
        <p:nvPicPr>
          <p:cNvPr id="14340" name="Picture 4"/>
          <p:cNvPicPr>
            <a:picLocks noChangeAspect="1" noChangeArrowheads="1"/>
          </p:cNvPicPr>
          <p:nvPr/>
        </p:nvPicPr>
        <p:blipFill>
          <a:blip r:embed="rId4"/>
          <a:srcRect l="14313"/>
          <a:stretch>
            <a:fillRect/>
          </a:stretch>
        </p:blipFill>
        <p:spPr bwMode="auto">
          <a:xfrm>
            <a:off x="1738282" y="5643578"/>
            <a:ext cx="4276721" cy="971550"/>
          </a:xfrm>
          <a:prstGeom prst="rect">
            <a:avLst/>
          </a:prstGeom>
          <a:noFill/>
          <a:ln w="9525">
            <a:noFill/>
            <a:miter lim="800000"/>
            <a:headEnd/>
            <a:tailEnd/>
          </a:ln>
          <a:effectLst/>
        </p:spPr>
      </p:pic>
      <p:pic>
        <p:nvPicPr>
          <p:cNvPr id="14341" name="Picture 5"/>
          <p:cNvPicPr>
            <a:picLocks noChangeAspect="1" noChangeArrowheads="1"/>
          </p:cNvPicPr>
          <p:nvPr/>
        </p:nvPicPr>
        <p:blipFill>
          <a:blip r:embed="rId5"/>
          <a:srcRect l="12784" r="49812"/>
          <a:stretch>
            <a:fillRect/>
          </a:stretch>
        </p:blipFill>
        <p:spPr bwMode="auto">
          <a:xfrm>
            <a:off x="9810776" y="3214686"/>
            <a:ext cx="1881158" cy="476250"/>
          </a:xfrm>
          <a:prstGeom prst="rect">
            <a:avLst/>
          </a:prstGeom>
          <a:noFill/>
          <a:ln w="9525">
            <a:noFill/>
            <a:miter lim="800000"/>
            <a:headEnd/>
            <a:tailEnd/>
          </a:ln>
          <a:effectLst/>
        </p:spPr>
      </p:pic>
      <p:pic>
        <p:nvPicPr>
          <p:cNvPr id="14342" name="Picture 6"/>
          <p:cNvPicPr>
            <a:picLocks noChangeAspect="1" noChangeArrowheads="1"/>
          </p:cNvPicPr>
          <p:nvPr/>
        </p:nvPicPr>
        <p:blipFill>
          <a:blip r:embed="rId6"/>
          <a:srcRect l="12915" r="5293"/>
          <a:stretch>
            <a:fillRect/>
          </a:stretch>
        </p:blipFill>
        <p:spPr bwMode="auto">
          <a:xfrm>
            <a:off x="6881818" y="3714752"/>
            <a:ext cx="4071966" cy="1419225"/>
          </a:xfrm>
          <a:prstGeom prst="rect">
            <a:avLst/>
          </a:prstGeom>
          <a:noFill/>
          <a:ln w="9525">
            <a:noFill/>
            <a:miter lim="800000"/>
            <a:headEnd/>
            <a:tailEnd/>
          </a:ln>
          <a:effectLst/>
        </p:spPr>
      </p:pic>
      <p:pic>
        <p:nvPicPr>
          <p:cNvPr id="14343" name="Picture 7"/>
          <p:cNvPicPr>
            <a:picLocks noChangeAspect="1" noChangeArrowheads="1"/>
          </p:cNvPicPr>
          <p:nvPr/>
        </p:nvPicPr>
        <p:blipFill>
          <a:blip r:embed="rId7"/>
          <a:srcRect l="13794"/>
          <a:stretch>
            <a:fillRect/>
          </a:stretch>
        </p:blipFill>
        <p:spPr bwMode="auto">
          <a:xfrm>
            <a:off x="6881818" y="5214950"/>
            <a:ext cx="4017958" cy="1438275"/>
          </a:xfrm>
          <a:prstGeom prst="rect">
            <a:avLst/>
          </a:prstGeom>
          <a:noFill/>
          <a:ln w="9525">
            <a:noFill/>
            <a:miter lim="800000"/>
            <a:headEnd/>
            <a:tailEnd/>
          </a:ln>
          <a:effectLst/>
        </p:spPr>
      </p:pic>
      <p:sp>
        <p:nvSpPr>
          <p:cNvPr id="8" name="TextBox 7"/>
          <p:cNvSpPr txBox="1"/>
          <p:nvPr/>
        </p:nvSpPr>
        <p:spPr>
          <a:xfrm>
            <a:off x="1095340" y="4572008"/>
            <a:ext cx="66675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b="1" i="1" dirty="0" err="1" smtClean="0">
                <a:solidFill>
                  <a:schemeClr val="accent2"/>
                </a:solidFill>
              </a:rPr>
              <a:t>nos</a:t>
            </a:r>
            <a:endParaRPr lang="zh-CN" altLang="en-US" b="1" i="1" dirty="0">
              <a:solidFill>
                <a:schemeClr val="accent2"/>
              </a:solidFill>
            </a:endParaRPr>
          </a:p>
        </p:txBody>
      </p:sp>
      <p:sp>
        <p:nvSpPr>
          <p:cNvPr id="10" name="标题 1"/>
          <p:cNvSpPr>
            <a:spLocks noGrp="1" noChangeArrowheads="1"/>
          </p:cNvSpPr>
          <p:nvPr/>
        </p:nvSpPr>
        <p:spPr bwMode="auto">
          <a:xfrm>
            <a:off x="809588" y="0"/>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defRPr/>
            </a:pPr>
            <a:r>
              <a:rPr lang="zh-CN" altLang="en-US" sz="3600" b="1" dirty="0" smtClean="0">
                <a:solidFill>
                  <a:srgbClr val="17375E"/>
                </a:solidFill>
                <a:cs typeface="+mn-ea"/>
                <a:sym typeface="+mn-lt"/>
              </a:rPr>
              <a:t>眼科常见手术的编码</a:t>
            </a:r>
            <a:endParaRPr lang="zh-CN" altLang="en-US" sz="3600" b="1" dirty="0">
              <a:solidFill>
                <a:srgbClr val="17375E"/>
              </a:solidFill>
              <a:cs typeface="+mn-ea"/>
              <a:sym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238216" y="1357298"/>
            <a:ext cx="4572032" cy="4857784"/>
          </a:xfrm>
          <a:prstGeom prst="rect">
            <a:avLst/>
          </a:prstGeom>
        </p:spPr>
        <p:txBody>
          <a:bodyPr>
            <a:normAutofit fontScale="92500" lnSpcReduction="10000"/>
          </a:bodyPr>
          <a:lstStyle/>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1900" i="0" u="none" strike="noStrike" kern="1200" cap="none" spc="0" normalizeH="0" baseline="0" noProof="1" smtClean="0">
                <a:ln>
                  <a:noFill/>
                </a:ln>
                <a:solidFill>
                  <a:schemeClr val="tx2">
                    <a:lumMod val="75000"/>
                  </a:schemeClr>
                </a:solidFill>
                <a:effectLst/>
                <a:uLnTx/>
                <a:uFillTx/>
                <a:latin typeface="+mn-ea"/>
                <a:cs typeface="+mn-ea"/>
                <a:sym typeface="+mn-lt"/>
              </a:rPr>
              <a:t>08 </a:t>
            </a:r>
            <a:r>
              <a:rPr kumimoji="0" lang="zh-CN" altLang="en-US" sz="1900" i="0" u="none" strike="noStrike" kern="1200" cap="none" spc="0" normalizeH="0" baseline="0" noProof="1" smtClean="0">
                <a:ln>
                  <a:noFill/>
                </a:ln>
                <a:solidFill>
                  <a:schemeClr val="tx2">
                    <a:lumMod val="75000"/>
                  </a:schemeClr>
                </a:solidFill>
                <a:effectLst/>
                <a:uLnTx/>
                <a:uFillTx/>
                <a:latin typeface="+mn-ea"/>
                <a:cs typeface="+mn-ea"/>
                <a:sym typeface="+mn-lt"/>
              </a:rPr>
              <a:t>眼睑手术</a:t>
            </a:r>
            <a:endParaRPr kumimoji="0" lang="zh-CN" altLang="en-US" sz="1900" i="0" u="none" strike="noStrike" kern="1200" cap="none" spc="0" normalizeH="0" baseline="0" noProof="1">
              <a:ln>
                <a:noFill/>
              </a:ln>
              <a:solidFill>
                <a:srgbClr val="FF0000"/>
              </a:solidFill>
              <a:effectLst/>
              <a:uLnTx/>
              <a:uFillTx/>
              <a:latin typeface="+mn-ea"/>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1900" i="0" u="none" strike="noStrike" kern="1200" cap="none" spc="0" normalizeH="0" baseline="0" noProof="1" smtClean="0">
                <a:ln>
                  <a:noFill/>
                </a:ln>
                <a:solidFill>
                  <a:schemeClr val="tx2">
                    <a:lumMod val="75000"/>
                  </a:schemeClr>
                </a:solidFill>
                <a:effectLst/>
                <a:uLnTx/>
                <a:uFillTx/>
                <a:latin typeface="+mn-ea"/>
                <a:cs typeface="+mn-ea"/>
                <a:sym typeface="+mn-lt"/>
              </a:rPr>
              <a:t>09 </a:t>
            </a:r>
            <a:r>
              <a:rPr kumimoji="0" lang="zh-CN" altLang="en-US" sz="1900" i="0" u="none" strike="noStrike" kern="1200" cap="none" spc="0" normalizeH="0" baseline="0" noProof="1" smtClean="0">
                <a:ln>
                  <a:noFill/>
                </a:ln>
                <a:solidFill>
                  <a:schemeClr val="tx2">
                    <a:lumMod val="75000"/>
                  </a:schemeClr>
                </a:solidFill>
                <a:effectLst/>
                <a:uLnTx/>
                <a:uFillTx/>
                <a:latin typeface="+mn-ea"/>
                <a:cs typeface="+mn-ea"/>
                <a:sym typeface="+mn-lt"/>
              </a:rPr>
              <a:t>泪器系统手术</a:t>
            </a:r>
            <a:endParaRPr kumimoji="0" lang="en-US" altLang="zh-CN" sz="1900" i="0" u="none" strike="noStrike" kern="1200" cap="none" spc="0" normalizeH="0" baseline="0" noProof="1" smtClean="0">
              <a:ln>
                <a:noFill/>
              </a:ln>
              <a:solidFill>
                <a:srgbClr val="FF0000"/>
              </a:solidFill>
              <a:effectLst/>
              <a:uLnTx/>
              <a:uFillTx/>
              <a:latin typeface="+mn-ea"/>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1900" i="0" u="none" strike="noStrike" kern="1200" cap="none" spc="0" normalizeH="0" baseline="0" noProof="1" smtClean="0">
                <a:ln>
                  <a:noFill/>
                </a:ln>
                <a:solidFill>
                  <a:schemeClr val="tx2">
                    <a:lumMod val="75000"/>
                  </a:schemeClr>
                </a:solidFill>
                <a:effectLst/>
                <a:uLnTx/>
                <a:uFillTx/>
                <a:latin typeface="+mn-ea"/>
                <a:cs typeface="+mn-ea"/>
                <a:sym typeface="+mn-lt"/>
              </a:rPr>
              <a:t>10</a:t>
            </a:r>
            <a:r>
              <a:rPr kumimoji="0" lang="en-US" altLang="zh-CN" sz="1900" i="0" u="none" strike="noStrike" kern="1200" cap="none" spc="0" normalizeH="0" noProof="1" smtClean="0">
                <a:ln>
                  <a:noFill/>
                </a:ln>
                <a:solidFill>
                  <a:schemeClr val="tx2">
                    <a:lumMod val="75000"/>
                  </a:schemeClr>
                </a:solidFill>
                <a:effectLst/>
                <a:uLnTx/>
                <a:uFillTx/>
                <a:latin typeface="+mn-ea"/>
                <a:cs typeface="+mn-ea"/>
                <a:sym typeface="+mn-lt"/>
              </a:rPr>
              <a:t> </a:t>
            </a:r>
            <a:r>
              <a:rPr kumimoji="0" lang="zh-CN" altLang="en-US" sz="1900" i="0" u="none" strike="noStrike" kern="1200" cap="none" spc="0" normalizeH="0" noProof="1" smtClean="0">
                <a:ln>
                  <a:noFill/>
                </a:ln>
                <a:solidFill>
                  <a:schemeClr val="tx2">
                    <a:lumMod val="75000"/>
                  </a:schemeClr>
                </a:solidFill>
                <a:effectLst/>
                <a:uLnTx/>
                <a:uFillTx/>
                <a:latin typeface="+mn-ea"/>
                <a:cs typeface="+mn-ea"/>
                <a:sym typeface="+mn-lt"/>
              </a:rPr>
              <a:t>结膜手术</a:t>
            </a:r>
            <a:endParaRPr kumimoji="0" lang="zh-CN" altLang="en-US" sz="1900" i="0" u="none" strike="noStrike" kern="1200" cap="none" spc="0" normalizeH="0" baseline="0" noProof="1" smtClean="0">
              <a:ln>
                <a:noFill/>
              </a:ln>
              <a:solidFill>
                <a:srgbClr val="FF0000"/>
              </a:solidFill>
              <a:effectLst/>
              <a:uLnTx/>
              <a:uFillTx/>
              <a:latin typeface="+mn-ea"/>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1900" i="0" u="none" strike="noStrike" kern="1200" cap="none" spc="0" normalizeH="0" baseline="0" noProof="1" smtClean="0">
                <a:ln>
                  <a:noFill/>
                </a:ln>
                <a:solidFill>
                  <a:schemeClr val="tx2">
                    <a:lumMod val="75000"/>
                  </a:schemeClr>
                </a:solidFill>
                <a:effectLst/>
                <a:uLnTx/>
                <a:uFillTx/>
                <a:latin typeface="+mn-ea"/>
                <a:cs typeface="+mn-ea"/>
                <a:sym typeface="+mn-lt"/>
              </a:rPr>
              <a:t>11 </a:t>
            </a:r>
            <a:r>
              <a:rPr kumimoji="0" lang="zh-CN" altLang="en-US" sz="1900" i="0" u="none" strike="noStrike" kern="1200" cap="none" spc="0" normalizeH="0" baseline="0" noProof="1" smtClean="0">
                <a:ln>
                  <a:noFill/>
                </a:ln>
                <a:solidFill>
                  <a:schemeClr val="tx2">
                    <a:lumMod val="75000"/>
                  </a:schemeClr>
                </a:solidFill>
                <a:effectLst/>
                <a:uLnTx/>
                <a:uFillTx/>
                <a:latin typeface="+mn-ea"/>
                <a:cs typeface="+mn-ea"/>
                <a:sym typeface="+mn-lt"/>
              </a:rPr>
              <a:t>角膜手术</a:t>
            </a:r>
            <a:endParaRPr kumimoji="0" lang="en-US" altLang="zh-CN" sz="1900" i="0" u="none" strike="noStrike" kern="1200" cap="none" spc="0" normalizeH="0" baseline="0" noProof="1" smtClean="0">
              <a:ln>
                <a:noFill/>
              </a:ln>
              <a:solidFill>
                <a:schemeClr val="tx2">
                  <a:lumMod val="75000"/>
                </a:schemeClr>
              </a:solidFill>
              <a:effectLst/>
              <a:uLnTx/>
              <a:uFillTx/>
              <a:latin typeface="+mn-ea"/>
              <a:cs typeface="+mn-ea"/>
              <a:sym typeface="+mn-lt"/>
            </a:endParaRPr>
          </a:p>
          <a:p>
            <a:pPr marL="831850" marR="0" lvl="1" indent="-319405" algn="l" defTabSz="1023620"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1900" i="0" u="none" strike="noStrike" kern="1200" cap="none" spc="0" normalizeH="0" baseline="0" noProof="1" smtClean="0">
                <a:ln>
                  <a:noFill/>
                </a:ln>
                <a:solidFill>
                  <a:schemeClr val="tx2">
                    <a:lumMod val="75000"/>
                  </a:schemeClr>
                </a:solidFill>
                <a:effectLst/>
                <a:uLnTx/>
                <a:uFillTx/>
                <a:latin typeface="+mn-ea"/>
                <a:cs typeface="+mn-ea"/>
                <a:sym typeface="+mn-lt"/>
              </a:rPr>
              <a:t>12 </a:t>
            </a:r>
            <a:r>
              <a:rPr kumimoji="0" lang="zh-CN" altLang="en-US" sz="1900" i="0" u="none" strike="noStrike" kern="1200" cap="none" spc="0" normalizeH="0" baseline="0" noProof="1" smtClean="0">
                <a:ln>
                  <a:noFill/>
                </a:ln>
                <a:solidFill>
                  <a:schemeClr val="tx2">
                    <a:lumMod val="75000"/>
                  </a:schemeClr>
                </a:solidFill>
                <a:effectLst/>
                <a:uLnTx/>
                <a:uFillTx/>
                <a:latin typeface="+mn-ea"/>
                <a:cs typeface="+mn-ea"/>
                <a:sym typeface="+mn-lt"/>
              </a:rPr>
              <a:t>虹膜</a:t>
            </a:r>
            <a:r>
              <a:rPr lang="zh-CN" altLang="en-US" sz="1900" noProof="1" smtClean="0">
                <a:solidFill>
                  <a:schemeClr val="tx2">
                    <a:lumMod val="75000"/>
                  </a:schemeClr>
                </a:solidFill>
                <a:latin typeface="+mn-ea"/>
                <a:cs typeface="+mn-ea"/>
                <a:sym typeface="+mn-lt"/>
              </a:rPr>
              <a:t>，睫状体，巩膜和前房的手术</a:t>
            </a:r>
            <a:endParaRPr lang="en-US" altLang="zh-CN" sz="1900" noProof="1" smtClean="0">
              <a:solidFill>
                <a:schemeClr val="tx2">
                  <a:lumMod val="75000"/>
                </a:schemeClr>
              </a:solidFill>
              <a:latin typeface="+mn-ea"/>
              <a:cs typeface="+mn-ea"/>
              <a:sym typeface="+mn-lt"/>
            </a:endParaRPr>
          </a:p>
          <a:p>
            <a:pPr marL="831850" marR="0" lvl="1" indent="-319405" algn="l" defTabSz="1023620"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1900" i="0" u="none" strike="noStrike" kern="1200" cap="none" spc="0" normalizeH="0" baseline="0" noProof="1" smtClean="0">
                <a:ln>
                  <a:noFill/>
                </a:ln>
                <a:solidFill>
                  <a:schemeClr val="tx2">
                    <a:lumMod val="75000"/>
                  </a:schemeClr>
                </a:solidFill>
                <a:effectLst/>
                <a:uLnTx/>
                <a:uFillTx/>
                <a:latin typeface="+mn-ea"/>
                <a:cs typeface="+mn-ea"/>
                <a:sym typeface="+mn-lt"/>
              </a:rPr>
              <a:t>13 </a:t>
            </a:r>
            <a:r>
              <a:rPr kumimoji="0" lang="zh-CN" altLang="en-US" sz="1900" i="0" u="none" strike="noStrike" kern="1200" cap="none" spc="0" normalizeH="0" baseline="0" noProof="1" smtClean="0">
                <a:ln>
                  <a:noFill/>
                </a:ln>
                <a:solidFill>
                  <a:schemeClr val="tx2">
                    <a:lumMod val="75000"/>
                  </a:schemeClr>
                </a:solidFill>
                <a:effectLst/>
                <a:uLnTx/>
                <a:uFillTx/>
                <a:latin typeface="+mn-ea"/>
                <a:cs typeface="+mn-ea"/>
                <a:sym typeface="+mn-lt"/>
              </a:rPr>
              <a:t>晶状体手术</a:t>
            </a:r>
            <a:endParaRPr kumimoji="0" lang="en-US" altLang="zh-CN" sz="1900" i="0" u="none" strike="noStrike" kern="1200" cap="none" spc="0" normalizeH="0" baseline="0" noProof="1" smtClean="0">
              <a:ln>
                <a:noFill/>
              </a:ln>
              <a:solidFill>
                <a:schemeClr val="tx2">
                  <a:lumMod val="75000"/>
                </a:schemeClr>
              </a:solidFill>
              <a:effectLst/>
              <a:uLnTx/>
              <a:uFillTx/>
              <a:latin typeface="+mn-ea"/>
              <a:cs typeface="+mn-ea"/>
              <a:sym typeface="+mn-lt"/>
            </a:endParaRPr>
          </a:p>
          <a:p>
            <a:pPr marL="831850" marR="0" lvl="1" indent="-319405" algn="l" defTabSz="1023620" rtl="0" eaLnBrk="0" fontAlgn="base" latinLnBrk="0" hangingPunct="0">
              <a:lnSpc>
                <a:spcPct val="150000"/>
              </a:lnSpc>
              <a:spcBef>
                <a:spcPct val="17000"/>
              </a:spcBef>
              <a:spcAft>
                <a:spcPct val="0"/>
              </a:spcAft>
              <a:buClrTx/>
              <a:buSzTx/>
              <a:buFont typeface="Wingdings" panose="05000000000000000000" charset="0"/>
              <a:buChar char=""/>
              <a:defRPr/>
            </a:pPr>
            <a:r>
              <a:rPr lang="en-US" altLang="zh-CN" sz="1900" noProof="1" smtClean="0">
                <a:solidFill>
                  <a:schemeClr val="tx2">
                    <a:lumMod val="75000"/>
                  </a:schemeClr>
                </a:solidFill>
                <a:latin typeface="+mn-ea"/>
                <a:cs typeface="+mn-ea"/>
                <a:sym typeface="+mn-lt"/>
              </a:rPr>
              <a:t>14 </a:t>
            </a:r>
            <a:r>
              <a:rPr lang="zh-CN" altLang="en-US" sz="1900" noProof="1" smtClean="0">
                <a:solidFill>
                  <a:schemeClr val="tx2">
                    <a:lumMod val="75000"/>
                  </a:schemeClr>
                </a:solidFill>
                <a:latin typeface="+mn-ea"/>
                <a:cs typeface="+mn-ea"/>
                <a:sym typeface="+mn-lt"/>
              </a:rPr>
              <a:t>视网膜，脉络膜，玻璃体和后房手术</a:t>
            </a:r>
            <a:endParaRPr lang="en-US" altLang="zh-CN" sz="1900" noProof="1" smtClean="0">
              <a:solidFill>
                <a:schemeClr val="tx2">
                  <a:lumMod val="75000"/>
                </a:schemeClr>
              </a:solidFill>
              <a:latin typeface="+mn-ea"/>
              <a:cs typeface="+mn-ea"/>
              <a:sym typeface="+mn-lt"/>
            </a:endParaRPr>
          </a:p>
          <a:p>
            <a:pPr marL="831850" marR="0" lvl="1" indent="-319405" algn="l" defTabSz="1023620"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1900" i="0" u="none" strike="noStrike" kern="1200" cap="none" spc="0" normalizeH="0" baseline="0" noProof="1" smtClean="0">
                <a:ln>
                  <a:noFill/>
                </a:ln>
                <a:solidFill>
                  <a:schemeClr val="tx2">
                    <a:lumMod val="75000"/>
                  </a:schemeClr>
                </a:solidFill>
                <a:effectLst/>
                <a:uLnTx/>
                <a:uFillTx/>
                <a:latin typeface="+mn-ea"/>
                <a:cs typeface="+mn-ea"/>
                <a:sym typeface="+mn-lt"/>
              </a:rPr>
              <a:t>15 </a:t>
            </a:r>
            <a:r>
              <a:rPr kumimoji="0" lang="zh-CN" altLang="en-US" sz="1900" i="0" u="none" strike="noStrike" kern="1200" cap="none" spc="0" normalizeH="0" baseline="0" noProof="1" smtClean="0">
                <a:ln>
                  <a:noFill/>
                </a:ln>
                <a:solidFill>
                  <a:schemeClr val="tx2">
                    <a:lumMod val="75000"/>
                  </a:schemeClr>
                </a:solidFill>
                <a:effectLst/>
                <a:uLnTx/>
                <a:uFillTx/>
                <a:latin typeface="+mn-ea"/>
                <a:cs typeface="+mn-ea"/>
                <a:sym typeface="+mn-lt"/>
              </a:rPr>
              <a:t>眼外肌</a:t>
            </a:r>
            <a:r>
              <a:rPr lang="zh-CN" altLang="en-US" sz="1900" noProof="1" smtClean="0">
                <a:solidFill>
                  <a:schemeClr val="tx2">
                    <a:lumMod val="75000"/>
                  </a:schemeClr>
                </a:solidFill>
                <a:latin typeface="+mn-ea"/>
                <a:cs typeface="+mn-ea"/>
                <a:sym typeface="+mn-lt"/>
              </a:rPr>
              <a:t>手术</a:t>
            </a:r>
            <a:endParaRPr lang="en-US" altLang="zh-CN" sz="1900" noProof="1" smtClean="0">
              <a:solidFill>
                <a:schemeClr val="tx2">
                  <a:lumMod val="75000"/>
                </a:schemeClr>
              </a:solidFill>
              <a:latin typeface="+mn-ea"/>
              <a:cs typeface="+mn-ea"/>
              <a:sym typeface="+mn-lt"/>
            </a:endParaRPr>
          </a:p>
          <a:p>
            <a:pPr marL="831850" marR="0" lvl="1" indent="-319405" algn="l" defTabSz="1023620"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1900" i="0" u="none" strike="noStrike" kern="1200" cap="none" spc="0" normalizeH="0" baseline="0" noProof="1" smtClean="0">
                <a:ln>
                  <a:noFill/>
                </a:ln>
                <a:solidFill>
                  <a:schemeClr val="tx2">
                    <a:lumMod val="75000"/>
                  </a:schemeClr>
                </a:solidFill>
                <a:effectLst/>
                <a:uLnTx/>
                <a:uFillTx/>
                <a:latin typeface="+mn-ea"/>
                <a:cs typeface="+mn-ea"/>
                <a:sym typeface="+mn-lt"/>
              </a:rPr>
              <a:t>16 </a:t>
            </a:r>
            <a:r>
              <a:rPr kumimoji="0" lang="zh-CN" altLang="en-US" sz="1900" i="0" u="none" strike="noStrike" kern="1200" cap="none" spc="0" normalizeH="0" baseline="0" noProof="1" smtClean="0">
                <a:ln>
                  <a:noFill/>
                </a:ln>
                <a:solidFill>
                  <a:schemeClr val="tx2">
                    <a:lumMod val="75000"/>
                  </a:schemeClr>
                </a:solidFill>
                <a:effectLst/>
                <a:uLnTx/>
                <a:uFillTx/>
                <a:latin typeface="+mn-ea"/>
                <a:cs typeface="+mn-ea"/>
                <a:sym typeface="+mn-lt"/>
              </a:rPr>
              <a:t>眼眶和眼球手术</a:t>
            </a:r>
            <a:endParaRPr kumimoji="0" lang="zh-CN" altLang="en-US" sz="1900" i="0" u="none" strike="noStrike" kern="1200" cap="none" spc="0" normalizeH="0" baseline="0" noProof="1">
              <a:ln>
                <a:noFill/>
              </a:ln>
              <a:solidFill>
                <a:schemeClr val="tx2">
                  <a:lumMod val="75000"/>
                </a:schemeClr>
              </a:solidFill>
              <a:effectLst/>
              <a:uLnTx/>
              <a:uFillTx/>
              <a:latin typeface="+mn-ea"/>
              <a:cs typeface="+mn-ea"/>
              <a:sym typeface="+mn-lt"/>
            </a:endParaRPr>
          </a:p>
        </p:txBody>
      </p:sp>
      <p:sp>
        <p:nvSpPr>
          <p:cNvPr id="24579" name="标题 1"/>
          <p:cNvSpPr>
            <a:spLocks noGrp="1" noChangeArrowheads="1"/>
          </p:cNvSpPr>
          <p:nvPr/>
        </p:nvSpPr>
        <p:spPr bwMode="auto">
          <a:xfrm>
            <a:off x="857250" y="620713"/>
            <a:ext cx="8910638"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smtClean="0">
                <a:ln>
                  <a:noFill/>
                </a:ln>
                <a:solidFill>
                  <a:srgbClr val="17375E"/>
                </a:solidFill>
                <a:effectLst/>
                <a:uLnTx/>
                <a:uFillTx/>
                <a:latin typeface="+mn-lt"/>
                <a:ea typeface="+mn-ea"/>
                <a:cs typeface="+mn-ea"/>
                <a:sym typeface="+mn-lt"/>
              </a:rPr>
              <a:t>眼部手术包括：</a:t>
            </a:r>
            <a:endParaRPr kumimoji="0" lang="zh-CN" altLang="en-US" sz="4000" b="1" i="0" u="none" strike="noStrike" kern="1200" cap="none" spc="0" normalizeH="0" baseline="0" noProof="0" dirty="0">
              <a:ln>
                <a:noFill/>
              </a:ln>
              <a:solidFill>
                <a:srgbClr val="17375E"/>
              </a:solidFill>
              <a:effectLst/>
              <a:uLnTx/>
              <a:uFillTx/>
              <a:latin typeface="+mn-lt"/>
              <a:ea typeface="+mn-ea"/>
              <a:cs typeface="+mn-ea"/>
              <a:sym typeface="+mn-lt"/>
            </a:endParaRPr>
          </a:p>
        </p:txBody>
      </p:sp>
      <p:pic>
        <p:nvPicPr>
          <p:cNvPr id="1027" name="Picture 3"/>
          <p:cNvPicPr>
            <a:picLocks noChangeAspect="1" noChangeArrowheads="1"/>
          </p:cNvPicPr>
          <p:nvPr/>
        </p:nvPicPr>
        <p:blipFill>
          <a:blip r:embed="rId3"/>
          <a:srcRect/>
          <a:stretch>
            <a:fillRect/>
          </a:stretch>
        </p:blipFill>
        <p:spPr bwMode="auto">
          <a:xfrm>
            <a:off x="7453322" y="1357298"/>
            <a:ext cx="3827277" cy="300039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952464" y="1357298"/>
            <a:ext cx="10744200" cy="3954780"/>
          </a:xfrm>
          <a:prstGeom prst="rect">
            <a:avLst/>
          </a:prstGeom>
          <a:noFill/>
          <a:ln w="9525">
            <a:noFill/>
            <a:miter lim="800000"/>
            <a:headEnd/>
            <a:tailEnd/>
          </a:ln>
          <a:effectLst/>
        </p:spPr>
      </p:pic>
      <p:sp>
        <p:nvSpPr>
          <p:cNvPr id="7" name="标题 1"/>
          <p:cNvSpPr>
            <a:spLocks noGrp="1" noChangeArrowheads="1"/>
          </p:cNvSpPr>
          <p:nvPr/>
        </p:nvSpPr>
        <p:spPr bwMode="auto">
          <a:xfrm>
            <a:off x="1166778" y="571480"/>
            <a:ext cx="8972549" cy="704849"/>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defRPr/>
            </a:pPr>
            <a:r>
              <a:rPr lang="zh-CN" altLang="en-US" sz="4000" b="1" dirty="0" smtClean="0">
                <a:solidFill>
                  <a:srgbClr val="17375E"/>
                </a:solidFill>
                <a:cs typeface="+mn-ea"/>
                <a:sym typeface="+mn-lt"/>
              </a:rPr>
              <a:t>眼科常见手术的编码</a:t>
            </a:r>
            <a:endParaRPr lang="zh-CN" altLang="en-US" sz="4000" b="1" dirty="0">
              <a:solidFill>
                <a:srgbClr val="17375E"/>
              </a:solidFill>
              <a:cs typeface="+mn-ea"/>
              <a:sym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595274" y="1285860"/>
            <a:ext cx="3714776" cy="1571636"/>
          </a:xfrm>
          <a:prstGeom prst="rect">
            <a:avLst/>
          </a:prstGeom>
        </p:spPr>
        <p:txBody>
          <a:bodyPr>
            <a:normAutofit/>
          </a:bodyPr>
          <a:lstStyle/>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2000" b="0" i="0" u="none" strike="noStrike" kern="1200" cap="none" spc="0" normalizeH="0" baseline="0" noProof="1" smtClean="0">
                <a:ln>
                  <a:noFill/>
                </a:ln>
                <a:solidFill>
                  <a:schemeClr val="tx2">
                    <a:lumMod val="75000"/>
                  </a:schemeClr>
                </a:solidFill>
                <a:effectLst/>
                <a:uLnTx/>
                <a:uFillTx/>
                <a:latin typeface="+mn-lt"/>
                <a:ea typeface="+mn-ea"/>
                <a:cs typeface="+mn-ea"/>
                <a:sym typeface="+mn-lt"/>
              </a:rPr>
              <a:t>18 </a:t>
            </a:r>
            <a:r>
              <a:rPr kumimoji="0" lang="zh-CN" altLang="en-US" sz="2000" b="0" i="0" u="none" strike="noStrike" kern="1200" cap="none" spc="0" normalizeH="0" baseline="0" noProof="1" smtClean="0">
                <a:ln>
                  <a:noFill/>
                </a:ln>
                <a:solidFill>
                  <a:schemeClr val="tx2">
                    <a:lumMod val="75000"/>
                  </a:schemeClr>
                </a:solidFill>
                <a:effectLst/>
                <a:uLnTx/>
                <a:uFillTx/>
                <a:latin typeface="+mn-lt"/>
                <a:ea typeface="+mn-ea"/>
                <a:cs typeface="+mn-ea"/>
                <a:sym typeface="+mn-lt"/>
              </a:rPr>
              <a:t>外耳手术</a:t>
            </a:r>
            <a:endParaRPr kumimoji="0" lang="zh-CN" altLang="en-US" sz="2000" b="0" i="0" u="none" strike="noStrike" kern="1200" cap="none" spc="0" normalizeH="0" baseline="0" noProof="1">
              <a:ln>
                <a:noFill/>
              </a:ln>
              <a:solidFill>
                <a:srgbClr val="FF0000"/>
              </a:solidFill>
              <a:effectLst/>
              <a:uLnTx/>
              <a:uFillTx/>
              <a:latin typeface="+mn-lt"/>
              <a:ea typeface="+mn-ea"/>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2000" b="0" i="0" u="none" strike="noStrike" kern="1200" cap="none" spc="0" normalizeH="0" baseline="0" noProof="1" smtClean="0">
                <a:ln>
                  <a:noFill/>
                </a:ln>
                <a:solidFill>
                  <a:schemeClr val="tx2">
                    <a:lumMod val="75000"/>
                  </a:schemeClr>
                </a:solidFill>
                <a:effectLst/>
                <a:uLnTx/>
                <a:uFillTx/>
                <a:latin typeface="+mn-lt"/>
                <a:ea typeface="+mn-ea"/>
                <a:cs typeface="+mn-ea"/>
                <a:sym typeface="+mn-lt"/>
              </a:rPr>
              <a:t>19 </a:t>
            </a:r>
            <a:r>
              <a:rPr kumimoji="0" lang="zh-CN" altLang="en-US" sz="2000" b="0" i="0" u="none" strike="noStrike" kern="1200" cap="none" spc="0" normalizeH="0" baseline="0" noProof="1" smtClean="0">
                <a:ln>
                  <a:noFill/>
                </a:ln>
                <a:solidFill>
                  <a:schemeClr val="tx2">
                    <a:lumMod val="75000"/>
                  </a:schemeClr>
                </a:solidFill>
                <a:effectLst/>
                <a:uLnTx/>
                <a:uFillTx/>
                <a:latin typeface="+mn-lt"/>
                <a:ea typeface="+mn-ea"/>
                <a:cs typeface="+mn-ea"/>
                <a:sym typeface="+mn-lt"/>
              </a:rPr>
              <a:t>中耳重建术</a:t>
            </a:r>
            <a:endParaRPr kumimoji="0" lang="en-US" altLang="zh-CN" sz="2000" b="0" i="0" u="none" strike="noStrike" kern="1200" cap="none" spc="0" normalizeH="0" baseline="0" noProof="1" smtClean="0">
              <a:ln>
                <a:noFill/>
              </a:ln>
              <a:solidFill>
                <a:srgbClr val="FF0000"/>
              </a:solidFill>
              <a:effectLst/>
              <a:uLnTx/>
              <a:uFillTx/>
              <a:latin typeface="+mn-lt"/>
              <a:ea typeface="+mn-ea"/>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2000" b="0" i="0" u="none" strike="noStrike" kern="1200" cap="none" spc="0" normalizeH="0" baseline="0" noProof="1" smtClean="0">
                <a:ln>
                  <a:noFill/>
                </a:ln>
                <a:solidFill>
                  <a:schemeClr val="tx2">
                    <a:lumMod val="75000"/>
                  </a:schemeClr>
                </a:solidFill>
                <a:effectLst/>
                <a:uLnTx/>
                <a:uFillTx/>
                <a:latin typeface="+mn-lt"/>
                <a:ea typeface="+mn-ea"/>
                <a:cs typeface="+mn-ea"/>
                <a:sym typeface="+mn-lt"/>
              </a:rPr>
              <a:t>20</a:t>
            </a:r>
            <a:r>
              <a:rPr kumimoji="0" lang="en-US" altLang="zh-CN" sz="2000" b="0" i="0" u="none" strike="noStrike" kern="1200" cap="none" spc="0" normalizeH="0" noProof="1" smtClean="0">
                <a:ln>
                  <a:noFill/>
                </a:ln>
                <a:solidFill>
                  <a:schemeClr val="tx2">
                    <a:lumMod val="75000"/>
                  </a:schemeClr>
                </a:solidFill>
                <a:effectLst/>
                <a:uLnTx/>
                <a:uFillTx/>
                <a:latin typeface="+mn-lt"/>
                <a:ea typeface="+mn-ea"/>
                <a:cs typeface="+mn-ea"/>
                <a:sym typeface="+mn-lt"/>
              </a:rPr>
              <a:t> </a:t>
            </a:r>
            <a:r>
              <a:rPr kumimoji="0" lang="zh-CN" altLang="en-US" sz="2000" b="0" i="0" u="none" strike="noStrike" kern="1200" cap="none" spc="0" normalizeH="0" noProof="1" smtClean="0">
                <a:ln>
                  <a:noFill/>
                </a:ln>
                <a:solidFill>
                  <a:schemeClr val="tx2">
                    <a:lumMod val="75000"/>
                  </a:schemeClr>
                </a:solidFill>
                <a:effectLst/>
                <a:uLnTx/>
                <a:uFillTx/>
                <a:latin typeface="+mn-lt"/>
                <a:ea typeface="+mn-ea"/>
                <a:cs typeface="+mn-ea"/>
                <a:sym typeface="+mn-lt"/>
              </a:rPr>
              <a:t>中耳和内耳</a:t>
            </a:r>
            <a:r>
              <a:rPr lang="zh-CN" altLang="en-US" sz="2000" noProof="1" smtClean="0">
                <a:solidFill>
                  <a:schemeClr val="tx2">
                    <a:lumMod val="75000"/>
                  </a:schemeClr>
                </a:solidFill>
                <a:cs typeface="+mn-ea"/>
                <a:sym typeface="+mn-lt"/>
              </a:rPr>
              <a:t>其他</a:t>
            </a:r>
            <a:r>
              <a:rPr kumimoji="0" lang="zh-CN" altLang="en-US" sz="2000" b="0" i="0" u="none" strike="noStrike" kern="1200" cap="none" spc="0" normalizeH="0" noProof="1" smtClean="0">
                <a:ln>
                  <a:noFill/>
                </a:ln>
                <a:solidFill>
                  <a:schemeClr val="tx2">
                    <a:lumMod val="75000"/>
                  </a:schemeClr>
                </a:solidFill>
                <a:effectLst/>
                <a:uLnTx/>
                <a:uFillTx/>
                <a:latin typeface="+mn-lt"/>
                <a:ea typeface="+mn-ea"/>
                <a:cs typeface="+mn-ea"/>
                <a:sym typeface="+mn-lt"/>
              </a:rPr>
              <a:t>手术</a:t>
            </a:r>
            <a:endParaRPr kumimoji="0" lang="zh-CN" altLang="en-US" sz="2000" b="0" i="0" u="none" strike="noStrike" kern="1200" cap="none" spc="0" normalizeH="0" baseline="0" noProof="1" smtClean="0">
              <a:ln>
                <a:noFill/>
              </a:ln>
              <a:solidFill>
                <a:srgbClr val="FF0000"/>
              </a:solidFill>
              <a:effectLst/>
              <a:uLnTx/>
              <a:uFillTx/>
              <a:latin typeface="+mn-lt"/>
              <a:ea typeface="+mn-ea"/>
              <a:cs typeface="+mn-ea"/>
              <a:sym typeface="+mn-lt"/>
            </a:endParaRPr>
          </a:p>
        </p:txBody>
      </p:sp>
      <p:sp>
        <p:nvSpPr>
          <p:cNvPr id="24579" name="标题 1"/>
          <p:cNvSpPr>
            <a:spLocks noGrp="1" noChangeArrowheads="1"/>
          </p:cNvSpPr>
          <p:nvPr/>
        </p:nvSpPr>
        <p:spPr bwMode="auto">
          <a:xfrm>
            <a:off x="857250" y="620713"/>
            <a:ext cx="8910638"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lang="zh-CN" altLang="en-US" sz="4000" b="1" dirty="0" smtClean="0">
                <a:solidFill>
                  <a:srgbClr val="17375E"/>
                </a:solidFill>
                <a:latin typeface="+mn-lt"/>
                <a:ea typeface="+mn-ea"/>
                <a:cs typeface="+mn-ea"/>
                <a:sym typeface="+mn-lt"/>
              </a:rPr>
              <a:t>耳</a:t>
            </a:r>
            <a:r>
              <a:rPr kumimoji="0" lang="zh-CN" altLang="en-US" sz="4000" b="1" i="0" u="none" strike="noStrike" kern="1200" cap="none" spc="0" normalizeH="0" baseline="0" noProof="0" dirty="0" smtClean="0">
                <a:ln>
                  <a:noFill/>
                </a:ln>
                <a:solidFill>
                  <a:srgbClr val="17375E"/>
                </a:solidFill>
                <a:effectLst/>
                <a:uLnTx/>
                <a:uFillTx/>
                <a:latin typeface="+mn-lt"/>
                <a:ea typeface="+mn-ea"/>
                <a:cs typeface="+mn-ea"/>
                <a:sym typeface="+mn-lt"/>
              </a:rPr>
              <a:t>部手术包括：</a:t>
            </a:r>
            <a:endParaRPr kumimoji="0" lang="zh-CN" altLang="en-US" sz="4000" b="1" i="0" u="none" strike="noStrike" kern="1200" cap="none" spc="0" normalizeH="0" baseline="0" noProof="0" dirty="0">
              <a:ln>
                <a:noFill/>
              </a:ln>
              <a:solidFill>
                <a:srgbClr val="17375E"/>
              </a:solidFill>
              <a:effectLst/>
              <a:uLnTx/>
              <a:uFillTx/>
              <a:latin typeface="+mn-lt"/>
              <a:ea typeface="+mn-ea"/>
              <a:cs typeface="+mn-ea"/>
              <a:sym typeface="+mn-lt"/>
            </a:endParaRPr>
          </a:p>
        </p:txBody>
      </p:sp>
      <p:pic>
        <p:nvPicPr>
          <p:cNvPr id="1027" name="Picture 3"/>
          <p:cNvPicPr>
            <a:picLocks noChangeAspect="1" noChangeArrowheads="1"/>
          </p:cNvPicPr>
          <p:nvPr/>
        </p:nvPicPr>
        <p:blipFill>
          <a:blip r:embed="rId2" cstate="print"/>
          <a:srcRect/>
          <a:stretch>
            <a:fillRect/>
          </a:stretch>
        </p:blipFill>
        <p:spPr bwMode="auto">
          <a:xfrm>
            <a:off x="7532684" y="428604"/>
            <a:ext cx="4659316" cy="3841268"/>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7239008" y="0"/>
            <a:ext cx="4714908" cy="446535"/>
          </a:xfrm>
          <a:prstGeom prst="rect">
            <a:avLst/>
          </a:prstGeom>
          <a:noFill/>
          <a:ln w="9525">
            <a:noFill/>
            <a:miter lim="800000"/>
            <a:headEnd/>
            <a:tailEnd/>
          </a:ln>
          <a:effectLst/>
        </p:spPr>
      </p:pic>
      <p:pic>
        <p:nvPicPr>
          <p:cNvPr id="1030" name="Picture 6" descr="https://gimg2.baidu.com/image_search/src=http%3A%2F%2Fwww.yxppt.com%2Fwp-content%2Fuploads%2F2016%2F10%2Fyxppt_2016-10-16_05-34-06.jpg&amp;refer=http%3A%2F%2Fwww.yxppt.com&amp;app=2002&amp;size=f9999,10000&amp;q=a80&amp;n=0&amp;g=0n&amp;fmt=jpeg?sec=1616551606&amp;t=61a1f30a12379074a0a09dea6f561534"/>
          <p:cNvPicPr>
            <a:picLocks noChangeAspect="1" noChangeArrowheads="1"/>
          </p:cNvPicPr>
          <p:nvPr/>
        </p:nvPicPr>
        <p:blipFill>
          <a:blip r:embed="rId4"/>
          <a:srcRect/>
          <a:stretch>
            <a:fillRect/>
          </a:stretch>
        </p:blipFill>
        <p:spPr bwMode="auto">
          <a:xfrm>
            <a:off x="155575" y="-136525"/>
            <a:ext cx="38100" cy="76200"/>
          </a:xfrm>
          <a:prstGeom prst="rect">
            <a:avLst/>
          </a:prstGeom>
          <a:noFill/>
        </p:spPr>
      </p:pic>
      <p:pic>
        <p:nvPicPr>
          <p:cNvPr id="1034" name="Picture 10" descr="C:\Users\Administrator\Desktop\src=http___img.alicdn.com_i1_648005767_O1CN01gfX2mW1sTKhDSLJum_!!648005767.jpg&amp;refer=http___img.alicdn.jpg"/>
          <p:cNvPicPr>
            <a:picLocks noChangeAspect="1" noChangeArrowheads="1"/>
          </p:cNvPicPr>
          <p:nvPr/>
        </p:nvPicPr>
        <p:blipFill>
          <a:blip r:embed="rId5"/>
          <a:srcRect/>
          <a:stretch>
            <a:fillRect/>
          </a:stretch>
        </p:blipFill>
        <p:spPr bwMode="auto">
          <a:xfrm>
            <a:off x="380960" y="2928934"/>
            <a:ext cx="5316554" cy="3240132"/>
          </a:xfrm>
          <a:prstGeom prst="rect">
            <a:avLst/>
          </a:prstGeom>
          <a:noFill/>
        </p:spPr>
      </p:pic>
      <p:pic>
        <p:nvPicPr>
          <p:cNvPr id="2" name="Picture 3"/>
          <p:cNvPicPr>
            <a:picLocks noChangeAspect="1" noChangeArrowheads="1"/>
          </p:cNvPicPr>
          <p:nvPr/>
        </p:nvPicPr>
        <p:blipFill>
          <a:blip r:embed="rId6"/>
          <a:srcRect/>
          <a:stretch>
            <a:fillRect/>
          </a:stretch>
        </p:blipFill>
        <p:spPr bwMode="auto">
          <a:xfrm>
            <a:off x="5310182" y="3357562"/>
            <a:ext cx="2314575" cy="3095625"/>
          </a:xfrm>
          <a:prstGeom prst="rect">
            <a:avLst/>
          </a:prstGeom>
          <a:noFill/>
          <a:ln w="9525">
            <a:noFill/>
            <a:miter lim="800000"/>
            <a:headEnd/>
            <a:tailEnd/>
          </a:ln>
          <a:effectLst/>
        </p:spPr>
      </p:pic>
      <p:sp>
        <p:nvSpPr>
          <p:cNvPr id="9" name="矩形 8"/>
          <p:cNvSpPr/>
          <p:nvPr/>
        </p:nvSpPr>
        <p:spPr>
          <a:xfrm>
            <a:off x="8167702" y="5000636"/>
            <a:ext cx="3786214" cy="923330"/>
          </a:xfrm>
          <a:prstGeom prst="rect">
            <a:avLst/>
          </a:prstGeom>
        </p:spPr>
        <p:txBody>
          <a:bodyPr wrap="square">
            <a:spAutoFit/>
          </a:bodyPr>
          <a:lstStyle/>
          <a:p>
            <a:r>
              <a:rPr lang="zh-CN" altLang="en-US" dirty="0" smtClean="0">
                <a:solidFill>
                  <a:srgbClr val="17375E"/>
                </a:solidFill>
              </a:rPr>
              <a:t>外耳和中耳是声波的收集和传导装置，内耳接受声波和位觉的刺激 。 听觉感受器和位觉感受器位于内耳</a:t>
            </a:r>
            <a:endParaRPr lang="zh-CN" altLang="en-US" dirty="0">
              <a:solidFill>
                <a:srgbClr val="17375E"/>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内容占位符 2"/>
          <p:cNvSpPr>
            <a:spLocks noGrp="1" noChangeArrowheads="1"/>
          </p:cNvSpPr>
          <p:nvPr>
            <p:ph idx="4294967295"/>
          </p:nvPr>
        </p:nvSpPr>
        <p:spPr bwMode="auto">
          <a:xfrm>
            <a:off x="738150" y="1500174"/>
            <a:ext cx="9929881" cy="2786082"/>
          </a:xfrm>
          <a:prstGeom prst="rect">
            <a:avLst/>
          </a:prstGeom>
        </p:spPr>
        <p:txBody>
          <a:bodyPr/>
          <a:lstStyle/>
          <a:p>
            <a:pPr marL="384175" marR="0" lvl="0" indent="-384175" algn="l" defTabSz="1023620" rtl="0" eaLnBrk="0" fontAlgn="base" latinLnBrk="0" hangingPunct="0">
              <a:lnSpc>
                <a:spcPct val="150000"/>
              </a:lnSpc>
              <a:spcBef>
                <a:spcPct val="17000"/>
              </a:spcBef>
              <a:spcAft>
                <a:spcPct val="0"/>
              </a:spcAft>
              <a:buClrTx/>
              <a:buSzTx/>
              <a:buNone/>
              <a:defRPr/>
            </a:pPr>
            <a:r>
              <a:rPr kumimoji="0" lang="en-US" altLang="zh-CN" sz="2000" b="1" i="0" u="none" strike="noStrike" kern="1200" cap="none" spc="0" normalizeH="0" baseline="0" noProof="0" dirty="0" smtClean="0">
                <a:ln>
                  <a:noFill/>
                </a:ln>
                <a:solidFill>
                  <a:srgbClr val="17375E"/>
                </a:solidFill>
                <a:effectLst/>
                <a:uLnTx/>
                <a:uFillTx/>
                <a:latin typeface="+mn-lt"/>
                <a:ea typeface="+mn-ea"/>
                <a:cs typeface="+mn-ea"/>
                <a:sym typeface="+mn-lt"/>
              </a:rPr>
              <a:t>1 </a:t>
            </a:r>
            <a:r>
              <a:rPr kumimoji="0" lang="zh-CN" altLang="en-US" sz="2000" b="1" i="0" u="none" strike="noStrike" kern="1200" cap="none" spc="0" normalizeH="0" baseline="0" noProof="0" dirty="0" smtClean="0">
                <a:ln>
                  <a:noFill/>
                </a:ln>
                <a:solidFill>
                  <a:srgbClr val="17375E"/>
                </a:solidFill>
                <a:effectLst/>
                <a:uLnTx/>
                <a:uFillTx/>
                <a:latin typeface="+mn-lt"/>
                <a:ea typeface="+mn-ea"/>
                <a:cs typeface="+mn-ea"/>
                <a:sym typeface="+mn-lt"/>
              </a:rPr>
              <a:t>建造术和重建术</a:t>
            </a:r>
            <a:r>
              <a:rPr kumimoji="0" lang="zh-CN" altLang="en-US" sz="2400" b="1" i="0" u="none" strike="noStrike" kern="1200" cap="none" spc="0" normalizeH="0" noProof="0" dirty="0" smtClean="0">
                <a:ln>
                  <a:noFill/>
                </a:ln>
                <a:solidFill>
                  <a:schemeClr val="tx2">
                    <a:lumMod val="75000"/>
                  </a:schemeClr>
                </a:solidFill>
                <a:effectLst/>
                <a:uLnTx/>
                <a:uFillTx/>
                <a:latin typeface="+mn-lt"/>
                <a:ea typeface="+mn-ea"/>
                <a:cs typeface="+mn-ea"/>
                <a:sym typeface="+mn-lt"/>
              </a:rPr>
              <a:t>：</a:t>
            </a:r>
            <a:endParaRPr lang="en-US" altLang="zh-CN" sz="2400" b="1" dirty="0" smtClean="0">
              <a:solidFill>
                <a:schemeClr val="tx2">
                  <a:lumMod val="75000"/>
                </a:schemeClr>
              </a:solidFill>
              <a:cs typeface="+mn-ea"/>
              <a:sym typeface="+mn-lt"/>
            </a:endParaRPr>
          </a:p>
          <a:p>
            <a:pPr lvl="0">
              <a:lnSpc>
                <a:spcPct val="150000"/>
              </a:lnSpc>
              <a:buNone/>
              <a:defRPr/>
            </a:pPr>
            <a:r>
              <a:rPr lang="zh-CN" altLang="en-US" sz="1800" b="1" dirty="0" smtClean="0">
                <a:solidFill>
                  <a:schemeClr val="tx2">
                    <a:lumMod val="75000"/>
                  </a:schemeClr>
                </a:solidFill>
                <a:cs typeface="+mn-ea"/>
                <a:sym typeface="+mn-lt"/>
              </a:rPr>
              <a:t>（</a:t>
            </a:r>
            <a:r>
              <a:rPr lang="en-US" altLang="zh-CN" sz="1800" b="1" dirty="0" smtClean="0">
                <a:solidFill>
                  <a:schemeClr val="tx2">
                    <a:lumMod val="75000"/>
                  </a:schemeClr>
                </a:solidFill>
                <a:cs typeface="+mn-ea"/>
                <a:sym typeface="+mn-lt"/>
              </a:rPr>
              <a:t>1</a:t>
            </a:r>
            <a:r>
              <a:rPr lang="zh-CN" altLang="en-US" sz="1800" b="1" dirty="0" smtClean="0">
                <a:solidFill>
                  <a:schemeClr val="tx2">
                    <a:lumMod val="75000"/>
                  </a:schemeClr>
                </a:solidFill>
                <a:cs typeface="+mn-ea"/>
                <a:sym typeface="+mn-lt"/>
              </a:rPr>
              <a:t>）</a:t>
            </a:r>
            <a:r>
              <a:rPr lang="en-US" altLang="zh-CN" sz="1800" b="1" dirty="0" smtClean="0">
                <a:solidFill>
                  <a:srgbClr val="17375E"/>
                </a:solidFill>
                <a:cs typeface="+mn-ea"/>
                <a:sym typeface="+mn-lt"/>
              </a:rPr>
              <a:t>  </a:t>
            </a:r>
            <a:r>
              <a:rPr lang="zh-CN" altLang="en-US" sz="1800" b="1" dirty="0" smtClean="0">
                <a:solidFill>
                  <a:srgbClr val="17375E"/>
                </a:solidFill>
                <a:cs typeface="+mn-ea"/>
                <a:sym typeface="+mn-lt"/>
              </a:rPr>
              <a:t>建造术</a:t>
            </a:r>
            <a:r>
              <a:rPr lang="zh-CN" altLang="en-US" sz="1800" b="1" dirty="0" smtClean="0">
                <a:solidFill>
                  <a:schemeClr val="tx2">
                    <a:lumMod val="75000"/>
                  </a:schemeClr>
                </a:solidFill>
                <a:cs typeface="+mn-ea"/>
                <a:sym typeface="+mn-lt"/>
              </a:rPr>
              <a:t>：从无到有   </a:t>
            </a:r>
            <a:endParaRPr lang="en-US" altLang="zh-CN" sz="1800" b="1" dirty="0" smtClean="0">
              <a:solidFill>
                <a:schemeClr val="tx2">
                  <a:lumMod val="75000"/>
                </a:schemeClr>
              </a:solidFill>
              <a:cs typeface="+mn-ea"/>
              <a:sym typeface="+mn-lt"/>
            </a:endParaRPr>
          </a:p>
          <a:p>
            <a:pPr lvl="0">
              <a:lnSpc>
                <a:spcPct val="150000"/>
              </a:lnSpc>
              <a:buNone/>
              <a:defRPr/>
            </a:pPr>
            <a:r>
              <a:rPr lang="zh-CN" altLang="en-US" sz="1800" b="1" dirty="0" smtClean="0">
                <a:solidFill>
                  <a:schemeClr val="tx2">
                    <a:lumMod val="75000"/>
                  </a:schemeClr>
                </a:solidFill>
                <a:cs typeface="+mn-ea"/>
                <a:sym typeface="+mn-lt"/>
              </a:rPr>
              <a:t>              例如：耳缺如建造术 </a:t>
            </a:r>
            <a:endParaRPr lang="en-US" altLang="zh-CN" sz="1800" b="1" dirty="0" smtClean="0">
              <a:solidFill>
                <a:schemeClr val="tx2">
                  <a:lumMod val="75000"/>
                </a:schemeClr>
              </a:solidFill>
              <a:cs typeface="+mn-ea"/>
              <a:sym typeface="+mn-lt"/>
            </a:endParaRPr>
          </a:p>
          <a:p>
            <a:pPr lvl="0">
              <a:lnSpc>
                <a:spcPct val="150000"/>
              </a:lnSpc>
              <a:buNone/>
              <a:defRPr/>
            </a:pPr>
            <a:r>
              <a:rPr lang="zh-CN" altLang="en-US" sz="1800" b="1" dirty="0" smtClean="0">
                <a:solidFill>
                  <a:schemeClr val="tx2">
                    <a:lumMod val="75000"/>
                  </a:schemeClr>
                </a:solidFill>
                <a:cs typeface="+mn-ea"/>
                <a:sym typeface="+mn-lt"/>
              </a:rPr>
              <a:t> （</a:t>
            </a:r>
            <a:r>
              <a:rPr lang="en-US" altLang="zh-CN" sz="1800" b="1" dirty="0" smtClean="0">
                <a:solidFill>
                  <a:schemeClr val="tx2">
                    <a:lumMod val="75000"/>
                  </a:schemeClr>
                </a:solidFill>
                <a:cs typeface="+mn-ea"/>
                <a:sym typeface="+mn-lt"/>
              </a:rPr>
              <a:t>2</a:t>
            </a:r>
            <a:r>
              <a:rPr lang="zh-CN" altLang="en-US" sz="1800" b="1" dirty="0" smtClean="0">
                <a:solidFill>
                  <a:schemeClr val="tx2">
                    <a:lumMod val="75000"/>
                  </a:schemeClr>
                </a:solidFill>
                <a:cs typeface="+mn-ea"/>
                <a:sym typeface="+mn-lt"/>
              </a:rPr>
              <a:t>） 重建术：在有的基础上完善功能形态 </a:t>
            </a:r>
            <a:endParaRPr lang="en-US" altLang="zh-CN" sz="1800" b="1" dirty="0" smtClean="0">
              <a:solidFill>
                <a:schemeClr val="tx2">
                  <a:lumMod val="75000"/>
                </a:schemeClr>
              </a:solidFill>
              <a:cs typeface="+mn-ea"/>
              <a:sym typeface="+mn-lt"/>
            </a:endParaRPr>
          </a:p>
          <a:p>
            <a:pPr lvl="0">
              <a:lnSpc>
                <a:spcPct val="150000"/>
              </a:lnSpc>
              <a:buNone/>
              <a:defRPr/>
            </a:pPr>
            <a:r>
              <a:rPr lang="en-US" altLang="zh-CN" sz="1800" b="1" dirty="0" smtClean="0">
                <a:solidFill>
                  <a:schemeClr val="tx2">
                    <a:lumMod val="75000"/>
                  </a:schemeClr>
                </a:solidFill>
                <a:cs typeface="+mn-ea"/>
                <a:sym typeface="+mn-lt"/>
              </a:rPr>
              <a:t>             </a:t>
            </a:r>
            <a:r>
              <a:rPr lang="zh-CN" altLang="en-US" sz="1800" b="1" dirty="0" smtClean="0">
                <a:solidFill>
                  <a:schemeClr val="tx2">
                    <a:lumMod val="75000"/>
                  </a:schemeClr>
                </a:solidFill>
                <a:cs typeface="+mn-ea"/>
                <a:sym typeface="+mn-lt"/>
              </a:rPr>
              <a:t> 例如：外耳道闭锁的重建术</a:t>
            </a:r>
            <a:endParaRPr lang="en-US" altLang="zh-CN" sz="1800" b="1" dirty="0" smtClean="0">
              <a:solidFill>
                <a:schemeClr val="tx2">
                  <a:lumMod val="75000"/>
                </a:schemeClr>
              </a:solidFill>
              <a:cs typeface="+mn-ea"/>
              <a:sym typeface="+mn-lt"/>
            </a:endParaRPr>
          </a:p>
          <a:p>
            <a:pPr lvl="0">
              <a:lnSpc>
                <a:spcPct val="150000"/>
              </a:lnSpc>
              <a:buNone/>
              <a:defRPr/>
            </a:pPr>
            <a:r>
              <a:rPr lang="zh-CN" altLang="en-US" sz="1800" b="1" dirty="0" smtClean="0">
                <a:solidFill>
                  <a:srgbClr val="FF0000"/>
                </a:solidFill>
                <a:cs typeface="+mn-ea"/>
                <a:sym typeface="+mn-lt"/>
              </a:rPr>
              <a:t>    </a:t>
            </a:r>
            <a:endParaRPr lang="en-US" altLang="zh-CN" sz="1800" b="1" dirty="0" smtClean="0">
              <a:solidFill>
                <a:srgbClr val="FF0000"/>
              </a:solidFill>
              <a:cs typeface="+mn-ea"/>
              <a:sym typeface="+mn-lt"/>
            </a:endParaRPr>
          </a:p>
          <a:p>
            <a:pPr lvl="0">
              <a:lnSpc>
                <a:spcPct val="150000"/>
              </a:lnSpc>
              <a:buNone/>
              <a:defRPr/>
            </a:pPr>
            <a:endParaRPr lang="en-US" altLang="zh-CN" sz="1800" b="1" dirty="0" smtClean="0">
              <a:solidFill>
                <a:srgbClr val="FF0000"/>
              </a:solidFill>
              <a:cs typeface="+mn-ea"/>
              <a:sym typeface="+mn-lt"/>
            </a:endParaRPr>
          </a:p>
          <a:p>
            <a:pPr lvl="0">
              <a:lnSpc>
                <a:spcPct val="150000"/>
              </a:lnSpc>
              <a:buNone/>
              <a:defRPr/>
            </a:pPr>
            <a:endParaRPr lang="en-US" altLang="zh-CN" sz="1800" b="1" dirty="0" smtClean="0">
              <a:solidFill>
                <a:srgbClr val="FF0000"/>
              </a:solidFill>
              <a:cs typeface="+mn-ea"/>
              <a:sym typeface="+mn-lt"/>
            </a:endParaRPr>
          </a:p>
          <a:p>
            <a:pPr lvl="0">
              <a:lnSpc>
                <a:spcPct val="150000"/>
              </a:lnSpc>
              <a:buNone/>
              <a:defRPr/>
            </a:pPr>
            <a:r>
              <a:rPr lang="en-US" altLang="zh-CN" sz="1800" b="1" dirty="0" smtClean="0">
                <a:solidFill>
                  <a:srgbClr val="FF0000"/>
                </a:solidFill>
                <a:cs typeface="+mn-ea"/>
                <a:sym typeface="+mn-lt"/>
              </a:rPr>
              <a:t>       </a:t>
            </a:r>
            <a:r>
              <a:rPr lang="zh-CN" altLang="en-US" sz="1800" b="1" dirty="0" smtClean="0">
                <a:solidFill>
                  <a:srgbClr val="FF0000"/>
                </a:solidFill>
                <a:cs typeface="+mn-ea"/>
                <a:sym typeface="+mn-lt"/>
              </a:rPr>
              <a:t>主导词       建造术和重建术</a:t>
            </a:r>
            <a:r>
              <a:rPr lang="en-US" altLang="zh-CN" sz="1800" b="1" dirty="0" smtClean="0">
                <a:solidFill>
                  <a:srgbClr val="FF0000"/>
                </a:solidFill>
                <a:cs typeface="+mn-ea"/>
                <a:sym typeface="+mn-lt"/>
              </a:rPr>
              <a:t>   </a:t>
            </a:r>
            <a:r>
              <a:rPr lang="zh-CN" altLang="en-US" sz="1800" b="1" dirty="0" smtClean="0">
                <a:solidFill>
                  <a:srgbClr val="17375E"/>
                </a:solidFill>
                <a:cs typeface="+mn-ea"/>
                <a:sym typeface="+mn-lt"/>
              </a:rPr>
              <a:t>有时可以相通互用</a:t>
            </a:r>
            <a:endParaRPr lang="en-US" altLang="zh-CN" sz="2400" b="1" dirty="0" smtClean="0">
              <a:solidFill>
                <a:srgbClr val="17375E"/>
              </a:solidFill>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r>
              <a:rPr kumimoji="0" lang="en-US" altLang="zh-CN" sz="2400" b="1" i="0" u="none" strike="noStrike" kern="1200" cap="none" spc="0" normalizeH="0" baseline="0" noProof="0" dirty="0" smtClean="0">
                <a:ln>
                  <a:noFill/>
                </a:ln>
                <a:solidFill>
                  <a:schemeClr val="tx2">
                    <a:lumMod val="75000"/>
                  </a:schemeClr>
                </a:solidFill>
                <a:effectLst/>
                <a:uLnTx/>
                <a:uFillTx/>
                <a:latin typeface="+mn-lt"/>
                <a:ea typeface="+mn-ea"/>
                <a:cs typeface="+mn-ea"/>
                <a:sym typeface="+mn-lt"/>
              </a:rPr>
              <a:t>      </a:t>
            </a:r>
            <a:endParaRPr lang="en-US" altLang="zh-CN" sz="2400" b="1" dirty="0" smtClean="0">
              <a:solidFill>
                <a:srgbClr val="FF0000"/>
              </a:solidFill>
              <a:cs typeface="+mn-ea"/>
              <a:sym typeface="+mn-lt"/>
            </a:endParaRPr>
          </a:p>
          <a:p>
            <a:pPr lvl="0">
              <a:lnSpc>
                <a:spcPct val="150000"/>
              </a:lnSpc>
              <a:buNone/>
              <a:defRPr/>
            </a:pPr>
            <a:r>
              <a:rPr lang="zh-CN" altLang="en-US" sz="2000" b="1" dirty="0" smtClean="0">
                <a:solidFill>
                  <a:srgbClr val="FF0000"/>
                </a:solidFill>
                <a:cs typeface="+mn-ea"/>
                <a:sym typeface="+mn-lt"/>
              </a:rPr>
              <a:t>                    </a:t>
            </a:r>
            <a:endParaRPr lang="en-US" altLang="zh-CN" sz="2000" b="1" dirty="0" smtClean="0">
              <a:solidFill>
                <a:srgbClr val="FF0000"/>
              </a:solidFill>
              <a:cs typeface="+mn-ea"/>
              <a:sym typeface="+mn-lt"/>
            </a:endParaRPr>
          </a:p>
        </p:txBody>
      </p:sp>
      <p:sp>
        <p:nvSpPr>
          <p:cNvPr id="35843" name="标题 1"/>
          <p:cNvSpPr>
            <a:spLocks noGrp="1" noChangeArrowheads="1"/>
          </p:cNvSpPr>
          <p:nvPr/>
        </p:nvSpPr>
        <p:spPr bwMode="auto">
          <a:xfrm>
            <a:off x="839788" y="638175"/>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smtClean="0">
                <a:ln>
                  <a:noFill/>
                </a:ln>
                <a:solidFill>
                  <a:srgbClr val="17375E"/>
                </a:solidFill>
                <a:effectLst/>
                <a:uLnTx/>
                <a:uFillTx/>
                <a:latin typeface="+mn-lt"/>
                <a:ea typeface="+mn-ea"/>
                <a:cs typeface="+mn-ea"/>
                <a:sym typeface="+mn-lt"/>
              </a:rPr>
              <a:t>耳</a:t>
            </a:r>
            <a:r>
              <a:rPr lang="zh-CN" altLang="en-US" sz="4000" b="1" dirty="0" smtClean="0">
                <a:solidFill>
                  <a:srgbClr val="17375E"/>
                </a:solidFill>
                <a:latin typeface="+mn-lt"/>
                <a:ea typeface="+mn-ea"/>
                <a:cs typeface="+mn-ea"/>
                <a:sym typeface="+mn-lt"/>
              </a:rPr>
              <a:t>部</a:t>
            </a:r>
            <a:r>
              <a:rPr kumimoji="0" lang="zh-CN" altLang="en-US" sz="4000" b="1" i="0" u="none" strike="noStrike" kern="1200" cap="none" spc="0" normalizeH="0" baseline="0" noProof="0" dirty="0" smtClean="0">
                <a:ln>
                  <a:noFill/>
                </a:ln>
                <a:solidFill>
                  <a:srgbClr val="17375E"/>
                </a:solidFill>
                <a:effectLst/>
                <a:uLnTx/>
                <a:uFillTx/>
                <a:latin typeface="+mn-lt"/>
                <a:ea typeface="+mn-ea"/>
                <a:cs typeface="+mn-ea"/>
                <a:sym typeface="+mn-lt"/>
              </a:rPr>
              <a:t>常见手术的编码</a:t>
            </a:r>
            <a:endParaRPr kumimoji="0" lang="zh-CN" altLang="en-US" sz="4000" b="1" i="0" u="none" strike="noStrike" kern="1200" cap="none" spc="0" normalizeH="0" baseline="0" noProof="0" dirty="0">
              <a:ln>
                <a:noFill/>
              </a:ln>
              <a:solidFill>
                <a:srgbClr val="17375E"/>
              </a:solidFill>
              <a:effectLst/>
              <a:uLnTx/>
              <a:uFillTx/>
              <a:latin typeface="+mn-lt"/>
              <a:ea typeface="+mn-ea"/>
              <a:cs typeface="+mn-ea"/>
              <a:sym typeface="+mn-lt"/>
            </a:endParaRPr>
          </a:p>
        </p:txBody>
      </p:sp>
      <p:sp>
        <p:nvSpPr>
          <p:cNvPr id="4" name="矩形 3"/>
          <p:cNvSpPr/>
          <p:nvPr/>
        </p:nvSpPr>
        <p:spPr>
          <a:xfrm>
            <a:off x="7024694" y="642918"/>
            <a:ext cx="3857652" cy="3693319"/>
          </a:xfrm>
          <a:prstGeom prst="rect">
            <a:avLst/>
          </a:prstGeom>
        </p:spPr>
        <p:txBody>
          <a:bodyPr wrap="square">
            <a:spAutoFit/>
          </a:bodyPr>
          <a:lstStyle/>
          <a:p>
            <a:pPr>
              <a:lnSpc>
                <a:spcPct val="150000"/>
              </a:lnSpc>
            </a:pPr>
            <a:r>
              <a:rPr lang="en-US" altLang="zh-CN" b="1" dirty="0" smtClean="0">
                <a:solidFill>
                  <a:srgbClr val="17375E"/>
                </a:solidFill>
              </a:rPr>
              <a:t>1 </a:t>
            </a:r>
            <a:r>
              <a:rPr lang="zh-CN" altLang="en-US" b="1" dirty="0" smtClean="0">
                <a:solidFill>
                  <a:srgbClr val="17375E"/>
                </a:solidFill>
              </a:rPr>
              <a:t>耳廓缺如，行耳廓再造术</a:t>
            </a:r>
            <a:endParaRPr lang="en-US" altLang="zh-CN" b="1" dirty="0" smtClean="0">
              <a:solidFill>
                <a:srgbClr val="17375E"/>
              </a:solidFill>
            </a:endParaRPr>
          </a:p>
          <a:p>
            <a:pPr>
              <a:lnSpc>
                <a:spcPct val="150000"/>
              </a:lnSpc>
            </a:pPr>
            <a:r>
              <a:rPr lang="zh-CN" altLang="en-US" b="1" dirty="0" smtClean="0">
                <a:solidFill>
                  <a:srgbClr val="17375E"/>
                </a:solidFill>
              </a:rPr>
              <a:t>查：建造术－外耳</a:t>
            </a:r>
            <a:r>
              <a:rPr lang="en-US" altLang="zh-CN" b="1" dirty="0" smtClean="0">
                <a:solidFill>
                  <a:srgbClr val="17375E"/>
                </a:solidFill>
              </a:rPr>
              <a:t>18.71</a:t>
            </a:r>
          </a:p>
          <a:p>
            <a:pPr>
              <a:lnSpc>
                <a:spcPct val="150000"/>
              </a:lnSpc>
            </a:pPr>
            <a:r>
              <a:rPr lang="zh-CN" altLang="en-US" b="1" dirty="0" smtClean="0">
                <a:solidFill>
                  <a:srgbClr val="17375E"/>
                </a:solidFill>
              </a:rPr>
              <a:t>查：重建术－外耳（耳）</a:t>
            </a:r>
            <a:r>
              <a:rPr lang="en-US" altLang="zh-CN" b="1" dirty="0" smtClean="0">
                <a:solidFill>
                  <a:srgbClr val="17375E"/>
                </a:solidFill>
              </a:rPr>
              <a:t>18.71</a:t>
            </a:r>
          </a:p>
          <a:p>
            <a:pPr>
              <a:lnSpc>
                <a:spcPct val="150000"/>
              </a:lnSpc>
            </a:pPr>
            <a:r>
              <a:rPr lang="en-US" altLang="zh-CN" b="1" dirty="0" smtClean="0">
                <a:solidFill>
                  <a:srgbClr val="17375E"/>
                </a:solidFill>
              </a:rPr>
              <a:t>2 </a:t>
            </a:r>
            <a:r>
              <a:rPr lang="zh-CN" altLang="en-US" b="1" dirty="0" smtClean="0">
                <a:solidFill>
                  <a:srgbClr val="17375E"/>
                </a:solidFill>
              </a:rPr>
              <a:t>外耳道闭锁的重建术</a:t>
            </a:r>
            <a:endParaRPr lang="en-US" altLang="zh-CN" b="1" dirty="0" smtClean="0">
              <a:solidFill>
                <a:srgbClr val="17375E"/>
              </a:solidFill>
            </a:endParaRPr>
          </a:p>
          <a:p>
            <a:pPr>
              <a:lnSpc>
                <a:spcPct val="150000"/>
              </a:lnSpc>
            </a:pPr>
            <a:r>
              <a:rPr lang="zh-CN" altLang="en-US" b="1" dirty="0" smtClean="0">
                <a:solidFill>
                  <a:srgbClr val="17375E"/>
                </a:solidFill>
              </a:rPr>
              <a:t>查：重建术－耳（外）（外耳）</a:t>
            </a:r>
            <a:endParaRPr lang="en-US" altLang="zh-CN" b="1" dirty="0" smtClean="0">
              <a:solidFill>
                <a:srgbClr val="17375E"/>
              </a:solidFill>
            </a:endParaRPr>
          </a:p>
          <a:p>
            <a:pPr>
              <a:lnSpc>
                <a:spcPct val="150000"/>
              </a:lnSpc>
            </a:pPr>
            <a:r>
              <a:rPr lang="en-US" altLang="zh-CN" b="1" dirty="0" smtClean="0">
                <a:solidFill>
                  <a:srgbClr val="17375E"/>
                </a:solidFill>
              </a:rPr>
              <a:t>                  </a:t>
            </a:r>
            <a:r>
              <a:rPr lang="zh-CN" altLang="en-US" b="1" dirty="0" smtClean="0">
                <a:solidFill>
                  <a:srgbClr val="17375E"/>
                </a:solidFill>
              </a:rPr>
              <a:t>一一外耳道</a:t>
            </a:r>
            <a:r>
              <a:rPr lang="en-US" altLang="zh-CN" b="1" dirty="0" smtClean="0">
                <a:solidFill>
                  <a:srgbClr val="17375E"/>
                </a:solidFill>
              </a:rPr>
              <a:t>18.6</a:t>
            </a:r>
          </a:p>
          <a:p>
            <a:pPr>
              <a:lnSpc>
                <a:spcPct val="150000"/>
              </a:lnSpc>
            </a:pPr>
            <a:r>
              <a:rPr lang="zh-CN" altLang="en-US" b="1" dirty="0" smtClean="0">
                <a:solidFill>
                  <a:srgbClr val="17375E"/>
                </a:solidFill>
              </a:rPr>
              <a:t>查：建造术－未闭耳道（耳）</a:t>
            </a:r>
            <a:r>
              <a:rPr lang="en-US" altLang="zh-CN" b="1" dirty="0" smtClean="0">
                <a:solidFill>
                  <a:srgbClr val="17375E"/>
                </a:solidFill>
              </a:rPr>
              <a:t>18.6</a:t>
            </a:r>
          </a:p>
          <a:p>
            <a:pPr>
              <a:lnSpc>
                <a:spcPct val="150000"/>
              </a:lnSpc>
            </a:pPr>
            <a:endParaRPr lang="zh-CN" altLang="en-US" b="1" dirty="0" smtClean="0">
              <a:solidFill>
                <a:srgbClr val="17375E"/>
              </a:solidFill>
            </a:endParaRPr>
          </a:p>
          <a:p>
            <a:endParaRPr lang="zh-CN" altLang="en-US" dirty="0"/>
          </a:p>
        </p:txBody>
      </p:sp>
      <p:pic>
        <p:nvPicPr>
          <p:cNvPr id="1026" name="Picture 2"/>
          <p:cNvPicPr>
            <a:picLocks noChangeAspect="1" noChangeArrowheads="1"/>
          </p:cNvPicPr>
          <p:nvPr/>
        </p:nvPicPr>
        <p:blipFill>
          <a:blip r:embed="rId2" cstate="print"/>
          <a:srcRect/>
          <a:stretch>
            <a:fillRect/>
          </a:stretch>
        </p:blipFill>
        <p:spPr bwMode="auto">
          <a:xfrm>
            <a:off x="8024826" y="3714752"/>
            <a:ext cx="2644406" cy="2835381"/>
          </a:xfrm>
          <a:prstGeom prst="rect">
            <a:avLst/>
          </a:prstGeom>
          <a:noFill/>
          <a:ln w="9525">
            <a:noFill/>
            <a:miter lim="800000"/>
            <a:headEnd/>
            <a:tailEnd/>
          </a:ln>
          <a:effectLst/>
        </p:spPr>
      </p:pic>
    </p:spTree>
    <p:extLst>
      <p:ext uri="{BB962C8B-B14F-4D97-AF65-F5344CB8AC3E}">
        <p14:creationId xmlns:p14="http://schemas.microsoft.com/office/powerpoint/2010/main" xmlns="" val="769954321"/>
      </p:ext>
    </p:extLst>
  </p:cSld>
  <p:clrMapOvr>
    <a:masterClrMapping/>
  </p:clrMapOvr>
  <p:transition>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380960" y="857232"/>
            <a:ext cx="5086350" cy="337185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238084" y="4572008"/>
            <a:ext cx="9296400" cy="13208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6453190" y="2285992"/>
            <a:ext cx="4252907" cy="2247342"/>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a:srcRect/>
          <a:stretch>
            <a:fillRect/>
          </a:stretch>
        </p:blipFill>
        <p:spPr bwMode="auto">
          <a:xfrm>
            <a:off x="6524628" y="857232"/>
            <a:ext cx="4071966" cy="1279206"/>
          </a:xfrm>
          <a:prstGeom prst="rect">
            <a:avLst/>
          </a:prstGeom>
          <a:noFill/>
          <a:ln w="9525">
            <a:noFill/>
            <a:miter lim="800000"/>
            <a:headEnd/>
            <a:tailEnd/>
          </a:ln>
          <a:effectLst/>
        </p:spPr>
      </p:pic>
    </p:spTree>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839788" y="638175"/>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defRPr/>
            </a:pPr>
            <a:r>
              <a:rPr lang="zh-CN" altLang="en-US" sz="4000" b="1" dirty="0" smtClean="0">
                <a:solidFill>
                  <a:srgbClr val="17375E"/>
                </a:solidFill>
                <a:cs typeface="+mn-ea"/>
                <a:sym typeface="+mn-lt"/>
              </a:rPr>
              <a:t>耳部常见手术的编码</a:t>
            </a:r>
            <a:endParaRPr lang="zh-CN" altLang="en-US" sz="4000" b="1" dirty="0">
              <a:solidFill>
                <a:srgbClr val="17375E"/>
              </a:solidFill>
              <a:cs typeface="+mn-ea"/>
              <a:sym typeface="+mn-lt"/>
            </a:endParaRPr>
          </a:p>
        </p:txBody>
      </p:sp>
      <p:sp>
        <p:nvSpPr>
          <p:cNvPr id="6" name="内容占位符 2"/>
          <p:cNvSpPr txBox="1">
            <a:spLocks noChangeArrowheads="1"/>
          </p:cNvSpPr>
          <p:nvPr/>
        </p:nvSpPr>
        <p:spPr bwMode="auto">
          <a:xfrm>
            <a:off x="480078" y="1557338"/>
            <a:ext cx="9973640" cy="4835525"/>
          </a:xfrm>
          <a:prstGeom prst="rect">
            <a:avLst/>
          </a:prstGeom>
        </p:spPr>
        <p:txBody>
          <a:bodyPr/>
          <a:lstStyle>
            <a:lvl1pPr marL="384175" indent="-384175" algn="l" defTabSz="1023620" rtl="0" eaLnBrk="0" fontAlgn="base" hangingPunct="0">
              <a:spcBef>
                <a:spcPct val="17000"/>
              </a:spcBef>
              <a:spcAft>
                <a:spcPct val="0"/>
              </a:spcAft>
              <a:buFont typeface="Arial" panose="020B0604020202020204" pitchFamily="34" charset="0"/>
              <a:buChar char="•"/>
              <a:defRPr sz="3500" kern="1200">
                <a:solidFill>
                  <a:schemeClr val="tx1"/>
                </a:solidFill>
                <a:latin typeface="+mn-lt"/>
                <a:ea typeface="+mn-ea"/>
                <a:cs typeface="微软雅黑" panose="020B0503020204020204" pitchFamily="34" charset="-122"/>
              </a:defRPr>
            </a:lvl1pPr>
            <a:lvl2pPr marL="831850" indent="-319405" algn="l" defTabSz="1023620" rtl="0" eaLnBrk="0" fontAlgn="base" hangingPunct="0">
              <a:spcBef>
                <a:spcPct val="17000"/>
              </a:spcBef>
              <a:spcAft>
                <a:spcPct val="0"/>
              </a:spcAft>
              <a:buFont typeface="Arial" panose="020B0604020202020204" pitchFamily="34" charset="0"/>
              <a:buChar char="–"/>
              <a:defRPr sz="3100" kern="1200">
                <a:solidFill>
                  <a:schemeClr val="tx1"/>
                </a:solidFill>
                <a:latin typeface="+mn-lt"/>
                <a:ea typeface="+mn-ea"/>
                <a:cs typeface="微软雅黑" panose="020B0503020204020204" pitchFamily="34" charset="-122"/>
              </a:defRPr>
            </a:lvl2pPr>
            <a:lvl3pPr marL="1281430" indent="-255905" algn="l" defTabSz="1023620" rtl="0" eaLnBrk="0" fontAlgn="base" hangingPunct="0">
              <a:spcBef>
                <a:spcPct val="17000"/>
              </a:spcBef>
              <a:spcAft>
                <a:spcPct val="0"/>
              </a:spcAft>
              <a:buFont typeface="Arial" panose="020B0604020202020204" pitchFamily="34" charset="0"/>
              <a:buChar char="•"/>
              <a:defRPr sz="2700" kern="1200">
                <a:solidFill>
                  <a:schemeClr val="tx1"/>
                </a:solidFill>
                <a:latin typeface="+mn-lt"/>
                <a:ea typeface="+mn-ea"/>
                <a:cs typeface="微软雅黑" panose="020B0503020204020204" pitchFamily="34" charset="-122"/>
              </a:defRPr>
            </a:lvl3pPr>
            <a:lvl4pPr marL="1793875" indent="-25717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4pPr>
            <a:lvl5pPr marL="2305050" indent="-25590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5pPr>
            <a:lvl6pPr marL="282067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6pPr>
            <a:lvl7pPr marL="333375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7pPr>
            <a:lvl8pPr marL="384683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8pPr>
            <a:lvl9pPr marL="4359275"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9pPr>
          </a:lstStyle>
          <a:p>
            <a:pPr lvl="0">
              <a:lnSpc>
                <a:spcPct val="150000"/>
              </a:lnSpc>
              <a:buNone/>
              <a:defRPr/>
            </a:pPr>
            <a:r>
              <a:rPr lang="en-US" altLang="zh-CN" sz="2000" b="1" dirty="0" smtClean="0">
                <a:solidFill>
                  <a:schemeClr val="tx2">
                    <a:lumMod val="75000"/>
                  </a:schemeClr>
                </a:solidFill>
                <a:cs typeface="+mn-ea"/>
                <a:sym typeface="+mn-lt"/>
              </a:rPr>
              <a:t>2 </a:t>
            </a:r>
            <a:r>
              <a:rPr lang="zh-CN" altLang="en-US" sz="2000" b="1" dirty="0" smtClean="0">
                <a:solidFill>
                  <a:schemeClr val="tx2">
                    <a:lumMod val="75000"/>
                  </a:schemeClr>
                </a:solidFill>
                <a:cs typeface="+mn-ea"/>
                <a:sym typeface="+mn-lt"/>
              </a:rPr>
              <a:t>撼动手术  </a:t>
            </a:r>
            <a:endParaRPr lang="en-US" altLang="zh-CN" sz="1800" b="1" dirty="0" smtClean="0">
              <a:solidFill>
                <a:schemeClr val="tx2">
                  <a:lumMod val="75000"/>
                </a:schemeClr>
              </a:solidFill>
              <a:cs typeface="+mn-ea"/>
              <a:sym typeface="+mn-lt"/>
            </a:endParaRPr>
          </a:p>
          <a:p>
            <a:pPr lvl="0">
              <a:lnSpc>
                <a:spcPct val="150000"/>
              </a:lnSpc>
              <a:buNone/>
              <a:defRPr/>
            </a:pPr>
            <a:r>
              <a:rPr lang="en-US" altLang="zh-CN" sz="1800" b="1" dirty="0" smtClean="0">
                <a:solidFill>
                  <a:schemeClr val="tx2">
                    <a:lumMod val="75000"/>
                  </a:schemeClr>
                </a:solidFill>
                <a:cs typeface="+mn-ea"/>
                <a:sym typeface="+mn-lt"/>
              </a:rPr>
              <a:t>      </a:t>
            </a:r>
            <a:r>
              <a:rPr lang="zh-CN" altLang="en-US" sz="1800" b="1" dirty="0" smtClean="0">
                <a:solidFill>
                  <a:schemeClr val="tx2">
                    <a:lumMod val="75000"/>
                  </a:schemeClr>
                </a:solidFill>
                <a:cs typeface="+mn-ea"/>
                <a:sym typeface="+mn-lt"/>
              </a:rPr>
              <a:t>耳硬化症是以内耳骨迷路包囊之密质骨出现灶性疏松，呈海绵状变性为特征的颞骨岩部病变。</a:t>
            </a:r>
            <a:endParaRPr lang="en-US" altLang="zh-CN" sz="1800" b="1" dirty="0" smtClean="0">
              <a:solidFill>
                <a:schemeClr val="tx2">
                  <a:lumMod val="75000"/>
                </a:schemeClr>
              </a:solidFill>
              <a:cs typeface="+mn-ea"/>
              <a:sym typeface="+mn-lt"/>
            </a:endParaRPr>
          </a:p>
          <a:p>
            <a:pPr>
              <a:lnSpc>
                <a:spcPct val="150000"/>
              </a:lnSpc>
              <a:buNone/>
              <a:defRPr/>
            </a:pPr>
            <a:r>
              <a:rPr lang="en-US" altLang="zh-CN" sz="1800" b="1" dirty="0" smtClean="0">
                <a:solidFill>
                  <a:schemeClr val="tx2">
                    <a:lumMod val="75000"/>
                  </a:schemeClr>
                </a:solidFill>
                <a:cs typeface="+mn-ea"/>
                <a:sym typeface="+mn-lt"/>
              </a:rPr>
              <a:t> </a:t>
            </a:r>
            <a:r>
              <a:rPr lang="zh-CN" altLang="en-US" sz="1800" b="1" dirty="0" smtClean="0">
                <a:solidFill>
                  <a:schemeClr val="tx2">
                    <a:lumMod val="75000"/>
                  </a:schemeClr>
                </a:solidFill>
                <a:cs typeface="+mn-ea"/>
                <a:sym typeface="+mn-lt"/>
              </a:rPr>
              <a:t>治疗方法：镫骨撼动术 </a:t>
            </a:r>
            <a:r>
              <a:rPr lang="en-US" altLang="zh-CN" sz="1800" b="1" dirty="0" smtClean="0">
                <a:solidFill>
                  <a:schemeClr val="tx2">
                    <a:lumMod val="75000"/>
                  </a:schemeClr>
                </a:solidFill>
                <a:cs typeface="+mn-ea"/>
                <a:sym typeface="+mn-lt"/>
              </a:rPr>
              <a:t>19.0   </a:t>
            </a:r>
          </a:p>
          <a:p>
            <a:pPr>
              <a:lnSpc>
                <a:spcPct val="150000"/>
              </a:lnSpc>
              <a:buNone/>
              <a:defRPr/>
            </a:pPr>
            <a:r>
              <a:rPr lang="en-US" altLang="zh-CN" sz="1800" b="1" dirty="0" smtClean="0">
                <a:solidFill>
                  <a:schemeClr val="tx2">
                    <a:lumMod val="75000"/>
                  </a:schemeClr>
                </a:solidFill>
                <a:cs typeface="+mn-ea"/>
                <a:sym typeface="+mn-lt"/>
              </a:rPr>
              <a:t>      </a:t>
            </a:r>
            <a:r>
              <a:rPr lang="zh-CN" altLang="en-US" sz="1800" b="1" dirty="0" smtClean="0">
                <a:solidFill>
                  <a:schemeClr val="tx2">
                    <a:lumMod val="75000"/>
                  </a:schemeClr>
                </a:solidFill>
                <a:cs typeface="+mn-ea"/>
                <a:sym typeface="+mn-lt"/>
              </a:rPr>
              <a:t>具体</a:t>
            </a:r>
            <a:r>
              <a:rPr lang="zh-CN" altLang="en-US" sz="1800" b="1" dirty="0" smtClean="0">
                <a:solidFill>
                  <a:srgbClr val="17375E"/>
                </a:solidFill>
              </a:rPr>
              <a:t>方法为用针形、钩形或叉形撼动器在砧骨豆状突、镫骨头或颈部反复加压撼动，有时亦可在足板前部加压。</a:t>
            </a:r>
            <a:r>
              <a:rPr lang="zh-CN" altLang="en-US" sz="1800" dirty="0" smtClean="0">
                <a:solidFill>
                  <a:srgbClr val="17375E"/>
                </a:solidFill>
              </a:rPr>
              <a:t> </a:t>
            </a: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p:txBody>
      </p:sp>
      <p:sp>
        <p:nvSpPr>
          <p:cNvPr id="7" name="矩形 6"/>
          <p:cNvSpPr/>
          <p:nvPr/>
        </p:nvSpPr>
        <p:spPr>
          <a:xfrm>
            <a:off x="2095472" y="4357694"/>
            <a:ext cx="6096000" cy="646331"/>
          </a:xfrm>
          <a:prstGeom prst="rect">
            <a:avLst/>
          </a:prstGeom>
        </p:spPr>
        <p:txBody>
          <a:bodyPr>
            <a:spAutoFit/>
          </a:bodyPr>
          <a:lstStyle/>
          <a:p>
            <a:r>
              <a:rPr lang="zh-CN" altLang="en-US" b="1" dirty="0" smtClean="0">
                <a:solidFill>
                  <a:srgbClr val="17375E"/>
                </a:solidFill>
              </a:rPr>
              <a:t>主导词：</a:t>
            </a:r>
            <a:r>
              <a:rPr lang="zh-CN" altLang="en-US" b="1" u="sng" dirty="0" smtClean="0">
                <a:solidFill>
                  <a:srgbClr val="FF0000"/>
                </a:solidFill>
              </a:rPr>
              <a:t>镫骨撼动术</a:t>
            </a:r>
            <a:r>
              <a:rPr lang="zh-CN" altLang="en-US" b="1" dirty="0" smtClean="0">
                <a:solidFill>
                  <a:srgbClr val="FF0000"/>
                </a:solidFill>
              </a:rPr>
              <a:t>    </a:t>
            </a:r>
            <a:r>
              <a:rPr lang="en-US" altLang="zh-CN" b="1" dirty="0" smtClean="0">
                <a:solidFill>
                  <a:srgbClr val="17375E"/>
                </a:solidFill>
              </a:rPr>
              <a:t>19.0     P4</a:t>
            </a:r>
            <a:r>
              <a:rPr lang="zh-CN" altLang="en-US" b="1" dirty="0" smtClean="0">
                <a:solidFill>
                  <a:srgbClr val="17375E"/>
                </a:solidFill>
              </a:rPr>
              <a:t>79</a:t>
            </a:r>
          </a:p>
          <a:p>
            <a:r>
              <a:rPr lang="zh-CN" altLang="en-US" b="1" dirty="0" smtClean="0">
                <a:solidFill>
                  <a:srgbClr val="17375E"/>
                </a:solidFill>
              </a:rPr>
              <a:t>也可查：</a:t>
            </a:r>
            <a:r>
              <a:rPr lang="zh-CN" altLang="en-US" b="1" u="sng" dirty="0" smtClean="0">
                <a:solidFill>
                  <a:srgbClr val="FF0000"/>
                </a:solidFill>
              </a:rPr>
              <a:t>松动术 </a:t>
            </a:r>
            <a:r>
              <a:rPr lang="en-US" altLang="zh-CN" b="1" dirty="0" smtClean="0">
                <a:solidFill>
                  <a:srgbClr val="17375E"/>
                </a:solidFill>
              </a:rPr>
              <a:t>-</a:t>
            </a:r>
            <a:r>
              <a:rPr lang="zh-CN" altLang="en-US" b="1" dirty="0" smtClean="0">
                <a:solidFill>
                  <a:srgbClr val="17375E"/>
                </a:solidFill>
              </a:rPr>
              <a:t>镫骨  </a:t>
            </a:r>
            <a:r>
              <a:rPr lang="en-US" altLang="zh-CN" b="1" dirty="0" smtClean="0">
                <a:solidFill>
                  <a:srgbClr val="17375E"/>
                </a:solidFill>
              </a:rPr>
              <a:t>19.0        P7</a:t>
            </a:r>
            <a:r>
              <a:rPr lang="zh-CN" altLang="en-US" b="1" dirty="0" smtClean="0">
                <a:solidFill>
                  <a:srgbClr val="17375E"/>
                </a:solidFill>
              </a:rPr>
              <a:t>79</a:t>
            </a:r>
          </a:p>
        </p:txBody>
      </p:sp>
      <p:pic>
        <p:nvPicPr>
          <p:cNvPr id="4098" name="Picture 2"/>
          <p:cNvPicPr>
            <a:picLocks noChangeAspect="1" noChangeArrowheads="1"/>
          </p:cNvPicPr>
          <p:nvPr/>
        </p:nvPicPr>
        <p:blipFill>
          <a:blip r:embed="rId3"/>
          <a:srcRect/>
          <a:stretch>
            <a:fillRect/>
          </a:stretch>
        </p:blipFill>
        <p:spPr bwMode="auto">
          <a:xfrm>
            <a:off x="7024694" y="3714752"/>
            <a:ext cx="4593075" cy="2805500"/>
          </a:xfrm>
          <a:prstGeom prst="rect">
            <a:avLst/>
          </a:prstGeom>
          <a:noFill/>
          <a:ln w="9525">
            <a:noFill/>
            <a:miter lim="800000"/>
            <a:headEnd/>
            <a:tailEnd/>
          </a:ln>
          <a:effectLst/>
        </p:spPr>
      </p:pic>
    </p:spTree>
    <p:extLst>
      <p:ext uri="{BB962C8B-B14F-4D97-AF65-F5344CB8AC3E}">
        <p14:creationId xmlns:p14="http://schemas.microsoft.com/office/powerpoint/2010/main" xmlns="" val="858720878"/>
      </p:ext>
    </p:extLst>
  </p:cSld>
  <p:clrMapOvr>
    <a:masterClrMapping/>
  </p:clrMapOvr>
  <p:transition>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238084" y="785794"/>
            <a:ext cx="4794448" cy="500066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5381620" y="785794"/>
            <a:ext cx="6706768" cy="1500198"/>
          </a:xfrm>
          <a:prstGeom prst="rect">
            <a:avLst/>
          </a:prstGeom>
          <a:noFill/>
          <a:ln w="9525">
            <a:noFill/>
            <a:miter lim="800000"/>
            <a:headEnd/>
            <a:tailEnd/>
          </a:ln>
          <a:effectLst/>
        </p:spPr>
      </p:pic>
      <p:pic>
        <p:nvPicPr>
          <p:cNvPr id="5" name="Picture 2"/>
          <p:cNvPicPr>
            <a:picLocks noChangeAspect="1" noChangeArrowheads="1"/>
          </p:cNvPicPr>
          <p:nvPr/>
        </p:nvPicPr>
        <p:blipFill>
          <a:blip r:embed="rId5" cstate="print"/>
          <a:srcRect/>
          <a:stretch>
            <a:fillRect/>
          </a:stretch>
        </p:blipFill>
        <p:spPr bwMode="auto">
          <a:xfrm>
            <a:off x="5810248" y="2357430"/>
            <a:ext cx="2941856" cy="3924000"/>
          </a:xfrm>
          <a:prstGeom prst="rect">
            <a:avLst/>
          </a:prstGeom>
          <a:noFill/>
          <a:ln w="9525">
            <a:noFill/>
            <a:miter lim="800000"/>
            <a:headEnd/>
            <a:tailEnd/>
          </a:ln>
          <a:effectLst/>
        </p:spPr>
      </p:pic>
      <p:sp>
        <p:nvSpPr>
          <p:cNvPr id="6" name="TextBox 5"/>
          <p:cNvSpPr txBox="1"/>
          <p:nvPr/>
        </p:nvSpPr>
        <p:spPr>
          <a:xfrm>
            <a:off x="2595538" y="5072074"/>
            <a:ext cx="1071570" cy="276999"/>
          </a:xfrm>
          <a:prstGeom prst="rect">
            <a:avLst/>
          </a:prstGeom>
          <a:noFill/>
        </p:spPr>
        <p:txBody>
          <a:bodyPr wrap="square" rtlCol="0">
            <a:spAutoFit/>
          </a:bodyPr>
          <a:lstStyle/>
          <a:p>
            <a:r>
              <a:rPr lang="zh-CN" altLang="en-US" sz="1200" dirty="0" smtClean="0">
                <a:solidFill>
                  <a:schemeClr val="accent2"/>
                </a:solidFill>
              </a:rPr>
              <a:t>主要手术</a:t>
            </a:r>
            <a:endParaRPr lang="zh-CN" altLang="en-US" sz="1200" dirty="0">
              <a:solidFill>
                <a:schemeClr val="accent2"/>
              </a:solidFill>
            </a:endParaRPr>
          </a:p>
        </p:txBody>
      </p:sp>
    </p:spTree>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52464" y="1428736"/>
            <a:ext cx="10072758" cy="3293209"/>
          </a:xfrm>
          <a:prstGeom prst="rect">
            <a:avLst/>
          </a:prstGeom>
        </p:spPr>
        <p:txBody>
          <a:bodyPr wrap="square">
            <a:spAutoFit/>
          </a:bodyPr>
          <a:lstStyle/>
          <a:p>
            <a:pPr lvl="0"/>
            <a:r>
              <a:rPr lang="en-US" altLang="zh-CN" sz="2000" b="1" dirty="0" smtClean="0">
                <a:solidFill>
                  <a:srgbClr val="17375E"/>
                </a:solidFill>
                <a:latin typeface="+mn-ea"/>
                <a:ea typeface="+mn-ea"/>
                <a:cs typeface="+mn-ea"/>
                <a:sym typeface="+mn-lt"/>
              </a:rPr>
              <a:t>3 </a:t>
            </a:r>
            <a:r>
              <a:rPr lang="zh-CN" altLang="en-US" sz="2000" b="1" dirty="0" smtClean="0">
                <a:solidFill>
                  <a:srgbClr val="17375E"/>
                </a:solidFill>
                <a:latin typeface="+mn-ea"/>
                <a:ea typeface="+mn-ea"/>
              </a:rPr>
              <a:t>乳突改良根治术</a:t>
            </a:r>
            <a:endParaRPr lang="en-US" altLang="zh-CN" sz="2000" b="1" dirty="0" smtClean="0">
              <a:solidFill>
                <a:srgbClr val="17375E"/>
              </a:solidFill>
              <a:latin typeface="+mn-ea"/>
              <a:ea typeface="+mn-ea"/>
            </a:endParaRPr>
          </a:p>
          <a:p>
            <a:pPr lvl="0"/>
            <a:endParaRPr lang="en-US" altLang="zh-CN" sz="2000" b="1" dirty="0" smtClean="0">
              <a:solidFill>
                <a:srgbClr val="17375E"/>
              </a:solidFill>
              <a:latin typeface="+mn-ea"/>
              <a:ea typeface="+mn-ea"/>
            </a:endParaRPr>
          </a:p>
          <a:p>
            <a:r>
              <a:rPr lang="zh-CN" altLang="en-US" b="1" dirty="0" smtClean="0">
                <a:solidFill>
                  <a:srgbClr val="17375E"/>
                </a:solidFill>
                <a:latin typeface="+mn-ea"/>
                <a:ea typeface="+mn-ea"/>
                <a:cs typeface="+mn-ea"/>
                <a:sym typeface="+mn-lt"/>
              </a:rPr>
              <a:t>乳突改良根治术是在清除乳突腔、鼓窦入口及上鼓室病变组织的前提下，不损伤或少损伤中、下鼓室内结构，从而保持或增进人听力的一种手术方法。这是在乳突根治术的基础上进行改良的术式，术中不保留外耳道后壁的完整性，属“开放式”手术，要求彻底清除上鼓室、鼓窦和乳突腔病变组织，尽量保持听骨链的完整，不触动中、下鼓室，以保持或增进听力。由于鼓室成形术日益广泛应用，在施行改良乳突根治术时多同时行鼓室成形术。</a:t>
            </a:r>
            <a:endParaRPr lang="en-US" altLang="zh-CN" b="1" dirty="0" smtClean="0">
              <a:solidFill>
                <a:srgbClr val="17375E"/>
              </a:solidFill>
              <a:latin typeface="+mn-ea"/>
              <a:ea typeface="+mn-ea"/>
              <a:cs typeface="+mn-ea"/>
              <a:sym typeface="+mn-lt"/>
            </a:endParaRPr>
          </a:p>
          <a:p>
            <a:endParaRPr lang="en-US" altLang="zh-CN" b="1" dirty="0" smtClean="0">
              <a:solidFill>
                <a:srgbClr val="17375E"/>
              </a:solidFill>
              <a:latin typeface="+mn-ea"/>
              <a:ea typeface="+mn-ea"/>
              <a:cs typeface="+mn-ea"/>
              <a:sym typeface="+mn-lt"/>
            </a:endParaRPr>
          </a:p>
          <a:p>
            <a:r>
              <a:rPr lang="zh-CN" altLang="en-US" sz="2000" b="1" dirty="0" smtClean="0">
                <a:solidFill>
                  <a:srgbClr val="17375E"/>
                </a:solidFill>
                <a:latin typeface="+mn-ea"/>
                <a:ea typeface="+mn-ea"/>
              </a:rPr>
              <a:t>乳突改良根治术（</a:t>
            </a:r>
            <a:r>
              <a:rPr lang="en-US" altLang="zh-CN" sz="2000" b="1" dirty="0" smtClean="0">
                <a:solidFill>
                  <a:srgbClr val="17375E"/>
                </a:solidFill>
                <a:latin typeface="+mn-ea"/>
                <a:ea typeface="+mn-ea"/>
              </a:rPr>
              <a:t>20.49</a:t>
            </a:r>
            <a:r>
              <a:rPr lang="zh-CN" altLang="en-US" sz="2000" b="1" dirty="0" smtClean="0">
                <a:solidFill>
                  <a:srgbClr val="17375E"/>
                </a:solidFill>
                <a:latin typeface="+mn-ea"/>
                <a:ea typeface="+mn-ea"/>
              </a:rPr>
              <a:t>）同时伴有鼓室成形术时，鼓室成形术应根据单纯鼓膜修补、听骨链成型术等，另编码具体的鼓室成形术（</a:t>
            </a:r>
            <a:r>
              <a:rPr lang="en-US" altLang="zh-CN" sz="2000" b="1" dirty="0" smtClean="0">
                <a:solidFill>
                  <a:srgbClr val="17375E"/>
                </a:solidFill>
                <a:latin typeface="+mn-ea"/>
                <a:ea typeface="+mn-ea"/>
              </a:rPr>
              <a:t>19.4-19.55</a:t>
            </a:r>
            <a:r>
              <a:rPr lang="zh-CN" altLang="en-US" sz="2000" b="1" dirty="0" smtClean="0">
                <a:solidFill>
                  <a:srgbClr val="17375E"/>
                </a:solidFill>
                <a:latin typeface="+mn-ea"/>
                <a:ea typeface="+mn-ea"/>
              </a:rPr>
              <a:t>），乳突病变清除后同时使用移植皮肤行耳甲腔成形术，另编码任何皮肤移植术（</a:t>
            </a:r>
            <a:r>
              <a:rPr lang="en-US" altLang="zh-CN" sz="2000" b="1" dirty="0" smtClean="0">
                <a:solidFill>
                  <a:srgbClr val="17375E"/>
                </a:solidFill>
                <a:latin typeface="+mn-ea"/>
                <a:ea typeface="+mn-ea"/>
              </a:rPr>
              <a:t>18.79</a:t>
            </a:r>
            <a:r>
              <a:rPr lang="zh-CN" altLang="en-US" sz="2000" b="1" dirty="0" smtClean="0">
                <a:solidFill>
                  <a:srgbClr val="17375E"/>
                </a:solidFill>
                <a:latin typeface="+mn-ea"/>
                <a:ea typeface="+mn-ea"/>
              </a:rPr>
              <a:t>）。</a:t>
            </a:r>
            <a:endParaRPr lang="zh-CN" altLang="en-US" sz="2000" b="1" dirty="0">
              <a:solidFill>
                <a:srgbClr val="17375E"/>
              </a:solidFill>
              <a:latin typeface="+mn-ea"/>
              <a:ea typeface="+mn-ea"/>
            </a:endParaRPr>
          </a:p>
        </p:txBody>
      </p:sp>
      <p:sp>
        <p:nvSpPr>
          <p:cNvPr id="4" name="标题 1"/>
          <p:cNvSpPr>
            <a:spLocks noGrp="1" noChangeArrowheads="1"/>
          </p:cNvSpPr>
          <p:nvPr/>
        </p:nvSpPr>
        <p:spPr bwMode="auto">
          <a:xfrm>
            <a:off x="839788" y="638175"/>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defRPr/>
            </a:pPr>
            <a:r>
              <a:rPr lang="zh-CN" altLang="en-US" sz="4000" b="1" dirty="0" smtClean="0">
                <a:solidFill>
                  <a:srgbClr val="17375E"/>
                </a:solidFill>
                <a:cs typeface="+mn-ea"/>
                <a:sym typeface="+mn-lt"/>
              </a:rPr>
              <a:t>耳部常见手术的编码</a:t>
            </a:r>
            <a:endParaRPr lang="zh-CN" altLang="en-US" sz="4000" b="1" dirty="0">
              <a:solidFill>
                <a:srgbClr val="17375E"/>
              </a:solidFill>
              <a:cs typeface="+mn-ea"/>
              <a:sym typeface="+mn-lt"/>
            </a:endParaRPr>
          </a:p>
        </p:txBody>
      </p:sp>
      <p:pic>
        <p:nvPicPr>
          <p:cNvPr id="5126" name="Picture 6" descr="https://ss0.baidu.com/94o3dSag_xI4khGko9WTAnF6hhy/exp/w=480/sign=035eb12fca8065387beaa51ba7dca115/9c16fdfaaf51f3de24c28d0594eef01f3a29795a.jpg"/>
          <p:cNvPicPr>
            <a:picLocks noChangeAspect="1" noChangeArrowheads="1"/>
          </p:cNvPicPr>
          <p:nvPr/>
        </p:nvPicPr>
        <p:blipFill>
          <a:blip r:embed="rId2"/>
          <a:srcRect/>
          <a:stretch>
            <a:fillRect/>
          </a:stretch>
        </p:blipFill>
        <p:spPr bwMode="auto">
          <a:xfrm>
            <a:off x="8596330" y="4500570"/>
            <a:ext cx="3457578" cy="1957120"/>
          </a:xfrm>
          <a:prstGeom prst="rect">
            <a:avLst/>
          </a:prstGeom>
          <a:noFill/>
        </p:spPr>
      </p:pic>
      <p:pic>
        <p:nvPicPr>
          <p:cNvPr id="4099" name="Picture 3"/>
          <p:cNvPicPr>
            <a:picLocks noChangeAspect="1" noChangeArrowheads="1"/>
          </p:cNvPicPr>
          <p:nvPr/>
        </p:nvPicPr>
        <p:blipFill>
          <a:blip r:embed="rId3" cstate="print"/>
          <a:srcRect/>
          <a:stretch>
            <a:fillRect/>
          </a:stretch>
        </p:blipFill>
        <p:spPr bwMode="auto">
          <a:xfrm>
            <a:off x="6810380" y="4857760"/>
            <a:ext cx="1574522" cy="1571612"/>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166646" y="642918"/>
            <a:ext cx="5214974" cy="3697574"/>
          </a:xfrm>
          <a:prstGeom prst="rect">
            <a:avLst/>
          </a:prstGeom>
          <a:noFill/>
          <a:ln w="9525">
            <a:noFill/>
            <a:miter lim="800000"/>
            <a:headEnd/>
            <a:tailEnd/>
          </a:ln>
          <a:effectLst/>
        </p:spPr>
      </p:pic>
      <p:pic>
        <p:nvPicPr>
          <p:cNvPr id="6146" name="Picture 2"/>
          <p:cNvPicPr>
            <a:picLocks noChangeAspect="1" noChangeArrowheads="1"/>
          </p:cNvPicPr>
          <p:nvPr/>
        </p:nvPicPr>
        <p:blipFill>
          <a:blip r:embed="rId4"/>
          <a:srcRect/>
          <a:stretch>
            <a:fillRect/>
          </a:stretch>
        </p:blipFill>
        <p:spPr bwMode="auto">
          <a:xfrm>
            <a:off x="6024562" y="642918"/>
            <a:ext cx="5543550" cy="4806950"/>
          </a:xfrm>
          <a:prstGeom prst="rect">
            <a:avLst/>
          </a:prstGeom>
          <a:noFill/>
          <a:ln w="9525">
            <a:noFill/>
            <a:miter lim="800000"/>
            <a:headEnd/>
            <a:tailEnd/>
          </a:ln>
          <a:effectLst/>
        </p:spPr>
      </p:pic>
      <p:sp>
        <p:nvSpPr>
          <p:cNvPr id="4" name="矩形 3"/>
          <p:cNvSpPr/>
          <p:nvPr/>
        </p:nvSpPr>
        <p:spPr>
          <a:xfrm>
            <a:off x="1666844" y="4357694"/>
            <a:ext cx="1834156" cy="646331"/>
          </a:xfrm>
          <a:prstGeom prst="rect">
            <a:avLst/>
          </a:prstGeom>
        </p:spPr>
        <p:txBody>
          <a:bodyPr wrap="none">
            <a:spAutoFit/>
          </a:bodyPr>
          <a:lstStyle/>
          <a:p>
            <a:pPr lvl="0"/>
            <a:r>
              <a:rPr lang="en-US" altLang="zh-CN" b="1" dirty="0" smtClean="0">
                <a:solidFill>
                  <a:srgbClr val="17375E"/>
                </a:solidFill>
                <a:latin typeface="+mn-ea"/>
                <a:cs typeface="+mn-ea"/>
                <a:sym typeface="+mn-lt"/>
              </a:rPr>
              <a:t>4   </a:t>
            </a:r>
            <a:r>
              <a:rPr lang="zh-CN" altLang="en-US" b="1" dirty="0" smtClean="0">
                <a:solidFill>
                  <a:srgbClr val="17375E"/>
                </a:solidFill>
                <a:latin typeface="+mn-ea"/>
                <a:cs typeface="+mn-ea"/>
                <a:sym typeface="+mn-lt"/>
              </a:rPr>
              <a:t>鼓室成形术</a:t>
            </a:r>
            <a:r>
              <a:rPr lang="en-US" altLang="zh-CN" b="1" dirty="0" smtClean="0">
                <a:solidFill>
                  <a:srgbClr val="17375E"/>
                </a:solidFill>
                <a:latin typeface="+mn-ea"/>
                <a:cs typeface="+mn-ea"/>
                <a:sym typeface="+mn-lt"/>
              </a:rPr>
              <a:t> </a:t>
            </a:r>
            <a:r>
              <a:rPr lang="zh-CN" altLang="en-US" b="1" dirty="0" smtClean="0">
                <a:solidFill>
                  <a:srgbClr val="17375E"/>
                </a:solidFill>
                <a:latin typeface="+mn-ea"/>
                <a:cs typeface="+mn-ea"/>
                <a:sym typeface="+mn-lt"/>
              </a:rPr>
              <a:t> </a:t>
            </a:r>
            <a:endParaRPr lang="en-US" altLang="zh-CN" b="1" dirty="0" smtClean="0">
              <a:solidFill>
                <a:srgbClr val="17375E"/>
              </a:solidFill>
              <a:latin typeface="+mn-ea"/>
              <a:cs typeface="+mn-ea"/>
              <a:sym typeface="+mn-lt"/>
            </a:endParaRPr>
          </a:p>
          <a:p>
            <a:pPr lvl="0"/>
            <a:endParaRPr lang="en-US" altLang="zh-CN" b="1" dirty="0" smtClean="0">
              <a:solidFill>
                <a:srgbClr val="17375E"/>
              </a:solidFill>
              <a:latin typeface="+mn-ea"/>
            </a:endParaRPr>
          </a:p>
        </p:txBody>
      </p:sp>
      <p:sp>
        <p:nvSpPr>
          <p:cNvPr id="5" name="矩形 4"/>
          <p:cNvSpPr/>
          <p:nvPr/>
        </p:nvSpPr>
        <p:spPr>
          <a:xfrm>
            <a:off x="1738282" y="5214950"/>
            <a:ext cx="4643470" cy="590931"/>
          </a:xfrm>
          <a:prstGeom prst="rect">
            <a:avLst/>
          </a:prstGeom>
        </p:spPr>
        <p:txBody>
          <a:bodyPr wrap="square">
            <a:spAutoFit/>
          </a:bodyPr>
          <a:lstStyle/>
          <a:p>
            <a:pPr>
              <a:lnSpc>
                <a:spcPct val="90000"/>
              </a:lnSpc>
            </a:pPr>
            <a:endParaRPr lang="en-US" b="1" dirty="0" smtClean="0">
              <a:latin typeface="宋体" charset="-122"/>
            </a:endParaRPr>
          </a:p>
          <a:p>
            <a:pPr>
              <a:lnSpc>
                <a:spcPct val="90000"/>
              </a:lnSpc>
            </a:pPr>
            <a:r>
              <a:rPr lang="zh-CN" altLang="en-US" b="1" dirty="0" smtClean="0">
                <a:solidFill>
                  <a:srgbClr val="FF0000"/>
                </a:solidFill>
              </a:rPr>
              <a:t>主导词：</a:t>
            </a:r>
            <a:r>
              <a:rPr lang="zh-CN" altLang="en-US" b="1" u="sng" dirty="0" smtClean="0">
                <a:solidFill>
                  <a:srgbClr val="FF0000"/>
                </a:solidFill>
                <a:latin typeface="黑体" pitchFamily="49" charset="-122"/>
              </a:rPr>
              <a:t>鼓室成形术</a:t>
            </a:r>
            <a:r>
              <a:rPr lang="en-US" b="1" dirty="0" smtClean="0">
                <a:solidFill>
                  <a:srgbClr val="FF0000"/>
                </a:solidFill>
              </a:rPr>
              <a:t>      </a:t>
            </a:r>
            <a:r>
              <a:rPr lang="en-US" altLang="zh-CN" b="1" dirty="0" smtClean="0">
                <a:solidFill>
                  <a:srgbClr val="17375E"/>
                </a:solidFill>
              </a:rPr>
              <a:t>P</a:t>
            </a:r>
            <a:r>
              <a:rPr lang="zh-CN" altLang="en-US" b="1" dirty="0" smtClean="0">
                <a:solidFill>
                  <a:srgbClr val="17375E"/>
                </a:solidFill>
              </a:rPr>
              <a:t>527</a:t>
            </a:r>
          </a:p>
        </p:txBody>
      </p:sp>
      <p:sp>
        <p:nvSpPr>
          <p:cNvPr id="6" name="矩形 5"/>
          <p:cNvSpPr/>
          <p:nvPr/>
        </p:nvSpPr>
        <p:spPr>
          <a:xfrm>
            <a:off x="1095340" y="5857892"/>
            <a:ext cx="10787138" cy="646331"/>
          </a:xfrm>
          <a:prstGeom prst="rect">
            <a:avLst/>
          </a:prstGeom>
        </p:spPr>
        <p:txBody>
          <a:bodyPr wrap="square">
            <a:spAutoFit/>
          </a:bodyPr>
          <a:lstStyle/>
          <a:p>
            <a:r>
              <a:rPr lang="zh-CN" altLang="en-US" b="1" dirty="0" smtClean="0">
                <a:solidFill>
                  <a:srgbClr val="17375E"/>
                </a:solidFill>
                <a:latin typeface="+mn-ea"/>
              </a:rPr>
              <a:t>鼓室成形术时，鼓室成形术应根据单纯鼓膜修补、听骨链成型术等，编码具体的鼓室成形术（</a:t>
            </a:r>
            <a:r>
              <a:rPr lang="en-US" altLang="zh-CN" b="1" dirty="0" smtClean="0">
                <a:solidFill>
                  <a:srgbClr val="17375E"/>
                </a:solidFill>
                <a:latin typeface="+mn-ea"/>
              </a:rPr>
              <a:t>19.4-19.55</a:t>
            </a:r>
            <a:r>
              <a:rPr lang="zh-CN" altLang="en-US" b="1" dirty="0" smtClean="0">
                <a:solidFill>
                  <a:srgbClr val="17375E"/>
                </a:solidFill>
                <a:latin typeface="+mn-ea"/>
              </a:rPr>
              <a:t>）</a:t>
            </a:r>
            <a:endParaRPr lang="zh-CN" altLang="en-US" dirty="0"/>
          </a:p>
        </p:txBody>
      </p:sp>
    </p:spTree>
  </p:cSld>
  <p:clrMapOvr>
    <a:masterClrMapping/>
  </p:clrMapOvr>
  <p:transition>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238216" y="2214554"/>
            <a:ext cx="9226550" cy="3943350"/>
          </a:xfrm>
          <a:prstGeom prst="rect">
            <a:avLst/>
          </a:prstGeom>
          <a:noFill/>
          <a:ln w="9525">
            <a:noFill/>
            <a:miter lim="800000"/>
            <a:headEnd/>
            <a:tailEnd/>
          </a:ln>
          <a:effectLst/>
        </p:spPr>
      </p:pic>
      <p:sp>
        <p:nvSpPr>
          <p:cNvPr id="3" name="标题 1"/>
          <p:cNvSpPr>
            <a:spLocks noGrp="1" noChangeArrowheads="1"/>
          </p:cNvSpPr>
          <p:nvPr/>
        </p:nvSpPr>
        <p:spPr bwMode="auto">
          <a:xfrm>
            <a:off x="839788" y="638175"/>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defRPr/>
            </a:pPr>
            <a:r>
              <a:rPr lang="zh-CN" altLang="en-US" sz="4000" b="1" dirty="0" smtClean="0">
                <a:solidFill>
                  <a:srgbClr val="17375E"/>
                </a:solidFill>
                <a:cs typeface="+mn-ea"/>
                <a:sym typeface="+mn-lt"/>
              </a:rPr>
              <a:t>耳部常见手术的编码</a:t>
            </a:r>
            <a:endParaRPr lang="zh-CN" altLang="en-US" sz="4000" b="1" dirty="0">
              <a:solidFill>
                <a:srgbClr val="17375E"/>
              </a:solidFill>
              <a:cs typeface="+mn-ea"/>
              <a:sym typeface="+mn-lt"/>
            </a:endParaRPr>
          </a:p>
        </p:txBody>
      </p:sp>
      <p:sp>
        <p:nvSpPr>
          <p:cNvPr id="4" name="矩形 3"/>
          <p:cNvSpPr/>
          <p:nvPr/>
        </p:nvSpPr>
        <p:spPr>
          <a:xfrm>
            <a:off x="1095340" y="1428736"/>
            <a:ext cx="9286940" cy="871392"/>
          </a:xfrm>
          <a:prstGeom prst="rect">
            <a:avLst/>
          </a:prstGeom>
        </p:spPr>
        <p:txBody>
          <a:bodyPr wrap="square">
            <a:spAutoFit/>
          </a:bodyPr>
          <a:lstStyle/>
          <a:p>
            <a:pPr lvl="0">
              <a:lnSpc>
                <a:spcPct val="150000"/>
              </a:lnSpc>
              <a:defRPr/>
            </a:pPr>
            <a:r>
              <a:rPr lang="en-US" altLang="zh-CN" b="1" dirty="0" smtClean="0">
                <a:solidFill>
                  <a:schemeClr val="tx2">
                    <a:lumMod val="75000"/>
                  </a:schemeClr>
                </a:solidFill>
                <a:cs typeface="+mn-ea"/>
                <a:sym typeface="+mn-lt"/>
              </a:rPr>
              <a:t>5</a:t>
            </a:r>
            <a:r>
              <a:rPr lang="zh-CN" altLang="en-US" b="1" dirty="0" smtClean="0">
                <a:solidFill>
                  <a:schemeClr val="tx2">
                    <a:lumMod val="75000"/>
                  </a:schemeClr>
                </a:solidFill>
                <a:cs typeface="+mn-ea"/>
                <a:sym typeface="+mn-lt"/>
              </a:rPr>
              <a:t>耳甲腔成形术     </a:t>
            </a:r>
            <a:endParaRPr lang="en-US" altLang="zh-CN" b="1" dirty="0" smtClean="0">
              <a:solidFill>
                <a:schemeClr val="tx2">
                  <a:lumMod val="75000"/>
                </a:schemeClr>
              </a:solidFill>
              <a:cs typeface="+mn-ea"/>
              <a:sym typeface="+mn-lt"/>
            </a:endParaRPr>
          </a:p>
          <a:p>
            <a:pPr lvl="0">
              <a:lnSpc>
                <a:spcPct val="150000"/>
              </a:lnSpc>
              <a:defRPr/>
            </a:pPr>
            <a:r>
              <a:rPr lang="zh-CN" altLang="en-US" b="1" dirty="0" smtClean="0">
                <a:solidFill>
                  <a:srgbClr val="17375E"/>
                </a:solidFill>
                <a:latin typeface="+mn-ea"/>
              </a:rPr>
              <a:t>乳突病变清除后同时使用移植皮肤行耳甲腔成形术，另编码任何皮肤移植术（</a:t>
            </a:r>
            <a:r>
              <a:rPr lang="en-US" altLang="zh-CN" b="1" dirty="0" smtClean="0">
                <a:solidFill>
                  <a:srgbClr val="17375E"/>
                </a:solidFill>
                <a:latin typeface="+mn-ea"/>
              </a:rPr>
              <a:t>18.79</a:t>
            </a:r>
            <a:r>
              <a:rPr lang="zh-CN" altLang="en-US" b="1" dirty="0" smtClean="0">
                <a:solidFill>
                  <a:srgbClr val="17375E"/>
                </a:solidFill>
                <a:latin typeface="+mn-ea"/>
              </a:rPr>
              <a:t>）</a:t>
            </a:r>
            <a:endParaRPr lang="en-US" altLang="zh-CN" sz="1600" b="1" dirty="0" smtClean="0">
              <a:solidFill>
                <a:schemeClr val="tx2">
                  <a:lumMod val="75000"/>
                </a:schemeClr>
              </a:solidFill>
              <a:cs typeface="+mn-ea"/>
              <a:sym typeface="+mn-lt"/>
            </a:endParaRPr>
          </a:p>
        </p:txBody>
      </p:sp>
      <p:pic>
        <p:nvPicPr>
          <p:cNvPr id="3074" name="Picture 2"/>
          <p:cNvPicPr>
            <a:picLocks noChangeAspect="1" noChangeArrowheads="1"/>
          </p:cNvPicPr>
          <p:nvPr/>
        </p:nvPicPr>
        <p:blipFill>
          <a:blip r:embed="rId3"/>
          <a:srcRect/>
          <a:stretch>
            <a:fillRect/>
          </a:stretch>
        </p:blipFill>
        <p:spPr bwMode="auto">
          <a:xfrm>
            <a:off x="7096132" y="2357430"/>
            <a:ext cx="2960063" cy="1900236"/>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452794" y="785794"/>
            <a:ext cx="4286280" cy="417494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595406" y="4786322"/>
            <a:ext cx="9042400" cy="1574800"/>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s1.bdstatic.com/70cFuXSh_Q1YnxGkpoWK1HF6hhy/it/u=1580192802,490594577&amp;fm=26&amp;gp=0.jpg"/>
          <p:cNvPicPr>
            <a:picLocks noChangeAspect="1" noChangeArrowheads="1"/>
          </p:cNvPicPr>
          <p:nvPr/>
        </p:nvPicPr>
        <p:blipFill>
          <a:blip r:embed="rId2"/>
          <a:srcRect/>
          <a:stretch>
            <a:fillRect/>
          </a:stretch>
        </p:blipFill>
        <p:spPr bwMode="auto">
          <a:xfrm>
            <a:off x="0" y="571480"/>
            <a:ext cx="6182774" cy="4572032"/>
          </a:xfrm>
          <a:prstGeom prst="rect">
            <a:avLst/>
          </a:prstGeom>
          <a:noFill/>
        </p:spPr>
      </p:pic>
      <p:pic>
        <p:nvPicPr>
          <p:cNvPr id="3" name="Picture 2"/>
          <p:cNvPicPr>
            <a:picLocks noChangeAspect="1" noChangeArrowheads="1"/>
          </p:cNvPicPr>
          <p:nvPr/>
        </p:nvPicPr>
        <p:blipFill>
          <a:blip r:embed="rId3"/>
          <a:srcRect/>
          <a:stretch>
            <a:fillRect/>
          </a:stretch>
        </p:blipFill>
        <p:spPr bwMode="auto">
          <a:xfrm>
            <a:off x="6024562" y="642918"/>
            <a:ext cx="3000396" cy="2674266"/>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a:stretch>
            <a:fillRect/>
          </a:stretch>
        </p:blipFill>
        <p:spPr bwMode="auto">
          <a:xfrm>
            <a:off x="9239272" y="571480"/>
            <a:ext cx="2798738" cy="6072229"/>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内容占位符 2"/>
          <p:cNvSpPr>
            <a:spLocks noGrp="1" noChangeArrowheads="1"/>
          </p:cNvSpPr>
          <p:nvPr>
            <p:ph idx="4294967295"/>
          </p:nvPr>
        </p:nvSpPr>
        <p:spPr bwMode="auto">
          <a:xfrm>
            <a:off x="809588" y="1285860"/>
            <a:ext cx="10215634" cy="4286280"/>
          </a:xfrm>
          <a:prstGeom prst="rect">
            <a:avLst/>
          </a:prstGeom>
        </p:spPr>
        <p:txBody>
          <a:bodyPr/>
          <a:lstStyle/>
          <a:p>
            <a:pPr marL="384175" marR="0" lvl="0" indent="-384175" algn="l" defTabSz="1023620" rtl="0" eaLnBrk="0" fontAlgn="base" latinLnBrk="0" hangingPunct="0">
              <a:lnSpc>
                <a:spcPct val="150000"/>
              </a:lnSpc>
              <a:spcBef>
                <a:spcPct val="17000"/>
              </a:spcBef>
              <a:spcAft>
                <a:spcPct val="0"/>
              </a:spcAft>
              <a:buClrTx/>
              <a:buSzTx/>
              <a:buNone/>
              <a:defRPr/>
            </a:pPr>
            <a:r>
              <a:rPr lang="en-US" altLang="zh-CN" sz="1800" b="1" dirty="0" smtClean="0">
                <a:solidFill>
                  <a:srgbClr val="17375E"/>
                </a:solidFill>
                <a:latin typeface="+mn-ea"/>
                <a:cs typeface="+mn-ea"/>
                <a:sym typeface="+mn-lt"/>
              </a:rPr>
              <a:t>6</a:t>
            </a:r>
            <a:r>
              <a:rPr kumimoji="0" lang="en-US" altLang="zh-CN" sz="1800" b="1" i="0" u="none" strike="noStrike" kern="1200" cap="none" spc="0" normalizeH="0" baseline="0" noProof="0" dirty="0" smtClean="0">
                <a:ln>
                  <a:noFill/>
                </a:ln>
                <a:solidFill>
                  <a:srgbClr val="17375E"/>
                </a:solidFill>
                <a:effectLst/>
                <a:uLnTx/>
                <a:uFillTx/>
                <a:latin typeface="+mn-ea"/>
                <a:cs typeface="+mn-ea"/>
                <a:sym typeface="+mn-lt"/>
              </a:rPr>
              <a:t> </a:t>
            </a:r>
            <a:r>
              <a:rPr kumimoji="0" lang="zh-CN" altLang="en-US" sz="1800" b="1" i="0" u="none" strike="noStrike" kern="1200" cap="none" spc="0" normalizeH="0" baseline="0" noProof="0" dirty="0" smtClean="0">
                <a:ln>
                  <a:noFill/>
                </a:ln>
                <a:solidFill>
                  <a:srgbClr val="17375E"/>
                </a:solidFill>
                <a:effectLst/>
                <a:uLnTx/>
                <a:uFillTx/>
                <a:latin typeface="+mn-ea"/>
                <a:cs typeface="+mn-ea"/>
                <a:sym typeface="+mn-lt"/>
              </a:rPr>
              <a:t>人工耳蜗</a:t>
            </a:r>
            <a:r>
              <a:rPr lang="zh-CN" altLang="en-US" sz="1800" b="1" dirty="0" smtClean="0">
                <a:solidFill>
                  <a:srgbClr val="17375E"/>
                </a:solidFill>
                <a:latin typeface="+mn-ea"/>
                <a:cs typeface="+mn-ea"/>
                <a:sym typeface="+mn-lt"/>
              </a:rPr>
              <a:t>置</a:t>
            </a:r>
            <a:r>
              <a:rPr kumimoji="0" lang="zh-CN" altLang="en-US" sz="1800" b="1" i="0" u="none" strike="noStrike" kern="1200" cap="none" spc="0" normalizeH="0" baseline="0" noProof="0" dirty="0" smtClean="0">
                <a:ln>
                  <a:noFill/>
                </a:ln>
                <a:solidFill>
                  <a:srgbClr val="17375E"/>
                </a:solidFill>
                <a:effectLst/>
                <a:uLnTx/>
                <a:uFillTx/>
                <a:latin typeface="+mn-ea"/>
                <a:cs typeface="+mn-ea"/>
                <a:sym typeface="+mn-lt"/>
              </a:rPr>
              <a:t>入术</a:t>
            </a:r>
            <a:r>
              <a:rPr kumimoji="0" lang="zh-CN" altLang="en-US" sz="2000" b="1" i="0" u="none" strike="noStrike" kern="1200" cap="none" spc="0" normalizeH="0" noProof="0" dirty="0" smtClean="0">
                <a:ln>
                  <a:noFill/>
                </a:ln>
                <a:solidFill>
                  <a:schemeClr val="tx2">
                    <a:lumMod val="75000"/>
                  </a:schemeClr>
                </a:solidFill>
                <a:effectLst/>
                <a:uLnTx/>
                <a:uFillTx/>
                <a:latin typeface="+mn-ea"/>
                <a:cs typeface="+mn-ea"/>
                <a:sym typeface="+mn-lt"/>
              </a:rPr>
              <a:t>：</a:t>
            </a:r>
            <a:endParaRPr kumimoji="0" lang="en-US" altLang="zh-CN" sz="2000" b="1" i="0" u="none" strike="noStrike" kern="1200" cap="none" spc="0" normalizeH="0" noProof="0" dirty="0" smtClean="0">
              <a:ln>
                <a:noFill/>
              </a:ln>
              <a:solidFill>
                <a:schemeClr val="tx2">
                  <a:lumMod val="75000"/>
                </a:schemeClr>
              </a:solidFill>
              <a:effectLst/>
              <a:uLnTx/>
              <a:uFillTx/>
              <a:latin typeface="+mn-ea"/>
              <a:cs typeface="+mn-ea"/>
              <a:sym typeface="+mn-lt"/>
            </a:endParaRPr>
          </a:p>
          <a:p>
            <a:pPr lvl="0">
              <a:lnSpc>
                <a:spcPct val="150000"/>
              </a:lnSpc>
              <a:buNone/>
              <a:defRPr/>
            </a:pPr>
            <a:r>
              <a:rPr lang="zh-CN" altLang="en-US" sz="1800" b="1" dirty="0" smtClean="0">
                <a:solidFill>
                  <a:srgbClr val="17375E"/>
                </a:solidFill>
                <a:latin typeface="+mn-ea"/>
              </a:rPr>
              <a:t>   人工耳蜗是一种电子装置，由体外言语处理器将声音转换为一定编码形式的电信号，通过植入体内的电极系统直接兴奋听神经来恢复或重建聋人的听觉功能。</a:t>
            </a:r>
            <a:endParaRPr lang="en-US" altLang="zh-CN" sz="1800" b="1" dirty="0" smtClean="0">
              <a:solidFill>
                <a:schemeClr val="tx2">
                  <a:lumMod val="75000"/>
                </a:schemeClr>
              </a:solidFill>
              <a:latin typeface="+mn-ea"/>
              <a:cs typeface="+mn-ea"/>
              <a:sym typeface="+mn-lt"/>
            </a:endParaRPr>
          </a:p>
          <a:p>
            <a:pPr marL="384175" marR="0" lvl="0" indent="-384175" algn="l" defTabSz="1023620" rtl="0" eaLnBrk="0" fontAlgn="base" latinLnBrk="0" hangingPunct="0">
              <a:lnSpc>
                <a:spcPct val="150000"/>
              </a:lnSpc>
              <a:spcBef>
                <a:spcPct val="17000"/>
              </a:spcBef>
              <a:spcAft>
                <a:spcPct val="0"/>
              </a:spcAft>
              <a:buClrTx/>
              <a:buSzTx/>
              <a:buNone/>
              <a:defRPr/>
            </a:pPr>
            <a:r>
              <a:rPr kumimoji="0" lang="zh-CN" altLang="en-US" sz="1800" b="1" i="0" u="none" strike="noStrike" kern="1200" cap="none" spc="0" normalizeH="0" noProof="0" dirty="0" smtClean="0">
                <a:ln>
                  <a:noFill/>
                </a:ln>
                <a:solidFill>
                  <a:schemeClr val="tx2">
                    <a:lumMod val="75000"/>
                  </a:schemeClr>
                </a:solidFill>
                <a:effectLst/>
                <a:uLnTx/>
                <a:uFillTx/>
                <a:latin typeface="+mn-ea"/>
                <a:cs typeface="+mn-ea"/>
                <a:sym typeface="+mn-lt"/>
              </a:rPr>
              <a:t>耳蜗假体的</a:t>
            </a:r>
            <a:r>
              <a:rPr lang="zh-CN" altLang="en-US" sz="1800" b="1" dirty="0" smtClean="0">
                <a:solidFill>
                  <a:schemeClr val="tx2">
                    <a:lumMod val="75000"/>
                  </a:schemeClr>
                </a:solidFill>
                <a:latin typeface="+mn-ea"/>
                <a:cs typeface="+mn-ea"/>
                <a:sym typeface="+mn-lt"/>
              </a:rPr>
              <a:t>置</a:t>
            </a:r>
            <a:r>
              <a:rPr kumimoji="0" lang="zh-CN" altLang="en-US" sz="1800" b="1" i="0" u="none" strike="noStrike" kern="1200" cap="none" spc="0" normalizeH="0" noProof="0" dirty="0" smtClean="0">
                <a:ln>
                  <a:noFill/>
                </a:ln>
                <a:solidFill>
                  <a:schemeClr val="tx2">
                    <a:lumMod val="75000"/>
                  </a:schemeClr>
                </a:solidFill>
                <a:effectLst/>
                <a:uLnTx/>
                <a:uFillTx/>
                <a:latin typeface="+mn-ea"/>
                <a:cs typeface="+mn-ea"/>
                <a:sym typeface="+mn-lt"/>
              </a:rPr>
              <a:t>入或者置换：应根据耳蜗假体装置的类型（单道或者多道）具体编码于</a:t>
            </a:r>
            <a:r>
              <a:rPr kumimoji="0" lang="en-US" altLang="zh-CN" sz="2000" b="1" i="0" u="none" strike="noStrike" kern="1200" cap="none" spc="0" normalizeH="0" noProof="0" dirty="0" smtClean="0">
                <a:ln>
                  <a:noFill/>
                </a:ln>
                <a:solidFill>
                  <a:schemeClr val="tx2">
                    <a:lumMod val="75000"/>
                  </a:schemeClr>
                </a:solidFill>
                <a:effectLst/>
                <a:uLnTx/>
                <a:uFillTx/>
                <a:latin typeface="+mn-ea"/>
                <a:cs typeface="+mn-ea"/>
                <a:sym typeface="+mn-lt"/>
              </a:rPr>
              <a:t>20.97—20.98</a:t>
            </a:r>
            <a:endParaRPr kumimoji="0" lang="en-US" altLang="zh-CN" sz="1800" b="1" i="0" u="none" strike="noStrike" kern="1200" cap="none" spc="0" normalizeH="0" noProof="0" dirty="0" smtClean="0">
              <a:ln>
                <a:noFill/>
              </a:ln>
              <a:solidFill>
                <a:schemeClr val="tx2">
                  <a:lumMod val="75000"/>
                </a:schemeClr>
              </a:solidFill>
              <a:effectLst/>
              <a:uLnTx/>
              <a:uFillTx/>
              <a:latin typeface="+mn-ea"/>
              <a:cs typeface="+mn-ea"/>
              <a:sym typeface="+mn-lt"/>
            </a:endParaRPr>
          </a:p>
          <a:p>
            <a:pPr lvl="0">
              <a:lnSpc>
                <a:spcPct val="150000"/>
              </a:lnSpc>
              <a:buNone/>
              <a:defRPr/>
            </a:pPr>
            <a:r>
              <a:rPr lang="en-US" altLang="zh-CN" sz="1800" b="1" dirty="0" smtClean="0">
                <a:solidFill>
                  <a:schemeClr val="tx2">
                    <a:lumMod val="75000"/>
                  </a:schemeClr>
                </a:solidFill>
                <a:latin typeface="+mn-ea"/>
                <a:cs typeface="+mn-ea"/>
                <a:sym typeface="+mn-lt"/>
              </a:rPr>
              <a:t> </a:t>
            </a:r>
            <a:r>
              <a:rPr lang="zh-CN" altLang="en-US" sz="1800" b="1" dirty="0" smtClean="0">
                <a:solidFill>
                  <a:schemeClr val="tx2">
                    <a:lumMod val="75000"/>
                  </a:schemeClr>
                </a:solidFill>
                <a:latin typeface="+mn-ea"/>
                <a:cs typeface="+mn-ea"/>
                <a:sym typeface="+mn-lt"/>
              </a:rPr>
              <a:t>（</a:t>
            </a:r>
            <a:r>
              <a:rPr lang="en-US" altLang="zh-CN" sz="1800" b="1" dirty="0" smtClean="0">
                <a:solidFill>
                  <a:schemeClr val="tx2">
                    <a:lumMod val="75000"/>
                  </a:schemeClr>
                </a:solidFill>
                <a:latin typeface="+mn-ea"/>
                <a:cs typeface="+mn-ea"/>
                <a:sym typeface="+mn-lt"/>
              </a:rPr>
              <a:t>1</a:t>
            </a:r>
            <a:r>
              <a:rPr lang="zh-CN" altLang="en-US" sz="1800" b="1" dirty="0" smtClean="0">
                <a:solidFill>
                  <a:schemeClr val="tx2">
                    <a:lumMod val="75000"/>
                  </a:schemeClr>
                </a:solidFill>
                <a:latin typeface="+mn-ea"/>
                <a:cs typeface="+mn-ea"/>
                <a:sym typeface="+mn-lt"/>
              </a:rPr>
              <a:t>）</a:t>
            </a:r>
            <a:r>
              <a:rPr lang="zh-CN" altLang="en-US" sz="1800" b="1" dirty="0" smtClean="0">
                <a:solidFill>
                  <a:srgbClr val="FF0000"/>
                </a:solidFill>
                <a:latin typeface="+mn-ea"/>
                <a:cs typeface="+mn-ea"/>
                <a:sym typeface="+mn-lt"/>
              </a:rPr>
              <a:t>单道</a:t>
            </a:r>
            <a:r>
              <a:rPr lang="zh-CN" altLang="en-US" sz="1800" b="1" dirty="0" smtClean="0">
                <a:solidFill>
                  <a:schemeClr val="tx2">
                    <a:lumMod val="75000"/>
                  </a:schemeClr>
                </a:solidFill>
                <a:latin typeface="+mn-ea"/>
                <a:cs typeface="+mn-ea"/>
                <a:sym typeface="+mn-lt"/>
              </a:rPr>
              <a:t>人工耳蜗</a:t>
            </a:r>
            <a:r>
              <a:rPr lang="zh-CN" altLang="en-US" sz="1800" b="1" dirty="0" smtClean="0">
                <a:solidFill>
                  <a:srgbClr val="17375E"/>
                </a:solidFill>
                <a:latin typeface="+mn-ea"/>
                <a:cs typeface="+mn-ea"/>
                <a:sym typeface="+mn-lt"/>
              </a:rPr>
              <a:t>置</a:t>
            </a:r>
            <a:r>
              <a:rPr lang="zh-CN" altLang="en-US" sz="1800" b="1" dirty="0" smtClean="0">
                <a:solidFill>
                  <a:schemeClr val="tx2">
                    <a:lumMod val="75000"/>
                  </a:schemeClr>
                </a:solidFill>
                <a:latin typeface="+mn-ea"/>
                <a:cs typeface="+mn-ea"/>
                <a:sym typeface="+mn-lt"/>
              </a:rPr>
              <a:t>入：</a:t>
            </a:r>
            <a:r>
              <a:rPr lang="en-US" altLang="zh-CN" sz="1800" b="1" dirty="0" smtClean="0">
                <a:solidFill>
                  <a:schemeClr val="tx2">
                    <a:lumMod val="75000"/>
                  </a:schemeClr>
                </a:solidFill>
                <a:latin typeface="+mn-ea"/>
                <a:cs typeface="+mn-ea"/>
                <a:sym typeface="+mn-lt"/>
              </a:rPr>
              <a:t>20.97</a:t>
            </a:r>
          </a:p>
          <a:p>
            <a:pPr lvl="0">
              <a:lnSpc>
                <a:spcPct val="150000"/>
              </a:lnSpc>
              <a:buNone/>
              <a:defRPr/>
            </a:pPr>
            <a:r>
              <a:rPr lang="zh-CN" altLang="en-US" sz="1800" b="1" dirty="0" smtClean="0">
                <a:solidFill>
                  <a:schemeClr val="tx2">
                    <a:lumMod val="75000"/>
                  </a:schemeClr>
                </a:solidFill>
                <a:latin typeface="+mn-ea"/>
                <a:cs typeface="+mn-ea"/>
                <a:sym typeface="+mn-lt"/>
              </a:rPr>
              <a:t> （</a:t>
            </a:r>
            <a:r>
              <a:rPr lang="en-US" altLang="zh-CN" sz="1800" b="1" dirty="0" smtClean="0">
                <a:solidFill>
                  <a:schemeClr val="tx2">
                    <a:lumMod val="75000"/>
                  </a:schemeClr>
                </a:solidFill>
                <a:latin typeface="+mn-ea"/>
                <a:cs typeface="+mn-ea"/>
                <a:sym typeface="+mn-lt"/>
              </a:rPr>
              <a:t>2</a:t>
            </a:r>
            <a:r>
              <a:rPr lang="zh-CN" altLang="en-US" sz="1800" b="1" dirty="0" smtClean="0">
                <a:solidFill>
                  <a:schemeClr val="tx2">
                    <a:lumMod val="75000"/>
                  </a:schemeClr>
                </a:solidFill>
                <a:latin typeface="+mn-ea"/>
                <a:cs typeface="+mn-ea"/>
                <a:sym typeface="+mn-lt"/>
              </a:rPr>
              <a:t>）</a:t>
            </a:r>
            <a:r>
              <a:rPr lang="zh-CN" altLang="en-US" sz="1800" b="1" dirty="0" smtClean="0">
                <a:solidFill>
                  <a:srgbClr val="FF0000"/>
                </a:solidFill>
                <a:latin typeface="+mn-ea"/>
                <a:cs typeface="+mn-ea"/>
                <a:sym typeface="+mn-lt"/>
              </a:rPr>
              <a:t>多道</a:t>
            </a:r>
            <a:r>
              <a:rPr lang="zh-CN" altLang="en-US" sz="1800" b="1" dirty="0" smtClean="0">
                <a:solidFill>
                  <a:schemeClr val="tx2">
                    <a:lumMod val="75000"/>
                  </a:schemeClr>
                </a:solidFill>
                <a:latin typeface="+mn-ea"/>
                <a:cs typeface="+mn-ea"/>
                <a:sym typeface="+mn-lt"/>
              </a:rPr>
              <a:t>人工耳蜗</a:t>
            </a:r>
            <a:r>
              <a:rPr lang="zh-CN" altLang="en-US" sz="1800" b="1" dirty="0" smtClean="0">
                <a:solidFill>
                  <a:srgbClr val="17375E"/>
                </a:solidFill>
                <a:latin typeface="+mn-ea"/>
                <a:cs typeface="+mn-ea"/>
                <a:sym typeface="+mn-lt"/>
              </a:rPr>
              <a:t>置</a:t>
            </a:r>
            <a:r>
              <a:rPr lang="zh-CN" altLang="en-US" sz="1800" b="1" dirty="0" smtClean="0">
                <a:solidFill>
                  <a:schemeClr val="tx2">
                    <a:lumMod val="75000"/>
                  </a:schemeClr>
                </a:solidFill>
                <a:latin typeface="+mn-ea"/>
                <a:cs typeface="+mn-ea"/>
                <a:sym typeface="+mn-lt"/>
              </a:rPr>
              <a:t>入：</a:t>
            </a:r>
            <a:r>
              <a:rPr lang="en-US" altLang="zh-CN" sz="1800" b="1" dirty="0" smtClean="0">
                <a:solidFill>
                  <a:schemeClr val="tx2">
                    <a:lumMod val="75000"/>
                  </a:schemeClr>
                </a:solidFill>
                <a:latin typeface="+mn-ea"/>
                <a:cs typeface="+mn-ea"/>
                <a:sym typeface="+mn-lt"/>
              </a:rPr>
              <a:t>20.98</a:t>
            </a:r>
          </a:p>
          <a:p>
            <a:pPr lvl="0">
              <a:lnSpc>
                <a:spcPct val="150000"/>
              </a:lnSpc>
              <a:buNone/>
              <a:defRPr/>
            </a:pPr>
            <a:r>
              <a:rPr lang="zh-CN" altLang="en-US" sz="1800" b="1" dirty="0" smtClean="0">
                <a:solidFill>
                  <a:schemeClr val="tx2">
                    <a:lumMod val="75000"/>
                  </a:schemeClr>
                </a:solidFill>
                <a:latin typeface="+mn-ea"/>
                <a:cs typeface="+mn-ea"/>
                <a:sym typeface="+mn-lt"/>
              </a:rPr>
              <a:t>一般情况下，未明确类型的耳蜗假体</a:t>
            </a:r>
            <a:r>
              <a:rPr lang="zh-CN" altLang="en-US" sz="1800" b="1" dirty="0" smtClean="0">
                <a:solidFill>
                  <a:srgbClr val="17375E"/>
                </a:solidFill>
                <a:latin typeface="+mn-ea"/>
                <a:cs typeface="+mn-ea"/>
                <a:sym typeface="+mn-lt"/>
              </a:rPr>
              <a:t>置</a:t>
            </a:r>
            <a:r>
              <a:rPr lang="zh-CN" altLang="en-US" sz="1800" b="1" dirty="0" smtClean="0">
                <a:solidFill>
                  <a:schemeClr val="tx2">
                    <a:lumMod val="75000"/>
                  </a:schemeClr>
                </a:solidFill>
                <a:latin typeface="+mn-ea"/>
                <a:cs typeface="+mn-ea"/>
                <a:sym typeface="+mn-lt"/>
              </a:rPr>
              <a:t>入术</a:t>
            </a:r>
            <a:r>
              <a:rPr lang="en-US" altLang="zh-CN" sz="1800" b="1" dirty="0" smtClean="0">
                <a:solidFill>
                  <a:schemeClr val="tx2">
                    <a:lumMod val="75000"/>
                  </a:schemeClr>
                </a:solidFill>
                <a:latin typeface="+mn-ea"/>
                <a:cs typeface="+mn-ea"/>
                <a:sym typeface="+mn-lt"/>
              </a:rPr>
              <a:t>20.96</a:t>
            </a:r>
            <a:r>
              <a:rPr lang="zh-CN" altLang="en-US" sz="1800" b="1" dirty="0" smtClean="0">
                <a:solidFill>
                  <a:schemeClr val="tx2">
                    <a:lumMod val="75000"/>
                  </a:schemeClr>
                </a:solidFill>
                <a:latin typeface="+mn-ea"/>
                <a:cs typeface="+mn-ea"/>
                <a:sym typeface="+mn-lt"/>
              </a:rPr>
              <a:t>不应该使用。</a:t>
            </a:r>
            <a:endParaRPr lang="en-US" altLang="zh-CN" sz="1800" b="1" dirty="0" smtClean="0">
              <a:solidFill>
                <a:schemeClr val="tx2">
                  <a:lumMod val="75000"/>
                </a:schemeClr>
              </a:solidFill>
              <a:latin typeface="+mn-ea"/>
              <a:cs typeface="+mn-ea"/>
              <a:sym typeface="+mn-lt"/>
            </a:endParaRPr>
          </a:p>
          <a:p>
            <a:pPr lvl="0">
              <a:lnSpc>
                <a:spcPct val="150000"/>
              </a:lnSpc>
              <a:buNone/>
              <a:defRPr/>
            </a:pPr>
            <a:r>
              <a:rPr lang="zh-CN" altLang="en-US" sz="1800" b="1" dirty="0" smtClean="0">
                <a:solidFill>
                  <a:schemeClr val="tx2">
                    <a:lumMod val="75000"/>
                  </a:schemeClr>
                </a:solidFill>
                <a:latin typeface="+mn-ea"/>
                <a:cs typeface="+mn-ea"/>
                <a:sym typeface="+mn-lt"/>
              </a:rPr>
              <a:t>该术式包括乳突切除术，编码时不应该另编码乳突切除术</a:t>
            </a:r>
            <a:r>
              <a:rPr lang="en-US" altLang="zh-CN" sz="1800" b="1" dirty="0" smtClean="0">
                <a:solidFill>
                  <a:schemeClr val="tx2">
                    <a:lumMod val="75000"/>
                  </a:schemeClr>
                </a:solidFill>
                <a:latin typeface="+mn-ea"/>
                <a:cs typeface="+mn-ea"/>
                <a:sym typeface="+mn-lt"/>
              </a:rPr>
              <a:t>20.4.</a:t>
            </a:r>
          </a:p>
          <a:p>
            <a:pPr>
              <a:lnSpc>
                <a:spcPct val="150000"/>
              </a:lnSpc>
              <a:buNone/>
              <a:defRPr/>
            </a:pPr>
            <a:r>
              <a:rPr lang="zh-CN" altLang="en-US" sz="1800" b="1" dirty="0" smtClean="0">
                <a:solidFill>
                  <a:srgbClr val="FF0000"/>
                </a:solidFill>
                <a:cs typeface="+mn-ea"/>
                <a:sym typeface="+mn-lt"/>
              </a:rPr>
              <a:t>                          </a:t>
            </a:r>
            <a:endParaRPr lang="en-US" altLang="zh-CN" sz="1800" b="1" dirty="0" smtClean="0">
              <a:solidFill>
                <a:srgbClr val="FF0000"/>
              </a:solidFill>
              <a:cs typeface="+mn-ea"/>
              <a:sym typeface="+mn-lt"/>
            </a:endParaRPr>
          </a:p>
          <a:p>
            <a:pPr>
              <a:lnSpc>
                <a:spcPct val="150000"/>
              </a:lnSpc>
              <a:buNone/>
              <a:defRPr/>
            </a:pPr>
            <a:r>
              <a:rPr lang="en-US" altLang="zh-CN" sz="1400" dirty="0" smtClean="0">
                <a:cs typeface="+mn-ea"/>
                <a:sym typeface="+mn-lt"/>
              </a:rPr>
              <a:t>                                                     </a:t>
            </a:r>
          </a:p>
          <a:p>
            <a:pPr>
              <a:lnSpc>
                <a:spcPct val="150000"/>
              </a:lnSpc>
              <a:buNone/>
              <a:defRPr/>
            </a:pPr>
            <a:endParaRPr lang="en-US" altLang="zh-CN" sz="1800" b="1" dirty="0" smtClean="0">
              <a:solidFill>
                <a:srgbClr val="FF0000"/>
              </a:solidFill>
              <a:cs typeface="+mn-ea"/>
              <a:sym typeface="+mn-lt"/>
            </a:endParaRPr>
          </a:p>
          <a:p>
            <a:pPr>
              <a:lnSpc>
                <a:spcPct val="150000"/>
              </a:lnSpc>
              <a:buNone/>
              <a:defRPr/>
            </a:pPr>
            <a:endParaRPr lang="en-US" altLang="zh-CN" sz="2400" b="1" dirty="0" smtClean="0">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r>
              <a:rPr kumimoji="0" lang="en-US" altLang="zh-CN" sz="2400" b="1" i="0" u="none" strike="noStrike" kern="1200" cap="none" spc="0" normalizeH="0" baseline="0" noProof="0" dirty="0" smtClean="0">
                <a:ln>
                  <a:noFill/>
                </a:ln>
                <a:solidFill>
                  <a:schemeClr val="tx2">
                    <a:lumMod val="75000"/>
                  </a:schemeClr>
                </a:solidFill>
                <a:effectLst/>
                <a:uLnTx/>
                <a:uFillTx/>
                <a:latin typeface="+mn-lt"/>
                <a:ea typeface="+mn-ea"/>
                <a:cs typeface="+mn-ea"/>
                <a:sym typeface="+mn-lt"/>
              </a:rPr>
              <a:t>      </a:t>
            </a:r>
            <a:endParaRPr lang="en-US" altLang="zh-CN" sz="2400" b="1" dirty="0" smtClean="0">
              <a:solidFill>
                <a:srgbClr val="FF0000"/>
              </a:solidFill>
              <a:cs typeface="+mn-ea"/>
              <a:sym typeface="+mn-lt"/>
            </a:endParaRPr>
          </a:p>
          <a:p>
            <a:pPr lvl="0">
              <a:lnSpc>
                <a:spcPct val="150000"/>
              </a:lnSpc>
              <a:buNone/>
              <a:defRPr/>
            </a:pPr>
            <a:r>
              <a:rPr lang="zh-CN" altLang="en-US" sz="2000" b="1" dirty="0" smtClean="0">
                <a:solidFill>
                  <a:srgbClr val="FF0000"/>
                </a:solidFill>
                <a:cs typeface="+mn-ea"/>
                <a:sym typeface="+mn-lt"/>
              </a:rPr>
              <a:t>                    </a:t>
            </a:r>
            <a:endParaRPr lang="en-US" altLang="zh-CN" sz="2000" b="1" dirty="0" smtClean="0">
              <a:solidFill>
                <a:srgbClr val="FF0000"/>
              </a:solidFill>
              <a:cs typeface="+mn-ea"/>
              <a:sym typeface="+mn-lt"/>
            </a:endParaRPr>
          </a:p>
        </p:txBody>
      </p:sp>
      <p:sp>
        <p:nvSpPr>
          <p:cNvPr id="35843" name="标题 1"/>
          <p:cNvSpPr>
            <a:spLocks noGrp="1" noChangeArrowheads="1"/>
          </p:cNvSpPr>
          <p:nvPr/>
        </p:nvSpPr>
        <p:spPr bwMode="auto">
          <a:xfrm>
            <a:off x="881026" y="642918"/>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smtClean="0">
                <a:ln>
                  <a:noFill/>
                </a:ln>
                <a:solidFill>
                  <a:srgbClr val="17375E"/>
                </a:solidFill>
                <a:effectLst/>
                <a:uLnTx/>
                <a:uFillTx/>
                <a:latin typeface="+mn-lt"/>
                <a:ea typeface="+mn-ea"/>
                <a:cs typeface="+mn-ea"/>
                <a:sym typeface="+mn-lt"/>
              </a:rPr>
              <a:t>耳</a:t>
            </a:r>
            <a:r>
              <a:rPr lang="zh-CN" altLang="en-US" sz="4000" b="1" dirty="0" smtClean="0">
                <a:solidFill>
                  <a:srgbClr val="17375E"/>
                </a:solidFill>
                <a:latin typeface="+mn-lt"/>
                <a:ea typeface="+mn-ea"/>
                <a:cs typeface="+mn-ea"/>
                <a:sym typeface="+mn-lt"/>
              </a:rPr>
              <a:t>部</a:t>
            </a:r>
            <a:r>
              <a:rPr kumimoji="0" lang="zh-CN" altLang="en-US" sz="4000" b="1" i="0" u="none" strike="noStrike" kern="1200" cap="none" spc="0" normalizeH="0" baseline="0" noProof="0" dirty="0" smtClean="0">
                <a:ln>
                  <a:noFill/>
                </a:ln>
                <a:solidFill>
                  <a:srgbClr val="17375E"/>
                </a:solidFill>
                <a:effectLst/>
                <a:uLnTx/>
                <a:uFillTx/>
                <a:latin typeface="+mn-lt"/>
                <a:ea typeface="+mn-ea"/>
                <a:cs typeface="+mn-ea"/>
                <a:sym typeface="+mn-lt"/>
              </a:rPr>
              <a:t>常见手术的编码</a:t>
            </a:r>
            <a:endParaRPr kumimoji="0" lang="zh-CN" altLang="en-US" sz="4000" b="1" i="0" u="none" strike="noStrike" kern="1200" cap="none" spc="0" normalizeH="0" baseline="0" noProof="0" dirty="0">
              <a:ln>
                <a:noFill/>
              </a:ln>
              <a:solidFill>
                <a:srgbClr val="17375E"/>
              </a:solidFill>
              <a:effectLst/>
              <a:uLnTx/>
              <a:uFillTx/>
              <a:latin typeface="+mn-lt"/>
              <a:ea typeface="+mn-ea"/>
              <a:cs typeface="+mn-ea"/>
              <a:sym typeface="+mn-lt"/>
            </a:endParaRPr>
          </a:p>
        </p:txBody>
      </p:sp>
    </p:spTree>
    <p:extLst>
      <p:ext uri="{BB962C8B-B14F-4D97-AF65-F5344CB8AC3E}">
        <p14:creationId xmlns:p14="http://schemas.microsoft.com/office/powerpoint/2010/main" xmlns="" val="769954321"/>
      </p:ext>
    </p:extLst>
  </p:cSld>
  <p:clrMapOvr>
    <a:masterClrMapping/>
  </p:clrMapOvr>
  <p:transition>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1026" y="714356"/>
            <a:ext cx="6096000" cy="3693319"/>
          </a:xfrm>
          <a:prstGeom prst="rect">
            <a:avLst/>
          </a:prstGeom>
        </p:spPr>
        <p:txBody>
          <a:bodyPr>
            <a:spAutoFit/>
          </a:bodyPr>
          <a:lstStyle/>
          <a:p>
            <a:r>
              <a:rPr lang="zh-CN" altLang="en-US" b="1" dirty="0" smtClean="0">
                <a:solidFill>
                  <a:srgbClr val="FF0000"/>
                </a:solidFill>
                <a:cs typeface="+mn-ea"/>
                <a:sym typeface="+mn-lt"/>
              </a:rPr>
              <a:t>主导词          植入</a:t>
            </a:r>
            <a:endParaRPr lang="en-US" altLang="zh-CN" b="1" dirty="0" smtClean="0">
              <a:solidFill>
                <a:srgbClr val="FF0000"/>
              </a:solidFill>
              <a:cs typeface="+mn-ea"/>
              <a:sym typeface="+mn-lt"/>
            </a:endParaRPr>
          </a:p>
          <a:p>
            <a:r>
              <a:rPr lang="en-US" altLang="zh-CN" dirty="0" smtClean="0">
                <a:cs typeface="+mn-ea"/>
                <a:sym typeface="+mn-lt"/>
              </a:rPr>
              <a:t>          ——</a:t>
            </a:r>
            <a:r>
              <a:rPr lang="zh-CN" altLang="en-US" dirty="0" smtClean="0">
                <a:cs typeface="+mn-ea"/>
                <a:sym typeface="+mn-lt"/>
              </a:rPr>
              <a:t>电刺激器</a:t>
            </a:r>
            <a:endParaRPr lang="en-US" altLang="zh-CN" b="1" dirty="0" smtClean="0">
              <a:solidFill>
                <a:srgbClr val="17375E"/>
              </a:solidFill>
              <a:latin typeface="宋体" charset="-122"/>
              <a:cs typeface="+mn-ea"/>
              <a:sym typeface="+mn-lt"/>
            </a:endParaRPr>
          </a:p>
          <a:p>
            <a:endParaRPr lang="en-US" altLang="zh-CN" b="1" dirty="0" smtClean="0">
              <a:solidFill>
                <a:srgbClr val="17375E"/>
              </a:solidFill>
              <a:latin typeface="宋体" charset="-122"/>
              <a:cs typeface="+mn-ea"/>
              <a:sym typeface="+mn-lt"/>
            </a:endParaRPr>
          </a:p>
          <a:p>
            <a:endParaRPr lang="en-US" altLang="zh-CN" b="1" dirty="0" smtClean="0">
              <a:solidFill>
                <a:srgbClr val="17375E"/>
              </a:solidFill>
              <a:latin typeface="宋体" charset="-122"/>
              <a:cs typeface="+mn-ea"/>
              <a:sym typeface="+mn-lt"/>
            </a:endParaRPr>
          </a:p>
          <a:p>
            <a:endParaRPr lang="en-US" altLang="zh-CN" b="1" dirty="0" smtClean="0">
              <a:solidFill>
                <a:srgbClr val="17375E"/>
              </a:solidFill>
              <a:latin typeface="宋体" charset="-122"/>
              <a:cs typeface="+mn-ea"/>
              <a:sym typeface="+mn-lt"/>
            </a:endParaRPr>
          </a:p>
          <a:p>
            <a:endParaRPr lang="en-US" altLang="zh-CN" b="1" dirty="0" smtClean="0">
              <a:solidFill>
                <a:srgbClr val="17375E"/>
              </a:solidFill>
              <a:latin typeface="宋体" charset="-122"/>
              <a:cs typeface="+mn-ea"/>
              <a:sym typeface="+mn-lt"/>
            </a:endParaRPr>
          </a:p>
          <a:p>
            <a:endParaRPr lang="en-US" altLang="zh-CN" b="1" dirty="0" smtClean="0">
              <a:solidFill>
                <a:srgbClr val="17375E"/>
              </a:solidFill>
              <a:latin typeface="宋体" charset="-122"/>
              <a:cs typeface="+mn-ea"/>
              <a:sym typeface="+mn-lt"/>
            </a:endParaRPr>
          </a:p>
          <a:p>
            <a:r>
              <a:rPr lang="zh-CN" altLang="en-US" b="1" dirty="0" smtClean="0">
                <a:solidFill>
                  <a:srgbClr val="17375E"/>
                </a:solidFill>
                <a:latin typeface="宋体" charset="-122"/>
              </a:rPr>
              <a:t>或查：</a:t>
            </a:r>
            <a:r>
              <a:rPr lang="zh-CN" altLang="en-US" b="1" dirty="0" smtClean="0">
                <a:solidFill>
                  <a:srgbClr val="FF0000"/>
                </a:solidFill>
                <a:latin typeface="宋体" charset="-122"/>
              </a:rPr>
              <a:t>植入 </a:t>
            </a:r>
            <a:r>
              <a:rPr lang="zh-CN" altLang="en-US" b="1" dirty="0" smtClean="0">
                <a:solidFill>
                  <a:srgbClr val="17375E"/>
                </a:solidFill>
                <a:latin typeface="宋体" charset="-122"/>
              </a:rPr>
              <a:t>      </a:t>
            </a:r>
            <a:r>
              <a:rPr lang="en-US" b="1" dirty="0" smtClean="0">
                <a:solidFill>
                  <a:srgbClr val="17375E"/>
                </a:solidFill>
                <a:latin typeface="宋体" charset="-122"/>
              </a:rPr>
              <a:t> </a:t>
            </a:r>
            <a:r>
              <a:rPr lang="zh-CN" altLang="en-US" b="1" dirty="0" smtClean="0">
                <a:solidFill>
                  <a:srgbClr val="17375E"/>
                </a:solidFill>
                <a:latin typeface="宋体" charset="-122"/>
              </a:rPr>
              <a:t> </a:t>
            </a:r>
            <a:r>
              <a:rPr lang="en-US" altLang="zh-CN" b="1" dirty="0" smtClean="0">
                <a:solidFill>
                  <a:srgbClr val="17375E"/>
                </a:solidFill>
                <a:latin typeface="宋体" charset="-122"/>
              </a:rPr>
              <a:t>P903</a:t>
            </a:r>
          </a:p>
          <a:p>
            <a:r>
              <a:rPr lang="zh-CN" altLang="en-US" b="1" dirty="0" smtClean="0">
                <a:solidFill>
                  <a:srgbClr val="17375E"/>
                </a:solidFill>
                <a:latin typeface="宋体" charset="-122"/>
              </a:rPr>
              <a:t>      </a:t>
            </a:r>
            <a:r>
              <a:rPr lang="en-US" altLang="zh-CN" b="1" dirty="0" smtClean="0">
                <a:solidFill>
                  <a:srgbClr val="17375E"/>
                </a:solidFill>
                <a:latin typeface="宋体" charset="-122"/>
              </a:rPr>
              <a:t>- </a:t>
            </a:r>
            <a:r>
              <a:rPr lang="zh-CN" altLang="en-US" b="1" dirty="0" smtClean="0">
                <a:solidFill>
                  <a:srgbClr val="17375E"/>
                </a:solidFill>
                <a:latin typeface="宋体" charset="-122"/>
              </a:rPr>
              <a:t>耳蜗（电极）</a:t>
            </a:r>
            <a:r>
              <a:rPr lang="en-US" b="1" dirty="0" smtClean="0">
                <a:solidFill>
                  <a:srgbClr val="17375E"/>
                </a:solidFill>
                <a:latin typeface="宋体" charset="-122"/>
              </a:rPr>
              <a:t>  </a:t>
            </a:r>
            <a:r>
              <a:rPr lang="en-US" altLang="zh-CN" b="1" dirty="0" smtClean="0">
                <a:solidFill>
                  <a:srgbClr val="17375E"/>
                </a:solidFill>
                <a:latin typeface="宋体" charset="-122"/>
              </a:rPr>
              <a:t>20.96</a:t>
            </a:r>
          </a:p>
          <a:p>
            <a:r>
              <a:rPr lang="en-US" b="1" dirty="0" smtClean="0">
                <a:solidFill>
                  <a:srgbClr val="17375E"/>
                </a:solidFill>
                <a:latin typeface="宋体" charset="-122"/>
              </a:rPr>
              <a:t>      </a:t>
            </a:r>
            <a:r>
              <a:rPr lang="en-US" altLang="zh-CN" b="1" dirty="0" smtClean="0">
                <a:solidFill>
                  <a:srgbClr val="17375E"/>
                </a:solidFill>
                <a:latin typeface="宋体" charset="-122"/>
              </a:rPr>
              <a:t>--</a:t>
            </a:r>
            <a:r>
              <a:rPr lang="zh-CN" altLang="en-US" b="1" dirty="0" smtClean="0">
                <a:solidFill>
                  <a:srgbClr val="17375E"/>
                </a:solidFill>
                <a:latin typeface="宋体" charset="-122"/>
              </a:rPr>
              <a:t>管道（单的）       </a:t>
            </a:r>
            <a:r>
              <a:rPr lang="en-US" altLang="zh-CN" b="1" dirty="0" smtClean="0">
                <a:solidFill>
                  <a:srgbClr val="17375E"/>
                </a:solidFill>
                <a:latin typeface="宋体" charset="-122"/>
              </a:rPr>
              <a:t>20.97</a:t>
            </a:r>
          </a:p>
          <a:p>
            <a:r>
              <a:rPr lang="zh-CN" altLang="en-US" b="1" dirty="0" smtClean="0">
                <a:solidFill>
                  <a:srgbClr val="17375E"/>
                </a:solidFill>
                <a:latin typeface="宋体" charset="-122"/>
              </a:rPr>
              <a:t>      </a:t>
            </a:r>
            <a:r>
              <a:rPr lang="en-US" altLang="zh-CN" b="1" dirty="0" smtClean="0">
                <a:solidFill>
                  <a:srgbClr val="17375E"/>
                </a:solidFill>
                <a:latin typeface="宋体" charset="-122"/>
              </a:rPr>
              <a:t>--</a:t>
            </a:r>
            <a:r>
              <a:rPr lang="zh-CN" altLang="en-US" b="1" dirty="0" smtClean="0">
                <a:solidFill>
                  <a:srgbClr val="17375E"/>
                </a:solidFill>
                <a:latin typeface="宋体" charset="-122"/>
              </a:rPr>
              <a:t>多数（道）的       </a:t>
            </a:r>
            <a:r>
              <a:rPr lang="en-US" altLang="zh-CN" b="1" dirty="0" smtClean="0">
                <a:solidFill>
                  <a:srgbClr val="17375E"/>
                </a:solidFill>
                <a:latin typeface="宋体" charset="-122"/>
              </a:rPr>
              <a:t>20.98</a:t>
            </a:r>
          </a:p>
          <a:p>
            <a:r>
              <a:rPr lang="en-US" b="1" dirty="0" smtClean="0">
                <a:solidFill>
                  <a:srgbClr val="17375E"/>
                </a:solidFill>
                <a:latin typeface="宋体" charset="-122"/>
              </a:rPr>
              <a:t>      </a:t>
            </a:r>
            <a:r>
              <a:rPr lang="en-US" altLang="zh-CN" b="1" dirty="0" smtClean="0">
                <a:solidFill>
                  <a:srgbClr val="17375E"/>
                </a:solidFill>
                <a:latin typeface="宋体" charset="-122"/>
              </a:rPr>
              <a:t>--</a:t>
            </a:r>
            <a:r>
              <a:rPr lang="zh-CN" altLang="en-US" b="1" dirty="0" smtClean="0">
                <a:solidFill>
                  <a:srgbClr val="17375E"/>
                </a:solidFill>
                <a:latin typeface="宋体" charset="-122"/>
              </a:rPr>
              <a:t>假体装置（电极和接收器） </a:t>
            </a:r>
            <a:r>
              <a:rPr lang="en-US" altLang="zh-CN" b="1" dirty="0" smtClean="0">
                <a:solidFill>
                  <a:srgbClr val="17375E"/>
                </a:solidFill>
                <a:latin typeface="宋体" charset="-122"/>
              </a:rPr>
              <a:t>20.96</a:t>
            </a:r>
          </a:p>
          <a:p>
            <a:r>
              <a:rPr lang="en-US" b="1" dirty="0" smtClean="0">
                <a:solidFill>
                  <a:srgbClr val="17375E"/>
                </a:solidFill>
                <a:latin typeface="宋体" charset="-122"/>
              </a:rPr>
              <a:t>      </a:t>
            </a:r>
            <a:r>
              <a:rPr lang="en-US" altLang="zh-CN" b="1" dirty="0" smtClean="0">
                <a:solidFill>
                  <a:srgbClr val="17375E"/>
                </a:solidFill>
                <a:latin typeface="宋体" charset="-122"/>
              </a:rPr>
              <a:t>--</a:t>
            </a:r>
            <a:r>
              <a:rPr lang="zh-CN" altLang="en-US" b="1" dirty="0" smtClean="0">
                <a:solidFill>
                  <a:srgbClr val="17375E"/>
                </a:solidFill>
                <a:latin typeface="宋体" charset="-122"/>
              </a:rPr>
              <a:t>仅电极或螺旋圈         </a:t>
            </a:r>
            <a:r>
              <a:rPr lang="en-US" altLang="zh-CN" b="1" dirty="0" smtClean="0">
                <a:solidFill>
                  <a:srgbClr val="17375E"/>
                </a:solidFill>
                <a:latin typeface="宋体" charset="-122"/>
              </a:rPr>
              <a:t>20.99</a:t>
            </a:r>
            <a:endParaRPr lang="zh-CN" altLang="en-US" dirty="0">
              <a:solidFill>
                <a:srgbClr val="17375E"/>
              </a:solidFill>
            </a:endParaRPr>
          </a:p>
        </p:txBody>
      </p:sp>
      <p:sp>
        <p:nvSpPr>
          <p:cNvPr id="3" name="矩形 2"/>
          <p:cNvSpPr/>
          <p:nvPr/>
        </p:nvSpPr>
        <p:spPr>
          <a:xfrm>
            <a:off x="1166778" y="5143512"/>
            <a:ext cx="6096000" cy="1477328"/>
          </a:xfrm>
          <a:prstGeom prst="rect">
            <a:avLst/>
          </a:prstGeom>
        </p:spPr>
        <p:txBody>
          <a:bodyPr>
            <a:spAutoFit/>
          </a:bodyPr>
          <a:lstStyle/>
          <a:p>
            <a:r>
              <a:rPr lang="zh-CN" altLang="en-US" b="1" dirty="0" smtClean="0">
                <a:solidFill>
                  <a:srgbClr val="17375E"/>
                </a:solidFill>
                <a:latin typeface="宋体" charset="-122"/>
              </a:rPr>
              <a:t>不包括：</a:t>
            </a:r>
          </a:p>
          <a:p>
            <a:r>
              <a:rPr lang="zh-CN" altLang="en-US" b="1" dirty="0" smtClean="0">
                <a:solidFill>
                  <a:srgbClr val="17375E"/>
                </a:solidFill>
                <a:latin typeface="宋体" charset="-122"/>
              </a:rPr>
              <a:t>电磁助听器置入  </a:t>
            </a:r>
            <a:r>
              <a:rPr lang="en-US" altLang="zh-CN" b="1" dirty="0" smtClean="0">
                <a:solidFill>
                  <a:srgbClr val="17375E"/>
                </a:solidFill>
                <a:latin typeface="宋体" charset="-122"/>
              </a:rPr>
              <a:t>20.95</a:t>
            </a:r>
            <a:endParaRPr lang="zh-CN" altLang="en-US" b="1" dirty="0" smtClean="0">
              <a:solidFill>
                <a:srgbClr val="17375E"/>
              </a:solidFill>
              <a:latin typeface="宋体" charset="-122"/>
            </a:endParaRPr>
          </a:p>
          <a:p>
            <a:r>
              <a:rPr lang="zh-CN" altLang="en-US" b="1" dirty="0" smtClean="0">
                <a:solidFill>
                  <a:srgbClr val="17375E"/>
                </a:solidFill>
                <a:latin typeface="宋体" charset="-122"/>
              </a:rPr>
              <a:t>  查：</a:t>
            </a:r>
            <a:r>
              <a:rPr lang="zh-CN" altLang="en-US" b="1" dirty="0" smtClean="0">
                <a:solidFill>
                  <a:srgbClr val="FF0000"/>
                </a:solidFill>
                <a:latin typeface="宋体" charset="-122"/>
              </a:rPr>
              <a:t>植入</a:t>
            </a:r>
            <a:r>
              <a:rPr lang="en-US" altLang="zh-CN" b="1" dirty="0" smtClean="0">
                <a:solidFill>
                  <a:srgbClr val="17375E"/>
                </a:solidFill>
                <a:latin typeface="宋体" charset="-122"/>
              </a:rPr>
              <a:t>–</a:t>
            </a:r>
            <a:r>
              <a:rPr lang="zh-CN" altLang="en-US" b="1" dirty="0" smtClean="0">
                <a:solidFill>
                  <a:srgbClr val="17375E"/>
                </a:solidFill>
                <a:latin typeface="宋体" charset="-122"/>
              </a:rPr>
              <a:t>听觉装置，电磁的</a:t>
            </a:r>
          </a:p>
          <a:p>
            <a:r>
              <a:rPr lang="zh-CN" altLang="en-US" b="1" dirty="0" smtClean="0">
                <a:solidFill>
                  <a:srgbClr val="17375E"/>
                </a:solidFill>
                <a:latin typeface="宋体" charset="-122"/>
              </a:rPr>
              <a:t>耳蜗假体装置</a:t>
            </a:r>
            <a:r>
              <a:rPr lang="zh-CN" altLang="en-US" b="1" u="sng" dirty="0" smtClean="0">
                <a:solidFill>
                  <a:srgbClr val="FF0000"/>
                </a:solidFill>
                <a:latin typeface="宋体" charset="-122"/>
              </a:rPr>
              <a:t>调节</a:t>
            </a:r>
            <a:r>
              <a:rPr lang="zh-CN" altLang="en-US" b="1" dirty="0" smtClean="0">
                <a:solidFill>
                  <a:srgbClr val="17375E"/>
                </a:solidFill>
                <a:latin typeface="宋体" charset="-122"/>
              </a:rPr>
              <a:t>（耳外部分） </a:t>
            </a:r>
            <a:r>
              <a:rPr lang="en-US" altLang="zh-CN" b="1" dirty="0" smtClean="0">
                <a:solidFill>
                  <a:srgbClr val="17375E"/>
                </a:solidFill>
                <a:latin typeface="宋体" charset="-122"/>
              </a:rPr>
              <a:t>95.49</a:t>
            </a:r>
          </a:p>
          <a:p>
            <a:r>
              <a:rPr lang="zh-CN" altLang="en-US" b="1" dirty="0" smtClean="0">
                <a:solidFill>
                  <a:srgbClr val="17375E"/>
                </a:solidFill>
                <a:latin typeface="宋体" charset="-122"/>
              </a:rPr>
              <a:t>助听器</a:t>
            </a:r>
            <a:r>
              <a:rPr lang="zh-CN" altLang="en-US" b="1" u="sng" dirty="0" smtClean="0">
                <a:solidFill>
                  <a:srgbClr val="FF0000"/>
                </a:solidFill>
                <a:latin typeface="宋体" charset="-122"/>
              </a:rPr>
              <a:t>安装</a:t>
            </a:r>
            <a:r>
              <a:rPr lang="zh-CN" altLang="en-US" b="1" dirty="0" smtClean="0">
                <a:solidFill>
                  <a:srgbClr val="FF0000"/>
                </a:solidFill>
                <a:latin typeface="宋体" charset="-122"/>
              </a:rPr>
              <a:t> </a:t>
            </a:r>
            <a:r>
              <a:rPr lang="zh-CN" altLang="en-US" b="1" dirty="0" smtClean="0">
                <a:solidFill>
                  <a:srgbClr val="17375E"/>
                </a:solidFill>
                <a:latin typeface="宋体" charset="-122"/>
              </a:rPr>
              <a:t> </a:t>
            </a:r>
            <a:r>
              <a:rPr lang="en-US" altLang="zh-CN" b="1" dirty="0" smtClean="0">
                <a:solidFill>
                  <a:srgbClr val="17375E"/>
                </a:solidFill>
                <a:latin typeface="宋体" charset="-122"/>
              </a:rPr>
              <a:t>95.48</a:t>
            </a:r>
          </a:p>
        </p:txBody>
      </p:sp>
      <p:pic>
        <p:nvPicPr>
          <p:cNvPr id="4" name="Picture 3"/>
          <p:cNvPicPr>
            <a:picLocks noChangeAspect="1" noChangeArrowheads="1"/>
          </p:cNvPicPr>
          <p:nvPr/>
        </p:nvPicPr>
        <p:blipFill>
          <a:blip r:embed="rId3" cstate="print"/>
          <a:srcRect/>
          <a:stretch>
            <a:fillRect/>
          </a:stretch>
        </p:blipFill>
        <p:spPr bwMode="auto">
          <a:xfrm>
            <a:off x="1023902" y="1357298"/>
            <a:ext cx="5857916" cy="982982"/>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srcRect/>
          <a:stretch>
            <a:fillRect/>
          </a:stretch>
        </p:blipFill>
        <p:spPr bwMode="auto">
          <a:xfrm>
            <a:off x="452398" y="4929198"/>
            <a:ext cx="9239250" cy="7620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3"/>
          <a:srcRect/>
          <a:stretch>
            <a:fillRect/>
          </a:stretch>
        </p:blipFill>
        <p:spPr bwMode="auto">
          <a:xfrm>
            <a:off x="452398" y="714356"/>
            <a:ext cx="5867400" cy="4257675"/>
          </a:xfrm>
          <a:prstGeom prst="rect">
            <a:avLst/>
          </a:prstGeom>
          <a:noFill/>
          <a:ln w="9525">
            <a:noFill/>
            <a:miter lim="800000"/>
            <a:headEnd/>
            <a:tailEnd/>
          </a:ln>
          <a:effectLst/>
        </p:spPr>
      </p:pic>
      <p:pic>
        <p:nvPicPr>
          <p:cNvPr id="7173" name="Picture 5"/>
          <p:cNvPicPr>
            <a:picLocks noChangeAspect="1" noChangeArrowheads="1"/>
          </p:cNvPicPr>
          <p:nvPr/>
        </p:nvPicPr>
        <p:blipFill>
          <a:blip r:embed="rId4"/>
          <a:srcRect t="2242" r="33530" b="4705"/>
          <a:stretch>
            <a:fillRect/>
          </a:stretch>
        </p:blipFill>
        <p:spPr bwMode="auto">
          <a:xfrm>
            <a:off x="9525024" y="571480"/>
            <a:ext cx="2382780" cy="5929354"/>
          </a:xfrm>
          <a:prstGeom prst="rect">
            <a:avLst/>
          </a:prstGeom>
          <a:noFill/>
          <a:ln w="9525">
            <a:noFill/>
            <a:miter lim="800000"/>
            <a:headEnd/>
            <a:tailEnd/>
          </a:ln>
          <a:effectLst/>
        </p:spPr>
      </p:pic>
    </p:spTree>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105"/>
          <p:cNvPicPr>
            <a:picLocks noChangeAspect="1" noChangeArrowheads="1"/>
          </p:cNvPicPr>
          <p:nvPr/>
        </p:nvPicPr>
        <p:blipFill>
          <a:blip r:embed="rId2"/>
          <a:srcRect/>
          <a:stretch>
            <a:fillRect/>
          </a:stretch>
        </p:blipFill>
        <p:spPr bwMode="auto">
          <a:xfrm>
            <a:off x="5577018" y="714356"/>
            <a:ext cx="6614982" cy="5857916"/>
          </a:xfrm>
          <a:prstGeom prst="rect">
            <a:avLst/>
          </a:prstGeom>
          <a:noFill/>
          <a:ln w="9525">
            <a:noFill/>
            <a:miter lim="800000"/>
            <a:headEnd/>
            <a:tailEnd/>
          </a:ln>
        </p:spPr>
      </p:pic>
      <p:sp>
        <p:nvSpPr>
          <p:cNvPr id="3" name="内容占位符 2"/>
          <p:cNvSpPr>
            <a:spLocks noGrp="1"/>
          </p:cNvSpPr>
          <p:nvPr>
            <p:ph idx="4294967295"/>
          </p:nvPr>
        </p:nvSpPr>
        <p:spPr>
          <a:xfrm>
            <a:off x="839789" y="1557338"/>
            <a:ext cx="4613270" cy="4443429"/>
          </a:xfrm>
          <a:prstGeom prst="rect">
            <a:avLst/>
          </a:prstGeom>
        </p:spPr>
        <p:txBody>
          <a:bodyPr>
            <a:normAutofit lnSpcReduction="10000"/>
          </a:bodyPr>
          <a:lstStyle/>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2000" b="0" i="0" u="none" strike="noStrike" kern="1200" cap="none" spc="0" normalizeH="0" baseline="0" noProof="1" smtClean="0">
                <a:ln>
                  <a:noFill/>
                </a:ln>
                <a:solidFill>
                  <a:schemeClr val="tx2">
                    <a:lumMod val="75000"/>
                  </a:schemeClr>
                </a:solidFill>
                <a:effectLst/>
                <a:uLnTx/>
                <a:uFillTx/>
                <a:latin typeface="+mn-lt"/>
                <a:ea typeface="+mn-ea"/>
                <a:cs typeface="+mn-ea"/>
                <a:sym typeface="+mn-lt"/>
              </a:rPr>
              <a:t>21</a:t>
            </a:r>
            <a:r>
              <a:rPr kumimoji="0" lang="zh-CN" altLang="en-US" sz="2000" b="0" i="0" u="none" strike="noStrike" kern="1200" cap="none" spc="0" normalizeH="0" baseline="0" noProof="1" smtClean="0">
                <a:ln>
                  <a:noFill/>
                </a:ln>
                <a:solidFill>
                  <a:schemeClr val="tx2">
                    <a:lumMod val="75000"/>
                  </a:schemeClr>
                </a:solidFill>
                <a:effectLst/>
                <a:uLnTx/>
                <a:uFillTx/>
                <a:latin typeface="+mn-lt"/>
                <a:ea typeface="+mn-ea"/>
                <a:cs typeface="+mn-ea"/>
                <a:sym typeface="+mn-lt"/>
              </a:rPr>
              <a:t>鼻手术</a:t>
            </a:r>
            <a:endParaRPr kumimoji="0" lang="zh-CN" altLang="en-US" sz="2000" b="0" i="0" u="none" strike="noStrike" kern="1200" cap="none" spc="0" normalizeH="0" baseline="0" noProof="1">
              <a:ln>
                <a:noFill/>
              </a:ln>
              <a:solidFill>
                <a:srgbClr val="FF0000"/>
              </a:solidFill>
              <a:effectLst/>
              <a:uLnTx/>
              <a:uFillTx/>
              <a:latin typeface="+mn-lt"/>
              <a:ea typeface="+mn-ea"/>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2000" b="0" i="0" u="none" strike="noStrike" kern="1200" cap="none" spc="0" normalizeH="0" baseline="0" noProof="1" smtClean="0">
                <a:ln>
                  <a:noFill/>
                </a:ln>
                <a:solidFill>
                  <a:schemeClr val="tx2">
                    <a:lumMod val="75000"/>
                  </a:schemeClr>
                </a:solidFill>
                <a:effectLst/>
                <a:uLnTx/>
                <a:uFillTx/>
                <a:latin typeface="+mn-lt"/>
                <a:ea typeface="+mn-ea"/>
                <a:cs typeface="+mn-ea"/>
                <a:sym typeface="+mn-lt"/>
              </a:rPr>
              <a:t>22</a:t>
            </a:r>
            <a:r>
              <a:rPr kumimoji="0" lang="zh-CN" altLang="en-US" sz="2000" b="0" i="0" u="none" strike="noStrike" kern="1200" cap="none" spc="0" normalizeH="0" baseline="0" noProof="1" smtClean="0">
                <a:ln>
                  <a:noFill/>
                </a:ln>
                <a:solidFill>
                  <a:schemeClr val="tx2">
                    <a:lumMod val="75000"/>
                  </a:schemeClr>
                </a:solidFill>
                <a:effectLst/>
                <a:uLnTx/>
                <a:uFillTx/>
                <a:latin typeface="+mn-lt"/>
                <a:ea typeface="+mn-ea"/>
                <a:cs typeface="+mn-ea"/>
                <a:sym typeface="+mn-lt"/>
              </a:rPr>
              <a:t>鼻窦手术</a:t>
            </a:r>
            <a:endParaRPr kumimoji="0" lang="en-US" altLang="zh-CN" sz="2000" b="0" i="0" u="none" strike="noStrike" kern="1200" cap="none" spc="0" normalizeH="0" baseline="0" noProof="1" smtClean="0">
              <a:ln>
                <a:noFill/>
              </a:ln>
              <a:solidFill>
                <a:srgbClr val="FF0000"/>
              </a:solidFill>
              <a:effectLst/>
              <a:uLnTx/>
              <a:uFillTx/>
              <a:latin typeface="+mn-lt"/>
              <a:ea typeface="+mn-ea"/>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2000" b="0" i="0" u="none" strike="noStrike" kern="1200" cap="none" spc="0" normalizeH="0" baseline="0" noProof="1" smtClean="0">
                <a:ln>
                  <a:noFill/>
                </a:ln>
                <a:solidFill>
                  <a:schemeClr val="tx2">
                    <a:lumMod val="75000"/>
                  </a:schemeClr>
                </a:solidFill>
                <a:effectLst/>
                <a:uLnTx/>
                <a:uFillTx/>
                <a:latin typeface="+mn-lt"/>
                <a:ea typeface="+mn-ea"/>
                <a:cs typeface="+mn-ea"/>
                <a:sym typeface="+mn-lt"/>
              </a:rPr>
              <a:t>23</a:t>
            </a:r>
            <a:r>
              <a:rPr kumimoji="0" lang="zh-CN" altLang="en-US" sz="2000" b="0" i="0" u="none" strike="noStrike" kern="1200" cap="none" spc="0" normalizeH="0" noProof="1" smtClean="0">
                <a:ln>
                  <a:noFill/>
                </a:ln>
                <a:solidFill>
                  <a:schemeClr val="tx2">
                    <a:lumMod val="75000"/>
                  </a:schemeClr>
                </a:solidFill>
                <a:effectLst/>
                <a:uLnTx/>
                <a:uFillTx/>
                <a:latin typeface="+mn-lt"/>
                <a:ea typeface="+mn-ea"/>
                <a:cs typeface="+mn-ea"/>
                <a:sym typeface="+mn-lt"/>
              </a:rPr>
              <a:t>牙的拔除与修复</a:t>
            </a:r>
            <a:endParaRPr kumimoji="0" lang="en-US" altLang="zh-CN" sz="2000" b="0" i="0" u="none" strike="noStrike" kern="1200" cap="none" spc="0" normalizeH="0" noProof="1" smtClean="0">
              <a:ln>
                <a:noFill/>
              </a:ln>
              <a:solidFill>
                <a:schemeClr val="tx2">
                  <a:lumMod val="75000"/>
                </a:schemeClr>
              </a:solidFill>
              <a:effectLst/>
              <a:uLnTx/>
              <a:uFillTx/>
              <a:latin typeface="+mn-lt"/>
              <a:ea typeface="+mn-ea"/>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lang="en-US" altLang="zh-CN" sz="2000" noProof="1" smtClean="0">
                <a:solidFill>
                  <a:schemeClr val="tx2">
                    <a:lumMod val="75000"/>
                  </a:schemeClr>
                </a:solidFill>
                <a:cs typeface="+mn-ea"/>
                <a:sym typeface="+mn-lt"/>
              </a:rPr>
              <a:t>24 </a:t>
            </a:r>
            <a:r>
              <a:rPr lang="zh-CN" altLang="en-US" sz="2000" noProof="1" smtClean="0">
                <a:solidFill>
                  <a:schemeClr val="tx2">
                    <a:lumMod val="75000"/>
                  </a:schemeClr>
                </a:solidFill>
                <a:cs typeface="+mn-ea"/>
                <a:sym typeface="+mn-lt"/>
              </a:rPr>
              <a:t>其他牙，牙龈和压槽的手术</a:t>
            </a:r>
            <a:endParaRPr lang="en-US" altLang="zh-CN" sz="2000" noProof="1" smtClean="0">
              <a:solidFill>
                <a:schemeClr val="tx2">
                  <a:lumMod val="75000"/>
                </a:schemeClr>
              </a:solidFill>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2000" b="0" i="0" u="none" strike="noStrike" kern="1200" cap="none" spc="0" normalizeH="0" noProof="1" smtClean="0">
                <a:ln>
                  <a:noFill/>
                </a:ln>
                <a:solidFill>
                  <a:schemeClr val="tx2">
                    <a:lumMod val="75000"/>
                  </a:schemeClr>
                </a:solidFill>
                <a:effectLst/>
                <a:uLnTx/>
                <a:uFillTx/>
                <a:latin typeface="+mn-lt"/>
                <a:ea typeface="+mn-ea"/>
                <a:cs typeface="+mn-ea"/>
                <a:sym typeface="+mn-lt"/>
              </a:rPr>
              <a:t>25</a:t>
            </a:r>
            <a:r>
              <a:rPr kumimoji="0" lang="zh-CN" altLang="en-US" sz="2000" b="0" i="0" u="none" strike="noStrike" kern="1200" cap="none" spc="0" normalizeH="0" noProof="1" smtClean="0">
                <a:ln>
                  <a:noFill/>
                </a:ln>
                <a:solidFill>
                  <a:schemeClr val="tx2">
                    <a:lumMod val="75000"/>
                  </a:schemeClr>
                </a:solidFill>
                <a:effectLst/>
                <a:uLnTx/>
                <a:uFillTx/>
                <a:latin typeface="+mn-lt"/>
                <a:ea typeface="+mn-ea"/>
                <a:cs typeface="+mn-ea"/>
                <a:sym typeface="+mn-lt"/>
              </a:rPr>
              <a:t>舌手术</a:t>
            </a:r>
            <a:endParaRPr kumimoji="0" lang="en-US" altLang="zh-CN" sz="2000" b="0" i="0" u="none" strike="noStrike" kern="1200" cap="none" spc="0" normalizeH="0" noProof="1" smtClean="0">
              <a:ln>
                <a:noFill/>
              </a:ln>
              <a:solidFill>
                <a:schemeClr val="tx2">
                  <a:lumMod val="75000"/>
                </a:schemeClr>
              </a:solidFill>
              <a:effectLst/>
              <a:uLnTx/>
              <a:uFillTx/>
              <a:latin typeface="+mn-lt"/>
              <a:ea typeface="+mn-ea"/>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lang="en-US" altLang="zh-CN" sz="2000" noProof="1" smtClean="0">
                <a:solidFill>
                  <a:schemeClr val="tx2">
                    <a:lumMod val="75000"/>
                  </a:schemeClr>
                </a:solidFill>
                <a:cs typeface="+mn-ea"/>
                <a:sym typeface="+mn-lt"/>
              </a:rPr>
              <a:t> 26</a:t>
            </a:r>
            <a:r>
              <a:rPr lang="zh-CN" altLang="en-US" sz="2000" noProof="1" smtClean="0">
                <a:solidFill>
                  <a:schemeClr val="tx2">
                    <a:lumMod val="75000"/>
                  </a:schemeClr>
                </a:solidFill>
                <a:cs typeface="+mn-ea"/>
                <a:sym typeface="+mn-lt"/>
              </a:rPr>
              <a:t>唾液腺和管的手术</a:t>
            </a:r>
            <a:endParaRPr lang="en-US" altLang="zh-CN" sz="2000" noProof="1" smtClean="0">
              <a:solidFill>
                <a:schemeClr val="tx2">
                  <a:lumMod val="75000"/>
                </a:schemeClr>
              </a:solidFill>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2000" b="0" i="0" u="none" strike="noStrike" kern="1200" cap="none" spc="0" normalizeH="0" noProof="1" smtClean="0">
                <a:ln>
                  <a:noFill/>
                </a:ln>
                <a:solidFill>
                  <a:schemeClr val="tx2">
                    <a:lumMod val="75000"/>
                  </a:schemeClr>
                </a:solidFill>
                <a:effectLst/>
                <a:uLnTx/>
                <a:uFillTx/>
                <a:latin typeface="+mn-lt"/>
                <a:ea typeface="+mn-ea"/>
                <a:cs typeface="+mn-ea"/>
                <a:sym typeface="+mn-lt"/>
              </a:rPr>
              <a:t> 27</a:t>
            </a:r>
            <a:r>
              <a:rPr kumimoji="0" lang="zh-CN" altLang="en-US" sz="2000" b="0" i="0" u="none" strike="noStrike" kern="1200" cap="none" spc="0" normalizeH="0" noProof="1" smtClean="0">
                <a:ln>
                  <a:noFill/>
                </a:ln>
                <a:solidFill>
                  <a:schemeClr val="tx2">
                    <a:lumMod val="75000"/>
                  </a:schemeClr>
                </a:solidFill>
                <a:effectLst/>
                <a:uLnTx/>
                <a:uFillTx/>
                <a:latin typeface="+mn-lt"/>
                <a:ea typeface="+mn-ea"/>
                <a:cs typeface="+mn-ea"/>
                <a:sym typeface="+mn-lt"/>
              </a:rPr>
              <a:t>口和面的其他手术</a:t>
            </a:r>
            <a:endParaRPr kumimoji="0" lang="en-US" altLang="zh-CN" sz="2000" b="0" i="0" u="none" strike="noStrike" kern="1200" cap="none" spc="0" normalizeH="0" noProof="1" smtClean="0">
              <a:ln>
                <a:noFill/>
              </a:ln>
              <a:solidFill>
                <a:schemeClr val="tx2">
                  <a:lumMod val="75000"/>
                </a:schemeClr>
              </a:solidFill>
              <a:effectLst/>
              <a:uLnTx/>
              <a:uFillTx/>
              <a:latin typeface="+mn-lt"/>
              <a:ea typeface="+mn-ea"/>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lang="en-US" altLang="zh-CN" sz="2000" noProof="1" smtClean="0">
                <a:solidFill>
                  <a:schemeClr val="tx2">
                    <a:lumMod val="75000"/>
                  </a:schemeClr>
                </a:solidFill>
                <a:cs typeface="+mn-ea"/>
                <a:sym typeface="+mn-lt"/>
              </a:rPr>
              <a:t> 28</a:t>
            </a:r>
            <a:r>
              <a:rPr lang="zh-CN" altLang="en-US" sz="2000" noProof="1" smtClean="0">
                <a:solidFill>
                  <a:schemeClr val="tx2">
                    <a:lumMod val="75000"/>
                  </a:schemeClr>
                </a:solidFill>
                <a:cs typeface="+mn-ea"/>
                <a:sym typeface="+mn-lt"/>
              </a:rPr>
              <a:t>扁桃腺和腺样增殖体的手术</a:t>
            </a:r>
            <a:endParaRPr lang="en-US" altLang="zh-CN" sz="2000" noProof="1" smtClean="0">
              <a:solidFill>
                <a:schemeClr val="tx2">
                  <a:lumMod val="75000"/>
                </a:schemeClr>
              </a:solidFill>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r>
              <a:rPr kumimoji="0" lang="en-US" altLang="zh-CN" sz="2000" b="0" i="0" u="none" strike="noStrike" kern="1200" cap="none" spc="0" normalizeH="0" noProof="1" smtClean="0">
                <a:ln>
                  <a:noFill/>
                </a:ln>
                <a:solidFill>
                  <a:schemeClr val="tx2">
                    <a:lumMod val="75000"/>
                  </a:schemeClr>
                </a:solidFill>
                <a:effectLst/>
                <a:uLnTx/>
                <a:uFillTx/>
                <a:latin typeface="+mn-lt"/>
                <a:ea typeface="+mn-ea"/>
                <a:cs typeface="+mn-ea"/>
                <a:sym typeface="+mn-lt"/>
              </a:rPr>
              <a:t> 29</a:t>
            </a:r>
            <a:r>
              <a:rPr kumimoji="0" lang="zh-CN" altLang="en-US" sz="2000" b="0" i="0" u="none" strike="noStrike" kern="1200" cap="none" spc="0" normalizeH="0" noProof="1" smtClean="0">
                <a:ln>
                  <a:noFill/>
                </a:ln>
                <a:solidFill>
                  <a:schemeClr val="tx2">
                    <a:lumMod val="75000"/>
                  </a:schemeClr>
                </a:solidFill>
                <a:effectLst/>
                <a:uLnTx/>
                <a:uFillTx/>
                <a:latin typeface="+mn-lt"/>
                <a:ea typeface="+mn-ea"/>
                <a:cs typeface="+mn-ea"/>
                <a:sym typeface="+mn-lt"/>
              </a:rPr>
              <a:t>咽部手术</a:t>
            </a:r>
            <a:endParaRPr kumimoji="0" lang="en-US" altLang="zh-CN" sz="2000" b="0" i="0" u="none" strike="noStrike" kern="1200" cap="none" spc="0" normalizeH="0" noProof="1" smtClean="0">
              <a:ln>
                <a:noFill/>
              </a:ln>
              <a:solidFill>
                <a:schemeClr val="tx2">
                  <a:lumMod val="75000"/>
                </a:schemeClr>
              </a:solidFill>
              <a:effectLst/>
              <a:uLnTx/>
              <a:uFillTx/>
              <a:latin typeface="+mn-lt"/>
              <a:ea typeface="+mn-ea"/>
              <a:cs typeface="+mn-ea"/>
              <a:sym typeface="+mn-lt"/>
            </a:endParaRPr>
          </a:p>
          <a:p>
            <a:pPr marL="831850" marR="0" lvl="1" indent="-319405" algn="l" defTabSz="1024255" rtl="0" eaLnBrk="0" fontAlgn="base" latinLnBrk="0" hangingPunct="0">
              <a:lnSpc>
                <a:spcPct val="150000"/>
              </a:lnSpc>
              <a:spcBef>
                <a:spcPct val="17000"/>
              </a:spcBef>
              <a:spcAft>
                <a:spcPct val="0"/>
              </a:spcAft>
              <a:buClrTx/>
              <a:buSzTx/>
              <a:buFont typeface="Wingdings" panose="05000000000000000000" charset="0"/>
              <a:buChar char=""/>
              <a:defRPr/>
            </a:pPr>
            <a:endParaRPr lang="en-US" altLang="zh-CN" sz="2000" baseline="0" noProof="1" smtClean="0">
              <a:solidFill>
                <a:schemeClr val="tx2">
                  <a:lumMod val="75000"/>
                </a:schemeClr>
              </a:solidFill>
              <a:cs typeface="+mn-ea"/>
              <a:sym typeface="+mn-lt"/>
            </a:endParaRPr>
          </a:p>
        </p:txBody>
      </p:sp>
      <p:sp>
        <p:nvSpPr>
          <p:cNvPr id="24579" name="标题 1"/>
          <p:cNvSpPr>
            <a:spLocks noGrp="1" noChangeArrowheads="1"/>
          </p:cNvSpPr>
          <p:nvPr/>
        </p:nvSpPr>
        <p:spPr bwMode="auto">
          <a:xfrm>
            <a:off x="857250" y="620713"/>
            <a:ext cx="8910638"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smtClean="0">
                <a:ln>
                  <a:noFill/>
                </a:ln>
                <a:solidFill>
                  <a:srgbClr val="17375E"/>
                </a:solidFill>
                <a:effectLst/>
                <a:uLnTx/>
                <a:uFillTx/>
                <a:latin typeface="+mn-lt"/>
                <a:ea typeface="+mn-ea"/>
                <a:cs typeface="+mn-ea"/>
                <a:sym typeface="+mn-lt"/>
              </a:rPr>
              <a:t>鼻，口，咽部手术包括：</a:t>
            </a:r>
            <a:endParaRPr kumimoji="0" lang="zh-CN" altLang="en-US" sz="4000" b="1" i="0" u="none" strike="noStrike" kern="1200" cap="none" spc="0" normalizeH="0" baseline="0" noProof="0" dirty="0">
              <a:ln>
                <a:noFill/>
              </a:ln>
              <a:solidFill>
                <a:srgbClr val="17375E"/>
              </a:solidFill>
              <a:effectLst/>
              <a:uLnTx/>
              <a:uFillTx/>
              <a:latin typeface="+mn-lt"/>
              <a:ea typeface="+mn-ea"/>
              <a:cs typeface="+mn-ea"/>
              <a:sym typeface="+mn-lt"/>
            </a:endParaRPr>
          </a:p>
        </p:txBody>
      </p:sp>
      <p:pic>
        <p:nvPicPr>
          <p:cNvPr id="1030" name="Picture 6" descr="https://gimg2.baidu.com/image_search/src=http%3A%2F%2Fwww.yxppt.com%2Fwp-content%2Fuploads%2F2016%2F10%2Fyxppt_2016-10-16_05-34-06.jpg&amp;refer=http%3A%2F%2Fwww.yxppt.com&amp;app=2002&amp;size=f9999,10000&amp;q=a80&amp;n=0&amp;g=0n&amp;fmt=jpeg?sec=1616551606&amp;t=61a1f30a12379074a0a09dea6f561534"/>
          <p:cNvPicPr>
            <a:picLocks noChangeAspect="1" noChangeArrowheads="1"/>
          </p:cNvPicPr>
          <p:nvPr/>
        </p:nvPicPr>
        <p:blipFill>
          <a:blip r:embed="rId3"/>
          <a:srcRect/>
          <a:stretch>
            <a:fillRect/>
          </a:stretch>
        </p:blipFill>
        <p:spPr bwMode="auto">
          <a:xfrm>
            <a:off x="155575" y="-136525"/>
            <a:ext cx="38100" cy="76200"/>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内容占位符 2"/>
          <p:cNvSpPr>
            <a:spLocks noGrp="1" noChangeArrowheads="1"/>
          </p:cNvSpPr>
          <p:nvPr>
            <p:ph idx="4294967295"/>
          </p:nvPr>
        </p:nvSpPr>
        <p:spPr bwMode="auto">
          <a:xfrm>
            <a:off x="738150" y="1500174"/>
            <a:ext cx="9929881" cy="4857784"/>
          </a:xfrm>
          <a:prstGeom prst="rect">
            <a:avLst/>
          </a:prstGeom>
        </p:spPr>
        <p:txBody>
          <a:bodyPr/>
          <a:lstStyle/>
          <a:p>
            <a:pPr lvl="0">
              <a:lnSpc>
                <a:spcPct val="150000"/>
              </a:lnSpc>
              <a:buNone/>
              <a:defRPr/>
            </a:pPr>
            <a:r>
              <a:rPr kumimoji="0" lang="en-US" altLang="zh-CN" sz="2000" b="1" i="0" u="none" strike="noStrike" kern="1200" cap="none" spc="0" normalizeH="0" baseline="0" noProof="0" dirty="0" smtClean="0">
                <a:ln>
                  <a:noFill/>
                </a:ln>
                <a:solidFill>
                  <a:srgbClr val="17375E"/>
                </a:solidFill>
                <a:effectLst/>
                <a:uLnTx/>
                <a:uFillTx/>
                <a:latin typeface="+mn-lt"/>
                <a:ea typeface="+mn-ea"/>
                <a:cs typeface="+mn-ea"/>
                <a:sym typeface="+mn-lt"/>
              </a:rPr>
              <a:t>1 </a:t>
            </a:r>
            <a:r>
              <a:rPr kumimoji="0" lang="zh-CN" altLang="en-US" sz="2000" b="1" i="0" u="none" strike="noStrike" kern="1200" cap="none" spc="0" normalizeH="0" baseline="0" noProof="0" dirty="0" smtClean="0">
                <a:ln>
                  <a:noFill/>
                </a:ln>
                <a:solidFill>
                  <a:srgbClr val="17375E"/>
                </a:solidFill>
                <a:effectLst/>
                <a:uLnTx/>
                <a:uFillTx/>
                <a:latin typeface="+mn-lt"/>
                <a:ea typeface="+mn-ea"/>
                <a:cs typeface="+mn-ea"/>
                <a:sym typeface="+mn-lt"/>
              </a:rPr>
              <a:t>鼻中隔手术</a:t>
            </a:r>
            <a:r>
              <a:rPr lang="zh-CN" altLang="en-US" sz="2400" b="1" dirty="0" smtClean="0">
                <a:solidFill>
                  <a:schemeClr val="tx2">
                    <a:lumMod val="75000"/>
                  </a:schemeClr>
                </a:solidFill>
                <a:cs typeface="+mn-ea"/>
                <a:sym typeface="+mn-lt"/>
              </a:rPr>
              <a:t>：</a:t>
            </a:r>
            <a:endParaRPr lang="en-US" altLang="zh-CN" sz="2400" b="1" dirty="0" smtClean="0">
              <a:solidFill>
                <a:schemeClr val="tx2">
                  <a:lumMod val="75000"/>
                </a:schemeClr>
              </a:solidFill>
              <a:cs typeface="+mn-ea"/>
              <a:sym typeface="+mn-lt"/>
            </a:endParaRPr>
          </a:p>
          <a:p>
            <a:pPr lvl="0">
              <a:lnSpc>
                <a:spcPct val="150000"/>
              </a:lnSpc>
              <a:buNone/>
              <a:defRPr/>
            </a:pPr>
            <a:r>
              <a:rPr lang="zh-CN" altLang="en-US" sz="1800" dirty="0" smtClean="0">
                <a:solidFill>
                  <a:schemeClr val="tx2">
                    <a:lumMod val="75000"/>
                  </a:schemeClr>
                </a:solidFill>
                <a:latin typeface="+mn-ea"/>
                <a:cs typeface="+mn-ea"/>
                <a:sym typeface="+mn-lt"/>
              </a:rPr>
              <a:t>鼻中隔：由筛骨垂直板、犁骨和鼻中隔软骨组成支架，表面被覆黏膜而成，构成鼻腔的内侧壁 。鼻中隔位置居中者较少，通常偏向 一侧 。</a:t>
            </a:r>
            <a:endParaRPr kumimoji="0" lang="en-US" altLang="zh-CN" sz="1800" i="0" u="none" strike="noStrike" kern="1200" cap="none" spc="0" normalizeH="0" noProof="0" dirty="0" smtClean="0">
              <a:ln>
                <a:noFill/>
              </a:ln>
              <a:solidFill>
                <a:schemeClr val="tx2">
                  <a:lumMod val="75000"/>
                </a:schemeClr>
              </a:solidFill>
              <a:effectLst/>
              <a:uLnTx/>
              <a:uFillTx/>
              <a:latin typeface="+mn-ea"/>
              <a:cs typeface="+mn-ea"/>
              <a:sym typeface="+mn-lt"/>
            </a:endParaRPr>
          </a:p>
          <a:p>
            <a:pPr>
              <a:lnSpc>
                <a:spcPct val="150000"/>
              </a:lnSpc>
              <a:buNone/>
              <a:defRPr/>
            </a:pPr>
            <a:r>
              <a:rPr lang="zh-CN" altLang="en-US" sz="1800" b="1" dirty="0" smtClean="0">
                <a:solidFill>
                  <a:schemeClr val="tx2">
                    <a:lumMod val="75000"/>
                  </a:schemeClr>
                </a:solidFill>
                <a:cs typeface="+mn-ea"/>
                <a:sym typeface="+mn-lt"/>
              </a:rPr>
              <a:t>鼻中隔偏曲：</a:t>
            </a:r>
            <a:r>
              <a:rPr lang="zh-CN" altLang="en-US" sz="1800" b="1" dirty="0" smtClean="0">
                <a:solidFill>
                  <a:srgbClr val="17375E"/>
                </a:solidFill>
                <a:latin typeface="宋体" charset="-122"/>
              </a:rPr>
              <a:t>是鼻中隔向一侧或两侧弯曲或局部突起，妨碍鼻腔通气及鼻窦引流，易诱发鼻窦炎及呼吸道感染，严重者造成颅内感染。</a:t>
            </a:r>
          </a:p>
          <a:p>
            <a:pPr marL="384175" marR="0" lvl="0" indent="-384175" algn="l" defTabSz="1023620" rtl="0" eaLnBrk="0" fontAlgn="base" latinLnBrk="0" hangingPunct="0">
              <a:lnSpc>
                <a:spcPct val="150000"/>
              </a:lnSpc>
              <a:spcBef>
                <a:spcPct val="17000"/>
              </a:spcBef>
              <a:spcAft>
                <a:spcPct val="0"/>
              </a:spcAft>
              <a:buClrTx/>
              <a:buSzTx/>
              <a:buNone/>
              <a:defRPr/>
            </a:pPr>
            <a:r>
              <a:rPr lang="zh-CN" altLang="en-US" sz="1800" b="1" dirty="0" smtClean="0">
                <a:solidFill>
                  <a:schemeClr val="tx2">
                    <a:lumMod val="75000"/>
                  </a:schemeClr>
                </a:solidFill>
                <a:cs typeface="+mn-ea"/>
                <a:sym typeface="+mn-lt"/>
              </a:rPr>
              <a:t>鼻中隔矫正术：是一个不规范的手术名称，传统的手术方法称为鼻中隔黏膜下切除术 </a:t>
            </a:r>
            <a:r>
              <a:rPr lang="en-US" altLang="zh-CN" sz="1800" b="1" dirty="0" smtClean="0">
                <a:solidFill>
                  <a:schemeClr val="tx2">
                    <a:lumMod val="75000"/>
                  </a:schemeClr>
                </a:solidFill>
                <a:cs typeface="+mn-ea"/>
                <a:sym typeface="+mn-lt"/>
              </a:rPr>
              <a:t>21.5</a:t>
            </a:r>
          </a:p>
          <a:p>
            <a:pPr>
              <a:lnSpc>
                <a:spcPct val="150000"/>
              </a:lnSpc>
              <a:buNone/>
              <a:defRPr/>
            </a:pPr>
            <a:r>
              <a:rPr lang="zh-CN" altLang="en-US" sz="1800" b="1" dirty="0" smtClean="0">
                <a:solidFill>
                  <a:srgbClr val="FF0000"/>
                </a:solidFill>
                <a:cs typeface="+mn-ea"/>
                <a:sym typeface="+mn-lt"/>
              </a:rPr>
              <a:t>                               主导词：切除</a:t>
            </a:r>
          </a:p>
          <a:p>
            <a:pPr>
              <a:lnSpc>
                <a:spcPct val="150000"/>
              </a:lnSpc>
              <a:buNone/>
              <a:defRPr/>
            </a:pPr>
            <a:r>
              <a:rPr lang="zh-CN" altLang="en-US" sz="1800" b="1" dirty="0" smtClean="0">
                <a:solidFill>
                  <a:srgbClr val="FF0000"/>
                </a:solidFill>
                <a:cs typeface="+mn-ea"/>
                <a:sym typeface="+mn-lt"/>
              </a:rPr>
              <a:t>                                          一鼻中隔（黏膜下）</a:t>
            </a:r>
            <a:r>
              <a:rPr lang="en-US" altLang="zh-CN" sz="1800" b="1" dirty="0" smtClean="0">
                <a:solidFill>
                  <a:srgbClr val="FF0000"/>
                </a:solidFill>
                <a:cs typeface="+mn-ea"/>
                <a:sym typeface="+mn-lt"/>
              </a:rPr>
              <a:t>21.5</a:t>
            </a:r>
          </a:p>
          <a:p>
            <a:pPr>
              <a:lnSpc>
                <a:spcPct val="150000"/>
              </a:lnSpc>
              <a:buNone/>
              <a:defRPr/>
            </a:pPr>
            <a:r>
              <a:rPr lang="zh-CN" altLang="en-US" sz="1800" b="1" dirty="0" smtClean="0">
                <a:solidFill>
                  <a:srgbClr val="FF0000"/>
                </a:solidFill>
                <a:cs typeface="+mn-ea"/>
                <a:sym typeface="+mn-lt"/>
              </a:rPr>
              <a:t>                                或：     鼻中隔成形术</a:t>
            </a:r>
          </a:p>
          <a:p>
            <a:pPr>
              <a:lnSpc>
                <a:spcPct val="150000"/>
              </a:lnSpc>
              <a:buNone/>
              <a:defRPr/>
            </a:pPr>
            <a:r>
              <a:rPr lang="zh-CN" altLang="en-US" sz="1800" b="1" dirty="0" smtClean="0">
                <a:solidFill>
                  <a:srgbClr val="FF0000"/>
                </a:solidFill>
                <a:cs typeface="+mn-ea"/>
                <a:sym typeface="+mn-lt"/>
              </a:rPr>
              <a:t>                                          一用于鼻中隔黏膜下切除</a:t>
            </a:r>
          </a:p>
          <a:p>
            <a:pPr>
              <a:lnSpc>
                <a:spcPct val="150000"/>
              </a:lnSpc>
              <a:buNone/>
              <a:defRPr/>
            </a:pPr>
            <a:r>
              <a:rPr lang="en-US" altLang="zh-CN" sz="1800" b="1" dirty="0" smtClean="0">
                <a:solidFill>
                  <a:srgbClr val="FF0000"/>
                </a:solidFill>
                <a:cs typeface="+mn-ea"/>
                <a:sym typeface="+mn-lt"/>
              </a:rPr>
              <a:t>21.5</a:t>
            </a:r>
          </a:p>
          <a:p>
            <a:pPr lvl="0">
              <a:lnSpc>
                <a:spcPct val="150000"/>
              </a:lnSpc>
              <a:buNone/>
              <a:defRPr/>
            </a:pPr>
            <a:endParaRPr lang="en-US" altLang="zh-CN" sz="2400" b="1" dirty="0" smtClean="0">
              <a:solidFill>
                <a:srgbClr val="17375E"/>
              </a:solidFill>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r>
              <a:rPr kumimoji="0" lang="en-US" altLang="zh-CN" sz="2400" b="1" i="0" u="none" strike="noStrike" kern="1200" cap="none" spc="0" normalizeH="0" baseline="0" noProof="0" dirty="0" smtClean="0">
                <a:ln>
                  <a:noFill/>
                </a:ln>
                <a:solidFill>
                  <a:schemeClr val="tx2">
                    <a:lumMod val="75000"/>
                  </a:schemeClr>
                </a:solidFill>
                <a:effectLst/>
                <a:uLnTx/>
                <a:uFillTx/>
                <a:latin typeface="+mn-lt"/>
                <a:ea typeface="+mn-ea"/>
                <a:cs typeface="+mn-ea"/>
                <a:sym typeface="+mn-lt"/>
              </a:rPr>
              <a:t>      </a:t>
            </a:r>
            <a:endParaRPr lang="en-US" altLang="zh-CN" sz="2400" b="1" dirty="0" smtClean="0">
              <a:solidFill>
                <a:srgbClr val="FF0000"/>
              </a:solidFill>
              <a:cs typeface="+mn-ea"/>
              <a:sym typeface="+mn-lt"/>
            </a:endParaRPr>
          </a:p>
          <a:p>
            <a:pPr lvl="0">
              <a:lnSpc>
                <a:spcPct val="150000"/>
              </a:lnSpc>
              <a:buNone/>
              <a:defRPr/>
            </a:pPr>
            <a:r>
              <a:rPr lang="zh-CN" altLang="en-US" sz="2000" b="1" dirty="0" smtClean="0">
                <a:solidFill>
                  <a:srgbClr val="FF0000"/>
                </a:solidFill>
                <a:cs typeface="+mn-ea"/>
                <a:sym typeface="+mn-lt"/>
              </a:rPr>
              <a:t>                    </a:t>
            </a:r>
            <a:endParaRPr lang="en-US" altLang="zh-CN" sz="2000" b="1" dirty="0" smtClean="0">
              <a:solidFill>
                <a:srgbClr val="FF0000"/>
              </a:solidFill>
              <a:cs typeface="+mn-ea"/>
              <a:sym typeface="+mn-lt"/>
            </a:endParaRPr>
          </a:p>
        </p:txBody>
      </p:sp>
      <p:sp>
        <p:nvSpPr>
          <p:cNvPr id="35843" name="标题 1"/>
          <p:cNvSpPr>
            <a:spLocks noGrp="1" noChangeArrowheads="1"/>
          </p:cNvSpPr>
          <p:nvPr/>
        </p:nvSpPr>
        <p:spPr bwMode="auto">
          <a:xfrm>
            <a:off x="839788" y="638175"/>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defRPr/>
            </a:pPr>
            <a:r>
              <a:rPr lang="zh-CN" altLang="en-US" sz="4000" b="1" dirty="0" smtClean="0">
                <a:solidFill>
                  <a:srgbClr val="17375E"/>
                </a:solidFill>
                <a:cs typeface="+mn-ea"/>
                <a:sym typeface="+mn-lt"/>
              </a:rPr>
              <a:t>鼻部</a:t>
            </a:r>
            <a:r>
              <a:rPr kumimoji="0" lang="zh-CN" altLang="en-US" sz="4000" b="1" i="0" u="none" strike="noStrike" kern="1200" cap="none" spc="0" normalizeH="0" baseline="0" noProof="0" dirty="0" smtClean="0">
                <a:ln>
                  <a:noFill/>
                </a:ln>
                <a:solidFill>
                  <a:srgbClr val="17375E"/>
                </a:solidFill>
                <a:effectLst/>
                <a:uLnTx/>
                <a:uFillTx/>
                <a:latin typeface="+mn-lt"/>
                <a:ea typeface="+mn-ea"/>
                <a:cs typeface="+mn-ea"/>
                <a:sym typeface="+mn-lt"/>
              </a:rPr>
              <a:t>常见手术的编码</a:t>
            </a:r>
            <a:endParaRPr kumimoji="0" lang="zh-CN" altLang="en-US" sz="4000" b="1" i="0" u="none" strike="noStrike" kern="1200" cap="none" spc="0" normalizeH="0" baseline="0" noProof="0" dirty="0">
              <a:ln>
                <a:noFill/>
              </a:ln>
              <a:solidFill>
                <a:srgbClr val="17375E"/>
              </a:solidFill>
              <a:effectLst/>
              <a:uLnTx/>
              <a:uFillTx/>
              <a:latin typeface="+mn-lt"/>
              <a:ea typeface="+mn-ea"/>
              <a:cs typeface="+mn-ea"/>
              <a:sym typeface="+mn-lt"/>
            </a:endParaRPr>
          </a:p>
        </p:txBody>
      </p:sp>
      <p:sp>
        <p:nvSpPr>
          <p:cNvPr id="4" name="矩形 3"/>
          <p:cNvSpPr/>
          <p:nvPr/>
        </p:nvSpPr>
        <p:spPr>
          <a:xfrm>
            <a:off x="8667768" y="6000768"/>
            <a:ext cx="3360215" cy="369332"/>
          </a:xfrm>
          <a:prstGeom prst="rect">
            <a:avLst/>
          </a:prstGeom>
        </p:spPr>
        <p:txBody>
          <a:bodyPr wrap="none">
            <a:spAutoFit/>
          </a:bodyPr>
          <a:lstStyle/>
          <a:p>
            <a:r>
              <a:rPr lang="zh-CN" altLang="en-US" b="1" dirty="0" smtClean="0"/>
              <a:t>其他情况下矫正术</a:t>
            </a:r>
            <a:r>
              <a:rPr lang="en-US" altLang="zh-CN" b="1" dirty="0" smtClean="0"/>
              <a:t>-</a:t>
            </a:r>
            <a:r>
              <a:rPr lang="zh-CN" altLang="en-US" b="1" dirty="0" smtClean="0"/>
              <a:t>另见</a:t>
            </a:r>
            <a:r>
              <a:rPr lang="zh-CN" altLang="en-US" b="1" dirty="0" smtClean="0">
                <a:solidFill>
                  <a:srgbClr val="CC0000"/>
                </a:solidFill>
              </a:rPr>
              <a:t>修补术</a:t>
            </a:r>
          </a:p>
        </p:txBody>
      </p:sp>
    </p:spTree>
    <p:extLst>
      <p:ext uri="{BB962C8B-B14F-4D97-AF65-F5344CB8AC3E}">
        <p14:creationId xmlns:p14="http://schemas.microsoft.com/office/powerpoint/2010/main" xmlns="" val="769954321"/>
      </p:ext>
    </p:extLst>
  </p:cSld>
  <p:clrMapOvr>
    <a:masterClrMapping/>
  </p:clrMapOvr>
  <p:transition>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80960" y="571480"/>
            <a:ext cx="5857875" cy="45243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238216" y="5214950"/>
            <a:ext cx="7786742" cy="121359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7381884" y="2857496"/>
            <a:ext cx="4319297" cy="1200152"/>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t="45288" r="8230" b="46667"/>
          <a:stretch>
            <a:fillRect/>
          </a:stretch>
        </p:blipFill>
        <p:spPr bwMode="auto">
          <a:xfrm>
            <a:off x="7310446" y="1643050"/>
            <a:ext cx="4214842" cy="684000"/>
          </a:xfrm>
          <a:prstGeom prst="rect">
            <a:avLst/>
          </a:prstGeom>
          <a:noFill/>
          <a:ln w="9525">
            <a:noFill/>
            <a:miter lim="800000"/>
            <a:headEnd/>
            <a:tailEnd/>
          </a:ln>
          <a:effectLst/>
        </p:spPr>
      </p:pic>
    </p:spTree>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内容占位符 2"/>
          <p:cNvSpPr>
            <a:spLocks noGrp="1" noChangeArrowheads="1"/>
          </p:cNvSpPr>
          <p:nvPr>
            <p:ph idx="4294967295"/>
          </p:nvPr>
        </p:nvSpPr>
        <p:spPr bwMode="auto">
          <a:xfrm>
            <a:off x="809588" y="1643050"/>
            <a:ext cx="10072757" cy="3857652"/>
          </a:xfrm>
          <a:prstGeom prst="rect">
            <a:avLst/>
          </a:prstGeom>
        </p:spPr>
        <p:txBody>
          <a:bodyPr/>
          <a:lstStyle/>
          <a:p>
            <a:pPr lvl="0">
              <a:lnSpc>
                <a:spcPct val="150000"/>
              </a:lnSpc>
              <a:buNone/>
              <a:defRPr/>
            </a:pPr>
            <a:r>
              <a:rPr kumimoji="0" lang="en-US" altLang="zh-CN" sz="1800" b="1" i="0" u="none" strike="noStrike" kern="1200" cap="none" spc="0" normalizeH="0" baseline="0" noProof="0" dirty="0" smtClean="0">
                <a:ln>
                  <a:noFill/>
                </a:ln>
                <a:solidFill>
                  <a:srgbClr val="17375E"/>
                </a:solidFill>
                <a:effectLst/>
                <a:uLnTx/>
                <a:uFillTx/>
                <a:latin typeface="微软雅黑" pitchFamily="34" charset="-122"/>
                <a:ea typeface="微软雅黑" pitchFamily="34" charset="-122"/>
                <a:cs typeface="+mn-ea"/>
                <a:sym typeface="+mn-lt"/>
              </a:rPr>
              <a:t>3    </a:t>
            </a:r>
            <a:r>
              <a:rPr kumimoji="0" lang="zh-CN" altLang="en-US" sz="1800" b="1" i="0" u="none" strike="noStrike" kern="1200" cap="none" spc="0" normalizeH="0" baseline="0" noProof="0" dirty="0" smtClean="0">
                <a:ln>
                  <a:noFill/>
                </a:ln>
                <a:solidFill>
                  <a:srgbClr val="17375E"/>
                </a:solidFill>
                <a:effectLst/>
                <a:uLnTx/>
                <a:uFillTx/>
                <a:latin typeface="微软雅黑" pitchFamily="34" charset="-122"/>
                <a:ea typeface="微软雅黑" pitchFamily="34" charset="-122"/>
                <a:cs typeface="+mn-ea"/>
                <a:sym typeface="+mn-lt"/>
              </a:rPr>
              <a:t>鼻</a:t>
            </a:r>
            <a:r>
              <a:rPr lang="zh-CN" altLang="en-US" sz="1800" b="1" dirty="0" smtClean="0">
                <a:solidFill>
                  <a:srgbClr val="17375E"/>
                </a:solidFill>
                <a:latin typeface="微软雅黑" pitchFamily="34" charset="-122"/>
                <a:ea typeface="微软雅黑" pitchFamily="34" charset="-122"/>
              </a:rPr>
              <a:t>内窥镜上颌窦切开术</a:t>
            </a:r>
            <a:r>
              <a:rPr kumimoji="0" lang="zh-CN" altLang="en-US" sz="1800" b="1" i="0" u="none" strike="noStrike" kern="1200" cap="none" spc="0" normalizeH="0" noProof="0" dirty="0" smtClean="0">
                <a:ln>
                  <a:noFill/>
                </a:ln>
                <a:solidFill>
                  <a:srgbClr val="17375E"/>
                </a:solidFill>
                <a:effectLst/>
                <a:uLnTx/>
                <a:uFillTx/>
                <a:latin typeface="微软雅黑" pitchFamily="34" charset="-122"/>
                <a:ea typeface="微软雅黑" pitchFamily="34" charset="-122"/>
                <a:cs typeface="+mn-ea"/>
                <a:sym typeface="+mn-lt"/>
              </a:rPr>
              <a:t>：</a:t>
            </a:r>
            <a:endParaRPr lang="en-US" altLang="zh-CN" sz="1800" b="1" dirty="0" smtClean="0">
              <a:solidFill>
                <a:srgbClr val="17375E"/>
              </a:solidFill>
              <a:latin typeface="微软雅黑" pitchFamily="34" charset="-122"/>
              <a:ea typeface="微软雅黑" pitchFamily="34" charset="-122"/>
            </a:endParaRPr>
          </a:p>
          <a:p>
            <a:pPr>
              <a:buNone/>
            </a:pPr>
            <a:r>
              <a:rPr lang="en-US" altLang="zh-CN" sz="1800" b="1" dirty="0" smtClean="0">
                <a:solidFill>
                  <a:srgbClr val="17375E"/>
                </a:solidFill>
                <a:latin typeface="微软雅黑" pitchFamily="34" charset="-122"/>
                <a:ea typeface="微软雅黑" pitchFamily="34" charset="-122"/>
              </a:rPr>
              <a:t>    </a:t>
            </a:r>
            <a:r>
              <a:rPr lang="zh-CN" altLang="en-US" sz="1800" b="1" dirty="0" smtClean="0">
                <a:solidFill>
                  <a:srgbClr val="17375E"/>
                </a:solidFill>
                <a:latin typeface="微软雅黑" pitchFamily="34" charset="-122"/>
                <a:ea typeface="微软雅黑" pitchFamily="34" charset="-122"/>
              </a:rPr>
              <a:t> 传统治疗慢性上颌窦炎的方法  是采用上颌窦根治术，即经鼻外上颌窦切开。现在一般都采用鼻内上颌窦切开术，临床上常称为“下鼻道开窗术”。后者是一个不规范的名称，应按上颌窦切开术才能查到准确的编码</a:t>
            </a:r>
            <a:r>
              <a:rPr lang="en-US" altLang="zh-CN" sz="1800" b="1" dirty="0" smtClean="0">
                <a:solidFill>
                  <a:srgbClr val="17375E"/>
                </a:solidFill>
                <a:latin typeface="微软雅黑" pitchFamily="34" charset="-122"/>
                <a:ea typeface="微软雅黑" pitchFamily="34" charset="-122"/>
              </a:rPr>
              <a:t>22.2</a:t>
            </a:r>
            <a:r>
              <a:rPr lang="zh-CN" altLang="en-US" sz="1800" b="1" dirty="0" smtClean="0">
                <a:solidFill>
                  <a:srgbClr val="17375E"/>
                </a:solidFill>
                <a:latin typeface="微软雅黑" pitchFamily="34" charset="-122"/>
                <a:ea typeface="微软雅黑" pitchFamily="34" charset="-122"/>
              </a:rPr>
              <a:t>。</a:t>
            </a:r>
            <a:endParaRPr lang="en-US" altLang="zh-CN" sz="1800" b="1" dirty="0" smtClean="0">
              <a:solidFill>
                <a:srgbClr val="17375E"/>
              </a:solidFill>
              <a:latin typeface="微软雅黑" pitchFamily="34" charset="-122"/>
              <a:ea typeface="微软雅黑" pitchFamily="34" charset="-122"/>
            </a:endParaRPr>
          </a:p>
          <a:p>
            <a:pPr>
              <a:buNone/>
            </a:pPr>
            <a:r>
              <a:rPr lang="en-US" altLang="zh-CN" sz="1800" b="1" dirty="0" smtClean="0">
                <a:solidFill>
                  <a:srgbClr val="17375E"/>
                </a:solidFill>
                <a:latin typeface="微软雅黑" pitchFamily="34" charset="-122"/>
                <a:ea typeface="微软雅黑" pitchFamily="34" charset="-122"/>
              </a:rPr>
              <a:t>     </a:t>
            </a:r>
            <a:r>
              <a:rPr lang="zh-CN" altLang="en-US" sz="1800" b="1" dirty="0" smtClean="0">
                <a:solidFill>
                  <a:srgbClr val="17375E"/>
                </a:solidFill>
                <a:latin typeface="微软雅黑" pitchFamily="34" charset="-122"/>
                <a:ea typeface="微软雅黑" pitchFamily="34" charset="-122"/>
              </a:rPr>
              <a:t>上颌窦切开术或上颌窦根治术</a:t>
            </a:r>
            <a:r>
              <a:rPr lang="en-US" altLang="zh-CN" sz="1800" b="1" dirty="0" smtClean="0">
                <a:solidFill>
                  <a:srgbClr val="17375E"/>
                </a:solidFill>
                <a:latin typeface="微软雅黑" pitchFamily="34" charset="-122"/>
                <a:ea typeface="微软雅黑" pitchFamily="34" charset="-122"/>
              </a:rPr>
              <a:t>22.31,</a:t>
            </a:r>
            <a:r>
              <a:rPr lang="zh-CN" altLang="en-US" sz="1800" b="1" dirty="0" smtClean="0">
                <a:solidFill>
                  <a:srgbClr val="17375E"/>
                </a:solidFill>
                <a:latin typeface="微软雅黑" pitchFamily="34" charset="-122"/>
                <a:ea typeface="微软雅黑" pitchFamily="34" charset="-122"/>
              </a:rPr>
              <a:t>主导词用“窦切开术（鼻的）”。</a:t>
            </a:r>
            <a:endParaRPr lang="en-US" altLang="zh-CN" sz="1800" b="1" dirty="0" smtClean="0">
              <a:solidFill>
                <a:srgbClr val="17375E"/>
              </a:solidFill>
              <a:latin typeface="微软雅黑" pitchFamily="34" charset="-122"/>
              <a:ea typeface="微软雅黑" pitchFamily="34" charset="-122"/>
            </a:endParaRPr>
          </a:p>
          <a:p>
            <a:pPr>
              <a:buNone/>
            </a:pPr>
            <a:r>
              <a:rPr lang="en-US" altLang="zh-CN" sz="1800" b="1" dirty="0" smtClean="0">
                <a:solidFill>
                  <a:srgbClr val="17375E"/>
                </a:solidFill>
                <a:latin typeface="微软雅黑" pitchFamily="34" charset="-122"/>
                <a:ea typeface="微软雅黑" pitchFamily="34" charset="-122"/>
              </a:rPr>
              <a:t>      </a:t>
            </a:r>
            <a:r>
              <a:rPr lang="zh-CN" altLang="en-US" sz="1800" b="1" dirty="0" smtClean="0">
                <a:solidFill>
                  <a:srgbClr val="17375E"/>
                </a:solidFill>
                <a:latin typeface="微软雅黑" pitchFamily="34" charset="-122"/>
                <a:ea typeface="微软雅黑" pitchFamily="34" charset="-122"/>
              </a:rPr>
              <a:t>这里的根治术和肿瘤的根治术不是一个概念，该手术主要用于解决上颌窦的慢性脓肿或囊肿，手术目的在于彻底清洗窦腔。</a:t>
            </a:r>
          </a:p>
          <a:p>
            <a:pPr>
              <a:buNone/>
            </a:pPr>
            <a:r>
              <a:rPr lang="zh-CN" altLang="en-US" sz="1800" b="1" dirty="0" smtClean="0">
                <a:solidFill>
                  <a:srgbClr val="17375E"/>
                </a:solidFill>
                <a:latin typeface="微软雅黑" pitchFamily="34" charset="-122"/>
                <a:ea typeface="微软雅黑" pitchFamily="34" charset="-122"/>
              </a:rPr>
              <a:t> </a:t>
            </a:r>
          </a:p>
          <a:p>
            <a:pPr>
              <a:buNone/>
            </a:pPr>
            <a:r>
              <a:rPr lang="zh-CN" altLang="en-US" sz="1800" b="1" dirty="0" smtClean="0">
                <a:solidFill>
                  <a:srgbClr val="FF0000"/>
                </a:solidFill>
                <a:latin typeface="微软雅黑" pitchFamily="34" charset="-122"/>
                <a:ea typeface="微软雅黑" pitchFamily="34" charset="-122"/>
              </a:rPr>
              <a:t>      查：窦切开术 </a:t>
            </a:r>
            <a:r>
              <a:rPr lang="en-US" sz="1800" b="1" dirty="0" smtClean="0">
                <a:solidFill>
                  <a:srgbClr val="FF0000"/>
                </a:solidFill>
                <a:latin typeface="微软雅黑" pitchFamily="34" charset="-122"/>
                <a:ea typeface="微软雅黑" pitchFamily="34" charset="-122"/>
              </a:rPr>
              <a:t>  </a:t>
            </a:r>
            <a:r>
              <a:rPr lang="en-US" altLang="zh-CN" sz="1800" b="1" dirty="0" smtClean="0">
                <a:solidFill>
                  <a:srgbClr val="FF0000"/>
                </a:solidFill>
                <a:latin typeface="微软雅黑" pitchFamily="34" charset="-122"/>
                <a:ea typeface="微软雅黑" pitchFamily="34" charset="-122"/>
              </a:rPr>
              <a:t>P489</a:t>
            </a:r>
          </a:p>
          <a:p>
            <a:pPr>
              <a:buFont typeface="Arial" charset="0"/>
              <a:buNone/>
            </a:pPr>
            <a:r>
              <a:rPr lang="en-US" sz="1800" b="1" dirty="0" smtClean="0">
                <a:solidFill>
                  <a:srgbClr val="FF0000"/>
                </a:solidFill>
                <a:latin typeface="微软雅黑" pitchFamily="34" charset="-122"/>
                <a:ea typeface="微软雅黑" pitchFamily="34" charset="-122"/>
              </a:rPr>
              <a:t>      </a:t>
            </a:r>
            <a:r>
              <a:rPr lang="en-US" altLang="zh-CN" sz="1800" b="1" dirty="0" smtClean="0">
                <a:solidFill>
                  <a:srgbClr val="FF0000"/>
                </a:solidFill>
                <a:latin typeface="微软雅黑" pitchFamily="34" charset="-122"/>
                <a:ea typeface="微软雅黑" pitchFamily="34" charset="-122"/>
              </a:rPr>
              <a:t>-</a:t>
            </a:r>
            <a:r>
              <a:rPr lang="zh-CN" altLang="en-US" sz="1800" b="1" dirty="0" smtClean="0">
                <a:solidFill>
                  <a:srgbClr val="FF0000"/>
                </a:solidFill>
                <a:latin typeface="微软雅黑" pitchFamily="34" charset="-122"/>
                <a:ea typeface="微软雅黑" pitchFamily="34" charset="-122"/>
              </a:rPr>
              <a:t>上颌</a:t>
            </a:r>
          </a:p>
          <a:p>
            <a:pPr>
              <a:buFont typeface="Arial" charset="0"/>
              <a:buNone/>
            </a:pPr>
            <a:r>
              <a:rPr lang="zh-CN" altLang="en-US" sz="1800" b="1" dirty="0" smtClean="0">
                <a:solidFill>
                  <a:srgbClr val="FF0000"/>
                </a:solidFill>
                <a:latin typeface="微软雅黑" pitchFamily="34" charset="-122"/>
                <a:ea typeface="微软雅黑" pitchFamily="34" charset="-122"/>
              </a:rPr>
              <a:t>      </a:t>
            </a:r>
            <a:r>
              <a:rPr lang="en-US" altLang="zh-CN" sz="1800" b="1" dirty="0" smtClean="0">
                <a:solidFill>
                  <a:srgbClr val="FF0000"/>
                </a:solidFill>
                <a:latin typeface="微软雅黑" pitchFamily="34" charset="-122"/>
                <a:ea typeface="微软雅黑" pitchFamily="34" charset="-122"/>
              </a:rPr>
              <a:t>--</a:t>
            </a:r>
            <a:r>
              <a:rPr lang="zh-CN" altLang="en-US" sz="1800" b="1" dirty="0" smtClean="0">
                <a:solidFill>
                  <a:srgbClr val="FF0000"/>
                </a:solidFill>
                <a:latin typeface="微软雅黑" pitchFamily="34" charset="-122"/>
                <a:ea typeface="微软雅黑" pitchFamily="34" charset="-122"/>
              </a:rPr>
              <a:t>根治性  </a:t>
            </a:r>
            <a:r>
              <a:rPr lang="en-US" altLang="zh-CN" sz="1800" b="1" dirty="0" smtClean="0">
                <a:solidFill>
                  <a:srgbClr val="FF0000"/>
                </a:solidFill>
                <a:latin typeface="微软雅黑" pitchFamily="34" charset="-122"/>
                <a:ea typeface="微软雅黑" pitchFamily="34" charset="-122"/>
              </a:rPr>
              <a:t>22.31</a:t>
            </a:r>
            <a:endParaRPr lang="zh-CN" altLang="en-US" sz="1800" b="1" dirty="0" smtClean="0">
              <a:solidFill>
                <a:srgbClr val="FF0000"/>
              </a:solidFill>
              <a:latin typeface="微软雅黑" pitchFamily="34" charset="-122"/>
              <a:ea typeface="微软雅黑" pitchFamily="34" charset="-122"/>
            </a:endParaRP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r>
              <a:rPr kumimoji="0" lang="en-US" altLang="zh-CN" sz="2400" b="1" i="0" u="none" strike="noStrike" kern="1200" cap="none" spc="0" normalizeH="0" baseline="0" noProof="0" dirty="0" smtClean="0">
                <a:ln>
                  <a:noFill/>
                </a:ln>
                <a:solidFill>
                  <a:schemeClr val="tx2">
                    <a:lumMod val="75000"/>
                  </a:schemeClr>
                </a:solidFill>
                <a:effectLst/>
                <a:uLnTx/>
                <a:uFillTx/>
                <a:latin typeface="+mn-lt"/>
                <a:ea typeface="+mn-ea"/>
                <a:cs typeface="+mn-ea"/>
                <a:sym typeface="+mn-lt"/>
              </a:rPr>
              <a:t>      </a:t>
            </a:r>
            <a:endParaRPr lang="en-US" altLang="zh-CN" sz="2400" b="1" dirty="0" smtClean="0">
              <a:solidFill>
                <a:srgbClr val="FF0000"/>
              </a:solidFill>
              <a:cs typeface="+mn-ea"/>
              <a:sym typeface="+mn-lt"/>
            </a:endParaRPr>
          </a:p>
          <a:p>
            <a:pPr lvl="0">
              <a:lnSpc>
                <a:spcPct val="150000"/>
              </a:lnSpc>
              <a:buNone/>
              <a:defRPr/>
            </a:pPr>
            <a:r>
              <a:rPr lang="zh-CN" altLang="en-US" sz="2000" b="1" dirty="0" smtClean="0">
                <a:solidFill>
                  <a:srgbClr val="FF0000"/>
                </a:solidFill>
                <a:cs typeface="+mn-ea"/>
                <a:sym typeface="+mn-lt"/>
              </a:rPr>
              <a:t>                    </a:t>
            </a:r>
            <a:endParaRPr lang="en-US" altLang="zh-CN" sz="2000" b="1" dirty="0" smtClean="0">
              <a:solidFill>
                <a:srgbClr val="FF0000"/>
              </a:solidFill>
              <a:cs typeface="+mn-ea"/>
              <a:sym typeface="+mn-lt"/>
            </a:endParaRPr>
          </a:p>
        </p:txBody>
      </p:sp>
      <p:sp>
        <p:nvSpPr>
          <p:cNvPr id="35843" name="标题 1"/>
          <p:cNvSpPr>
            <a:spLocks noGrp="1" noChangeArrowheads="1"/>
          </p:cNvSpPr>
          <p:nvPr/>
        </p:nvSpPr>
        <p:spPr bwMode="auto">
          <a:xfrm>
            <a:off x="839788" y="638175"/>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lang="zh-CN" altLang="en-US" sz="4000" b="1" dirty="0" smtClean="0">
                <a:solidFill>
                  <a:srgbClr val="17375E"/>
                </a:solidFill>
                <a:latin typeface="+mn-lt"/>
                <a:ea typeface="+mn-ea"/>
                <a:cs typeface="+mn-ea"/>
                <a:sym typeface="+mn-lt"/>
              </a:rPr>
              <a:t>鼻部</a:t>
            </a:r>
            <a:r>
              <a:rPr kumimoji="0" lang="zh-CN" altLang="en-US" sz="4000" b="1" i="0" u="none" strike="noStrike" kern="1200" cap="none" spc="0" normalizeH="0" baseline="0" noProof="0" dirty="0" smtClean="0">
                <a:ln>
                  <a:noFill/>
                </a:ln>
                <a:solidFill>
                  <a:srgbClr val="17375E"/>
                </a:solidFill>
                <a:effectLst/>
                <a:uLnTx/>
                <a:uFillTx/>
                <a:latin typeface="+mn-lt"/>
                <a:ea typeface="+mn-ea"/>
                <a:cs typeface="+mn-ea"/>
                <a:sym typeface="+mn-lt"/>
              </a:rPr>
              <a:t>常见手术的编码</a:t>
            </a:r>
            <a:endParaRPr kumimoji="0" lang="zh-CN" altLang="en-US" sz="4000" b="1" i="0" u="none" strike="noStrike" kern="1200" cap="none" spc="0" normalizeH="0" baseline="0" noProof="0" dirty="0">
              <a:ln>
                <a:noFill/>
              </a:ln>
              <a:solidFill>
                <a:srgbClr val="17375E"/>
              </a:solidFill>
              <a:effectLst/>
              <a:uLnTx/>
              <a:uFillTx/>
              <a:latin typeface="+mn-lt"/>
              <a:ea typeface="+mn-ea"/>
              <a:cs typeface="+mn-ea"/>
              <a:sym typeface="+mn-lt"/>
            </a:endParaRPr>
          </a:p>
        </p:txBody>
      </p:sp>
      <p:pic>
        <p:nvPicPr>
          <p:cNvPr id="6148" name="Picture 4"/>
          <p:cNvPicPr>
            <a:picLocks noChangeAspect="1" noChangeArrowheads="1"/>
          </p:cNvPicPr>
          <p:nvPr/>
        </p:nvPicPr>
        <p:blipFill>
          <a:blip r:embed="rId2"/>
          <a:srcRect t="40160" r="5519" b="17317"/>
          <a:stretch>
            <a:fillRect/>
          </a:stretch>
        </p:blipFill>
        <p:spPr bwMode="auto">
          <a:xfrm>
            <a:off x="4452926" y="3929066"/>
            <a:ext cx="3214710" cy="2571768"/>
          </a:xfrm>
          <a:prstGeom prst="rect">
            <a:avLst/>
          </a:prstGeom>
          <a:noFill/>
          <a:ln w="9525">
            <a:noFill/>
            <a:miter lim="800000"/>
            <a:headEnd/>
            <a:tailEnd/>
          </a:ln>
          <a:effectLst/>
        </p:spPr>
      </p:pic>
      <p:pic>
        <p:nvPicPr>
          <p:cNvPr id="6150" name="Picture 6"/>
          <p:cNvPicPr>
            <a:picLocks noChangeAspect="1" noChangeArrowheads="1"/>
          </p:cNvPicPr>
          <p:nvPr/>
        </p:nvPicPr>
        <p:blipFill>
          <a:blip r:embed="rId3" cstate="print"/>
          <a:srcRect l="-1" t="24893" r="-2419" b="20696"/>
          <a:stretch>
            <a:fillRect/>
          </a:stretch>
        </p:blipFill>
        <p:spPr bwMode="auto">
          <a:xfrm>
            <a:off x="8810644" y="3643314"/>
            <a:ext cx="3049404" cy="2880000"/>
          </a:xfrm>
          <a:prstGeom prst="rect">
            <a:avLst/>
          </a:prstGeom>
          <a:noFill/>
          <a:ln w="9525">
            <a:noFill/>
            <a:miter lim="800000"/>
            <a:headEnd/>
            <a:tailEnd/>
          </a:ln>
          <a:effectLst/>
        </p:spPr>
      </p:pic>
    </p:spTree>
    <p:extLst>
      <p:ext uri="{BB962C8B-B14F-4D97-AF65-F5344CB8AC3E}">
        <p14:creationId xmlns:p14="http://schemas.microsoft.com/office/powerpoint/2010/main" xmlns="" val="769954321"/>
      </p:ext>
    </p:extLst>
  </p:cSld>
  <p:clrMapOvr>
    <a:masterClrMapping/>
  </p:clrMapOvr>
  <p:transition>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952728" y="1000108"/>
            <a:ext cx="4895850" cy="359092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1166778" y="5000636"/>
            <a:ext cx="9385300" cy="1314450"/>
          </a:xfrm>
          <a:prstGeom prst="rect">
            <a:avLst/>
          </a:prstGeom>
          <a:noFill/>
          <a:ln w="9525">
            <a:noFill/>
            <a:miter lim="800000"/>
            <a:headEnd/>
            <a:tailEnd/>
          </a:ln>
          <a:effectLst/>
        </p:spPr>
      </p:pic>
    </p:spTree>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839788" y="638175"/>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defRPr/>
            </a:pPr>
            <a:r>
              <a:rPr lang="zh-CN" altLang="en-US" sz="4000" b="1" dirty="0" smtClean="0">
                <a:solidFill>
                  <a:srgbClr val="17375E"/>
                </a:solidFill>
                <a:cs typeface="+mn-ea"/>
                <a:sym typeface="+mn-lt"/>
              </a:rPr>
              <a:t>鼻部常见手术的编码</a:t>
            </a:r>
            <a:endParaRPr lang="zh-CN" altLang="en-US" sz="4000" b="1" dirty="0">
              <a:solidFill>
                <a:srgbClr val="17375E"/>
              </a:solidFill>
              <a:cs typeface="+mn-ea"/>
              <a:sym typeface="+mn-lt"/>
            </a:endParaRPr>
          </a:p>
        </p:txBody>
      </p:sp>
      <p:sp>
        <p:nvSpPr>
          <p:cNvPr id="6" name="内容占位符 2"/>
          <p:cNvSpPr txBox="1">
            <a:spLocks noChangeArrowheads="1"/>
          </p:cNvSpPr>
          <p:nvPr/>
        </p:nvSpPr>
        <p:spPr bwMode="auto">
          <a:xfrm>
            <a:off x="480078" y="1557338"/>
            <a:ext cx="11045210" cy="4835525"/>
          </a:xfrm>
          <a:prstGeom prst="rect">
            <a:avLst/>
          </a:prstGeom>
        </p:spPr>
        <p:txBody>
          <a:bodyPr/>
          <a:lstStyle>
            <a:lvl1pPr marL="384175" indent="-384175" algn="l" defTabSz="1023620" rtl="0" eaLnBrk="0" fontAlgn="base" hangingPunct="0">
              <a:spcBef>
                <a:spcPct val="17000"/>
              </a:spcBef>
              <a:spcAft>
                <a:spcPct val="0"/>
              </a:spcAft>
              <a:buFont typeface="Arial" panose="020B0604020202020204" pitchFamily="34" charset="0"/>
              <a:buChar char="•"/>
              <a:defRPr sz="3500" kern="1200">
                <a:solidFill>
                  <a:schemeClr val="tx1"/>
                </a:solidFill>
                <a:latin typeface="+mn-lt"/>
                <a:ea typeface="+mn-ea"/>
                <a:cs typeface="微软雅黑" panose="020B0503020204020204" pitchFamily="34" charset="-122"/>
              </a:defRPr>
            </a:lvl1pPr>
            <a:lvl2pPr marL="831850" indent="-319405" algn="l" defTabSz="1023620" rtl="0" eaLnBrk="0" fontAlgn="base" hangingPunct="0">
              <a:spcBef>
                <a:spcPct val="17000"/>
              </a:spcBef>
              <a:spcAft>
                <a:spcPct val="0"/>
              </a:spcAft>
              <a:buFont typeface="Arial" panose="020B0604020202020204" pitchFamily="34" charset="0"/>
              <a:buChar char="–"/>
              <a:defRPr sz="3100" kern="1200">
                <a:solidFill>
                  <a:schemeClr val="tx1"/>
                </a:solidFill>
                <a:latin typeface="+mn-lt"/>
                <a:ea typeface="+mn-ea"/>
                <a:cs typeface="微软雅黑" panose="020B0503020204020204" pitchFamily="34" charset="-122"/>
              </a:defRPr>
            </a:lvl2pPr>
            <a:lvl3pPr marL="1281430" indent="-255905" algn="l" defTabSz="1023620" rtl="0" eaLnBrk="0" fontAlgn="base" hangingPunct="0">
              <a:spcBef>
                <a:spcPct val="17000"/>
              </a:spcBef>
              <a:spcAft>
                <a:spcPct val="0"/>
              </a:spcAft>
              <a:buFont typeface="Arial" panose="020B0604020202020204" pitchFamily="34" charset="0"/>
              <a:buChar char="•"/>
              <a:defRPr sz="2700" kern="1200">
                <a:solidFill>
                  <a:schemeClr val="tx1"/>
                </a:solidFill>
                <a:latin typeface="+mn-lt"/>
                <a:ea typeface="+mn-ea"/>
                <a:cs typeface="微软雅黑" panose="020B0503020204020204" pitchFamily="34" charset="-122"/>
              </a:defRPr>
            </a:lvl3pPr>
            <a:lvl4pPr marL="1793875" indent="-25717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4pPr>
            <a:lvl5pPr marL="2305050" indent="-25590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5pPr>
            <a:lvl6pPr marL="282067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6pPr>
            <a:lvl7pPr marL="333375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7pPr>
            <a:lvl8pPr marL="384683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8pPr>
            <a:lvl9pPr marL="4359275"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9pPr>
          </a:lstStyle>
          <a:p>
            <a:pPr lvl="0">
              <a:lnSpc>
                <a:spcPct val="150000"/>
              </a:lnSpc>
              <a:buNone/>
              <a:defRPr/>
            </a:pPr>
            <a:r>
              <a:rPr lang="en-US" altLang="zh-CN" sz="1800" b="1" dirty="0" smtClean="0">
                <a:solidFill>
                  <a:schemeClr val="tx2">
                    <a:lumMod val="75000"/>
                  </a:schemeClr>
                </a:solidFill>
                <a:latin typeface="微软雅黑" pitchFamily="34" charset="-122"/>
                <a:ea typeface="微软雅黑" pitchFamily="34" charset="-122"/>
                <a:cs typeface="+mn-ea"/>
                <a:sym typeface="+mn-lt"/>
              </a:rPr>
              <a:t>2</a:t>
            </a:r>
            <a:r>
              <a:rPr lang="zh-CN" altLang="en-US" sz="1800" b="1" dirty="0" smtClean="0">
                <a:solidFill>
                  <a:srgbClr val="17375E"/>
                </a:solidFill>
                <a:latin typeface="微软雅黑" pitchFamily="34" charset="-122"/>
                <a:ea typeface="微软雅黑" pitchFamily="34" charset="-122"/>
              </a:rPr>
              <a:t>鼻腔内镜手术</a:t>
            </a:r>
            <a:endParaRPr lang="en-US" altLang="zh-CN" sz="1800" b="1" dirty="0" smtClean="0">
              <a:solidFill>
                <a:srgbClr val="17375E"/>
              </a:solidFill>
              <a:latin typeface="微软雅黑" pitchFamily="34" charset="-122"/>
              <a:ea typeface="微软雅黑" pitchFamily="34" charset="-122"/>
              <a:cs typeface="+mn-ea"/>
              <a:sym typeface="+mn-lt"/>
            </a:endParaRPr>
          </a:p>
          <a:p>
            <a:pPr>
              <a:lnSpc>
                <a:spcPct val="90000"/>
              </a:lnSpc>
            </a:pPr>
            <a:r>
              <a:rPr lang="en-US" sz="1800" b="1" dirty="0" err="1" smtClean="0">
                <a:solidFill>
                  <a:srgbClr val="17375E"/>
                </a:solidFill>
                <a:latin typeface="微软雅黑" pitchFamily="34" charset="-122"/>
                <a:ea typeface="微软雅黑" pitchFamily="34" charset="-122"/>
              </a:rPr>
              <a:t>本章</a:t>
            </a:r>
            <a:r>
              <a:rPr lang="zh-CN" altLang="en-US" sz="1800" b="1" dirty="0" smtClean="0">
                <a:solidFill>
                  <a:srgbClr val="17375E"/>
                </a:solidFill>
                <a:latin typeface="微软雅黑" pitchFamily="34" charset="-122"/>
                <a:ea typeface="微软雅黑" pitchFamily="34" charset="-122"/>
              </a:rPr>
              <a:t>内所提及的鼻内、鼻窦及腺样体手术，目前大多数是通过鼻腔内镜做的。</a:t>
            </a:r>
            <a:endParaRPr lang="en-US" sz="1800" b="1" dirty="0" smtClean="0">
              <a:solidFill>
                <a:srgbClr val="17375E"/>
              </a:solidFill>
              <a:latin typeface="微软雅黑" pitchFamily="34" charset="-122"/>
              <a:ea typeface="微软雅黑" pitchFamily="34" charset="-122"/>
            </a:endParaRPr>
          </a:p>
          <a:p>
            <a:pPr>
              <a:lnSpc>
                <a:spcPct val="90000"/>
              </a:lnSpc>
            </a:pPr>
            <a:r>
              <a:rPr lang="zh-CN" altLang="en-US" sz="1800" b="1" dirty="0" smtClean="0">
                <a:solidFill>
                  <a:srgbClr val="17375E"/>
                </a:solidFill>
                <a:latin typeface="微软雅黑" pitchFamily="34" charset="-122"/>
                <a:ea typeface="微软雅黑" pitchFamily="34" charset="-122"/>
              </a:rPr>
              <a:t>鼻腔内窥镜分类：按</a:t>
            </a:r>
            <a:r>
              <a:rPr lang="zh-CN" altLang="en-US" sz="1800" b="1" dirty="0" smtClean="0">
                <a:solidFill>
                  <a:srgbClr val="FF0000"/>
                </a:solidFill>
                <a:latin typeface="微软雅黑" pitchFamily="34" charset="-122"/>
                <a:ea typeface="微软雅黑" pitchFamily="34" charset="-122"/>
              </a:rPr>
              <a:t>手术切除术分类</a:t>
            </a:r>
          </a:p>
          <a:p>
            <a:pPr>
              <a:lnSpc>
                <a:spcPct val="90000"/>
              </a:lnSpc>
            </a:pPr>
            <a:r>
              <a:rPr lang="zh-CN" altLang="en-US" sz="1800" b="1" dirty="0" smtClean="0">
                <a:solidFill>
                  <a:srgbClr val="17375E"/>
                </a:solidFill>
                <a:latin typeface="微软雅黑" pitchFamily="34" charset="-122"/>
                <a:ea typeface="微软雅黑" pitchFamily="34" charset="-122"/>
              </a:rPr>
              <a:t>主导词：</a:t>
            </a:r>
            <a:r>
              <a:rPr lang="zh-CN" altLang="en-US" sz="1800" b="1" dirty="0" smtClean="0">
                <a:solidFill>
                  <a:srgbClr val="FF0000"/>
                </a:solidFill>
                <a:latin typeface="微软雅黑" pitchFamily="34" charset="-122"/>
                <a:ea typeface="微软雅黑" pitchFamily="34" charset="-122"/>
              </a:rPr>
              <a:t>切除术 或 部位</a:t>
            </a:r>
            <a:r>
              <a:rPr lang="en-US" altLang="zh-CN" sz="1800" b="1" dirty="0" smtClean="0">
                <a:solidFill>
                  <a:srgbClr val="FF0000"/>
                </a:solidFill>
                <a:latin typeface="微软雅黑" pitchFamily="34" charset="-122"/>
                <a:ea typeface="微软雅黑" pitchFamily="34" charset="-122"/>
              </a:rPr>
              <a:t>+</a:t>
            </a:r>
            <a:r>
              <a:rPr lang="zh-CN" altLang="en-US" sz="1800" b="1" dirty="0" smtClean="0">
                <a:solidFill>
                  <a:srgbClr val="FF0000"/>
                </a:solidFill>
                <a:latin typeface="微软雅黑" pitchFamily="34" charset="-122"/>
                <a:ea typeface="微软雅黑" pitchFamily="34" charset="-122"/>
              </a:rPr>
              <a:t>切除术</a:t>
            </a:r>
          </a:p>
          <a:p>
            <a:pPr>
              <a:lnSpc>
                <a:spcPct val="90000"/>
              </a:lnSpc>
              <a:buFont typeface="Arial" charset="0"/>
              <a:buNone/>
            </a:pPr>
            <a:r>
              <a:rPr lang="zh-CN" altLang="en-US" sz="1800" b="1" dirty="0" smtClean="0">
                <a:solidFill>
                  <a:srgbClr val="17375E"/>
                </a:solidFill>
                <a:latin typeface="微软雅黑" pitchFamily="34" charset="-122"/>
                <a:ea typeface="微软雅黑" pitchFamily="34" charset="-122"/>
              </a:rPr>
              <a:t>如：</a:t>
            </a:r>
          </a:p>
          <a:p>
            <a:pPr>
              <a:lnSpc>
                <a:spcPct val="90000"/>
              </a:lnSpc>
            </a:pPr>
            <a:r>
              <a:rPr lang="zh-CN" altLang="en-US" sz="1800" b="1" dirty="0" smtClean="0">
                <a:solidFill>
                  <a:srgbClr val="17375E"/>
                </a:solidFill>
                <a:latin typeface="微软雅黑" pitchFamily="34" charset="-122"/>
                <a:ea typeface="微软雅黑" pitchFamily="34" charset="-122"/>
              </a:rPr>
              <a:t>内窥镜下鼻中隔黏膜切除术  </a:t>
            </a:r>
            <a:r>
              <a:rPr lang="en-US" altLang="zh-CN" sz="1800" b="1" dirty="0" smtClean="0">
                <a:solidFill>
                  <a:srgbClr val="17375E"/>
                </a:solidFill>
                <a:latin typeface="微软雅黑" pitchFamily="34" charset="-122"/>
                <a:ea typeface="微软雅黑" pitchFamily="34" charset="-122"/>
              </a:rPr>
              <a:t>21.5</a:t>
            </a:r>
          </a:p>
          <a:p>
            <a:pPr>
              <a:lnSpc>
                <a:spcPct val="90000"/>
              </a:lnSpc>
            </a:pPr>
            <a:r>
              <a:rPr lang="zh-CN" altLang="en-US" sz="1800" b="1" dirty="0" smtClean="0">
                <a:solidFill>
                  <a:srgbClr val="17375E"/>
                </a:solidFill>
                <a:latin typeface="微软雅黑" pitchFamily="34" charset="-122"/>
                <a:ea typeface="微软雅黑" pitchFamily="34" charset="-122"/>
              </a:rPr>
              <a:t>内窥镜下</a:t>
            </a:r>
            <a:r>
              <a:rPr lang="zh-CN" altLang="en-US" sz="1800" b="1" u="sng" dirty="0" smtClean="0">
                <a:solidFill>
                  <a:srgbClr val="17375E"/>
                </a:solidFill>
                <a:latin typeface="微软雅黑" pitchFamily="34" charset="-122"/>
                <a:ea typeface="微软雅黑" pitchFamily="34" charset="-122"/>
              </a:rPr>
              <a:t>鼻甲</a:t>
            </a:r>
            <a:r>
              <a:rPr lang="zh-CN" altLang="en-US" sz="1800" b="1" dirty="0" smtClean="0">
                <a:solidFill>
                  <a:srgbClr val="17375E"/>
                </a:solidFill>
                <a:latin typeface="微软雅黑" pitchFamily="34" charset="-122"/>
                <a:ea typeface="微软雅黑" pitchFamily="34" charset="-122"/>
              </a:rPr>
              <a:t>部分</a:t>
            </a:r>
            <a:r>
              <a:rPr lang="zh-CN" altLang="en-US" sz="1800" b="1" u="sng" dirty="0" smtClean="0">
                <a:solidFill>
                  <a:srgbClr val="17375E"/>
                </a:solidFill>
                <a:latin typeface="微软雅黑" pitchFamily="34" charset="-122"/>
                <a:ea typeface="微软雅黑" pitchFamily="34" charset="-122"/>
              </a:rPr>
              <a:t>切除术</a:t>
            </a:r>
            <a:r>
              <a:rPr lang="zh-CN" altLang="en-US" sz="1800" b="1" dirty="0" smtClean="0">
                <a:solidFill>
                  <a:srgbClr val="17375E"/>
                </a:solidFill>
                <a:latin typeface="微软雅黑" pitchFamily="34" charset="-122"/>
                <a:ea typeface="微软雅黑" pitchFamily="34" charset="-122"/>
              </a:rPr>
              <a:t>    </a:t>
            </a:r>
            <a:r>
              <a:rPr lang="en-US" altLang="zh-CN" sz="1800" b="1" dirty="0" smtClean="0">
                <a:solidFill>
                  <a:srgbClr val="17375E"/>
                </a:solidFill>
                <a:latin typeface="微软雅黑" pitchFamily="34" charset="-122"/>
                <a:ea typeface="微软雅黑" pitchFamily="34" charset="-122"/>
              </a:rPr>
              <a:t>21.69</a:t>
            </a:r>
          </a:p>
          <a:p>
            <a:pPr>
              <a:lnSpc>
                <a:spcPct val="90000"/>
              </a:lnSpc>
            </a:pPr>
            <a:r>
              <a:rPr lang="zh-CN" altLang="en-US" sz="1800" b="1" dirty="0" smtClean="0">
                <a:solidFill>
                  <a:srgbClr val="17375E"/>
                </a:solidFill>
                <a:latin typeface="微软雅黑" pitchFamily="34" charset="-122"/>
                <a:ea typeface="微软雅黑" pitchFamily="34" charset="-122"/>
              </a:rPr>
              <a:t>内窥镜下筛窦开放术  查：</a:t>
            </a:r>
            <a:r>
              <a:rPr lang="zh-CN" altLang="en-US" sz="1800" b="1" u="sng" dirty="0" smtClean="0">
                <a:solidFill>
                  <a:srgbClr val="17375E"/>
                </a:solidFill>
                <a:latin typeface="微软雅黑" pitchFamily="34" charset="-122"/>
                <a:ea typeface="微软雅黑" pitchFamily="34" charset="-122"/>
              </a:rPr>
              <a:t>筛窦切开术</a:t>
            </a:r>
            <a:r>
              <a:rPr lang="zh-CN" altLang="en-US" sz="1800" b="1" dirty="0" smtClean="0">
                <a:solidFill>
                  <a:srgbClr val="17375E"/>
                </a:solidFill>
                <a:latin typeface="微软雅黑" pitchFamily="34" charset="-122"/>
                <a:ea typeface="微软雅黑" pitchFamily="34" charset="-122"/>
              </a:rPr>
              <a:t>  </a:t>
            </a:r>
            <a:r>
              <a:rPr lang="en-US" altLang="zh-CN" sz="1800" b="1" dirty="0" smtClean="0">
                <a:solidFill>
                  <a:srgbClr val="17375E"/>
                </a:solidFill>
                <a:latin typeface="微软雅黑" pitchFamily="34" charset="-122"/>
                <a:ea typeface="微软雅黑" pitchFamily="34" charset="-122"/>
              </a:rPr>
              <a:t>22.51</a:t>
            </a: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p:txBody>
      </p:sp>
      <p:pic>
        <p:nvPicPr>
          <p:cNvPr id="7" name="Picture 2" descr="鼻旁窦"/>
          <p:cNvPicPr>
            <a:picLocks noChangeAspect="1" noChangeArrowheads="1"/>
          </p:cNvPicPr>
          <p:nvPr/>
        </p:nvPicPr>
        <p:blipFill>
          <a:blip r:embed="rId2" cstate="print"/>
          <a:srcRect/>
          <a:stretch>
            <a:fillRect/>
          </a:stretch>
        </p:blipFill>
        <p:spPr bwMode="auto">
          <a:xfrm>
            <a:off x="7667636" y="3357562"/>
            <a:ext cx="4317254" cy="3157547"/>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t="51664" r="852" b="18981"/>
          <a:stretch>
            <a:fillRect/>
          </a:stretch>
        </p:blipFill>
        <p:spPr bwMode="auto">
          <a:xfrm>
            <a:off x="1452530" y="4643446"/>
            <a:ext cx="3394035" cy="1785950"/>
          </a:xfrm>
          <a:prstGeom prst="rect">
            <a:avLst/>
          </a:prstGeom>
          <a:noFill/>
          <a:ln w="9525">
            <a:noFill/>
            <a:miter lim="800000"/>
            <a:headEnd/>
            <a:tailEnd/>
          </a:ln>
          <a:effectLst/>
        </p:spPr>
      </p:pic>
    </p:spTree>
    <p:extLst>
      <p:ext uri="{BB962C8B-B14F-4D97-AF65-F5344CB8AC3E}">
        <p14:creationId xmlns:p14="http://schemas.microsoft.com/office/powerpoint/2010/main" xmlns="" val="858720878"/>
      </p:ext>
    </p:extLst>
  </p:cSld>
  <p:clrMapOvr>
    <a:masterClrMapping/>
  </p:clrMapOvr>
  <p:transition>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809588" y="357166"/>
            <a:ext cx="5810250" cy="45720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1381092" y="4929198"/>
            <a:ext cx="9042400" cy="1714500"/>
          </a:xfrm>
          <a:prstGeom prst="rect">
            <a:avLst/>
          </a:prstGeom>
          <a:noFill/>
          <a:ln w="9525">
            <a:noFill/>
            <a:miter lim="800000"/>
            <a:headEnd/>
            <a:tailEnd/>
          </a:ln>
          <a:effectLst/>
        </p:spPr>
      </p:pic>
      <p:sp>
        <p:nvSpPr>
          <p:cNvPr id="4" name="矩形 3"/>
          <p:cNvSpPr/>
          <p:nvPr/>
        </p:nvSpPr>
        <p:spPr>
          <a:xfrm>
            <a:off x="7381884" y="928670"/>
            <a:ext cx="4548198" cy="3416320"/>
          </a:xfrm>
          <a:prstGeom prst="rect">
            <a:avLst/>
          </a:prstGeom>
        </p:spPr>
        <p:txBody>
          <a:bodyPr wrap="square">
            <a:spAutoFit/>
          </a:bodyPr>
          <a:lstStyle/>
          <a:p>
            <a:r>
              <a:rPr lang="zh-CN" altLang="en-US" dirty="0" smtClean="0">
                <a:solidFill>
                  <a:srgbClr val="17375E"/>
                </a:solidFill>
                <a:latin typeface="微软雅黑" pitchFamily="34" charset="-122"/>
                <a:ea typeface="微软雅黑" pitchFamily="34" charset="-122"/>
              </a:rPr>
              <a:t>依靠鼻内窥镜视角广阔、视线可折射的特点来彻底清除窦内隐蔽部位的病变</a:t>
            </a:r>
            <a:r>
              <a:rPr lang="en-US" altLang="zh-CN" dirty="0" smtClean="0">
                <a:solidFill>
                  <a:srgbClr val="17375E"/>
                </a:solidFill>
                <a:latin typeface="微软雅黑" pitchFamily="34" charset="-122"/>
                <a:ea typeface="微软雅黑" pitchFamily="34" charset="-122"/>
              </a:rPr>
              <a:t>,</a:t>
            </a:r>
            <a:r>
              <a:rPr lang="zh-CN" altLang="en-US" dirty="0" smtClean="0">
                <a:solidFill>
                  <a:srgbClr val="17375E"/>
                </a:solidFill>
                <a:latin typeface="微软雅黑" pitchFamily="34" charset="-122"/>
                <a:ea typeface="微软雅黑" pitchFamily="34" charset="-122"/>
              </a:rPr>
              <a:t>恢复鼻窦口的引流和通气</a:t>
            </a:r>
            <a:r>
              <a:rPr lang="en-US" altLang="zh-CN" dirty="0" smtClean="0">
                <a:solidFill>
                  <a:srgbClr val="17375E"/>
                </a:solidFill>
                <a:latin typeface="微软雅黑" pitchFamily="34" charset="-122"/>
                <a:ea typeface="微软雅黑" pitchFamily="34" charset="-122"/>
              </a:rPr>
              <a:t>,</a:t>
            </a:r>
            <a:r>
              <a:rPr lang="zh-CN" altLang="en-US" dirty="0" smtClean="0">
                <a:solidFill>
                  <a:srgbClr val="17375E"/>
                </a:solidFill>
                <a:latin typeface="微软雅黑" pitchFamily="34" charset="-122"/>
                <a:ea typeface="微软雅黑" pitchFamily="34" charset="-122"/>
              </a:rPr>
              <a:t>用于治疗鼻窦炎等。</a:t>
            </a:r>
          </a:p>
          <a:p>
            <a:endParaRPr lang="en-US" altLang="zh-CN" dirty="0" smtClean="0">
              <a:solidFill>
                <a:srgbClr val="17375E"/>
              </a:solidFill>
              <a:latin typeface="微软雅黑" pitchFamily="34" charset="-122"/>
              <a:ea typeface="微软雅黑" pitchFamily="34" charset="-122"/>
            </a:endParaRPr>
          </a:p>
          <a:p>
            <a:r>
              <a:rPr lang="zh-CN" altLang="en-US" dirty="0" smtClean="0">
                <a:solidFill>
                  <a:srgbClr val="17375E"/>
                </a:solidFill>
                <a:latin typeface="微软雅黑" pitchFamily="34" charset="-122"/>
                <a:ea typeface="微软雅黑" pitchFamily="34" charset="-122"/>
              </a:rPr>
              <a:t>开放术 切开术 保留黏膜</a:t>
            </a:r>
            <a:endParaRPr lang="en-US" dirty="0" smtClean="0">
              <a:solidFill>
                <a:srgbClr val="17375E"/>
              </a:solidFill>
              <a:latin typeface="微软雅黑" pitchFamily="34" charset="-122"/>
              <a:ea typeface="微软雅黑" pitchFamily="34" charset="-122"/>
            </a:endParaRPr>
          </a:p>
          <a:p>
            <a:endParaRPr lang="en-US" altLang="zh-CN" dirty="0" smtClean="0">
              <a:solidFill>
                <a:srgbClr val="17375E"/>
              </a:solidFill>
              <a:latin typeface="微软雅黑" pitchFamily="34" charset="-122"/>
              <a:ea typeface="微软雅黑" pitchFamily="34" charset="-122"/>
            </a:endParaRPr>
          </a:p>
          <a:p>
            <a:r>
              <a:rPr lang="zh-CN" altLang="en-US" dirty="0" smtClean="0">
                <a:solidFill>
                  <a:srgbClr val="17375E"/>
                </a:solidFill>
                <a:latin typeface="微软雅黑" pitchFamily="34" charset="-122"/>
                <a:ea typeface="微软雅黑" pitchFamily="34" charset="-122"/>
              </a:rPr>
              <a:t>筛窦、蝶窦 、额窦 、上颌窦 </a:t>
            </a:r>
            <a:endParaRPr lang="en-US" altLang="zh-CN" dirty="0" smtClean="0">
              <a:solidFill>
                <a:srgbClr val="17375E"/>
              </a:solidFill>
              <a:latin typeface="微软雅黑" pitchFamily="34" charset="-122"/>
              <a:ea typeface="微软雅黑" pitchFamily="34" charset="-122"/>
            </a:endParaRPr>
          </a:p>
          <a:p>
            <a:endParaRPr lang="en-US" altLang="zh-CN" dirty="0" smtClean="0">
              <a:solidFill>
                <a:srgbClr val="17375E"/>
              </a:solidFill>
              <a:latin typeface="微软雅黑" pitchFamily="34" charset="-122"/>
              <a:ea typeface="微软雅黑" pitchFamily="34" charset="-122"/>
            </a:endParaRPr>
          </a:p>
          <a:p>
            <a:r>
              <a:rPr lang="zh-CN" altLang="en-US" dirty="0" smtClean="0">
                <a:solidFill>
                  <a:srgbClr val="17375E"/>
                </a:solidFill>
                <a:latin typeface="微软雅黑" pitchFamily="34" charset="-122"/>
                <a:ea typeface="微软雅黑" pitchFamily="34" charset="-122"/>
              </a:rPr>
              <a:t>内窥镜下筛窦开放术  查：</a:t>
            </a:r>
            <a:r>
              <a:rPr lang="zh-CN" altLang="en-US" u="sng" dirty="0" smtClean="0">
                <a:solidFill>
                  <a:srgbClr val="17375E"/>
                </a:solidFill>
                <a:latin typeface="微软雅黑" pitchFamily="34" charset="-122"/>
                <a:ea typeface="微软雅黑" pitchFamily="34" charset="-122"/>
              </a:rPr>
              <a:t>筛窦切开术</a:t>
            </a:r>
            <a:r>
              <a:rPr lang="zh-CN" altLang="en-US" dirty="0" smtClean="0">
                <a:solidFill>
                  <a:srgbClr val="17375E"/>
                </a:solidFill>
                <a:latin typeface="微软雅黑" pitchFamily="34" charset="-122"/>
                <a:ea typeface="微软雅黑" pitchFamily="34" charset="-122"/>
              </a:rPr>
              <a:t>  </a:t>
            </a:r>
            <a:r>
              <a:rPr lang="en-US" altLang="zh-CN" dirty="0" smtClean="0">
                <a:solidFill>
                  <a:srgbClr val="17375E"/>
                </a:solidFill>
                <a:latin typeface="微软雅黑" pitchFamily="34" charset="-122"/>
                <a:ea typeface="微软雅黑" pitchFamily="34" charset="-122"/>
              </a:rPr>
              <a:t>22.51</a:t>
            </a:r>
          </a:p>
          <a:p>
            <a:endParaRPr lang="zh-CN" altLang="en-US" dirty="0" smtClean="0">
              <a:solidFill>
                <a:srgbClr val="17375E"/>
              </a:solidFill>
              <a:latin typeface="微软雅黑" pitchFamily="34" charset="-122"/>
              <a:ea typeface="微软雅黑" pitchFamily="34" charset="-122"/>
            </a:endParaRPr>
          </a:p>
          <a:p>
            <a:r>
              <a:rPr lang="zh-CN" altLang="en-US" dirty="0" smtClean="0">
                <a:solidFill>
                  <a:srgbClr val="17375E"/>
                </a:solidFill>
                <a:latin typeface="微软雅黑" pitchFamily="34" charset="-122"/>
                <a:ea typeface="微软雅黑" pitchFamily="34" charset="-122"/>
              </a:rPr>
              <a:t>暂编：</a:t>
            </a:r>
            <a:r>
              <a:rPr lang="en-US" altLang="zh-CN" dirty="0" smtClean="0">
                <a:solidFill>
                  <a:srgbClr val="17375E"/>
                </a:solidFill>
                <a:latin typeface="微软雅黑" pitchFamily="34" charset="-122"/>
                <a:ea typeface="微软雅黑" pitchFamily="34" charset="-122"/>
              </a:rPr>
              <a:t>22.53   </a:t>
            </a:r>
            <a:r>
              <a:rPr lang="zh-CN" altLang="en-US" dirty="0" smtClean="0">
                <a:solidFill>
                  <a:srgbClr val="17375E"/>
                </a:solidFill>
                <a:latin typeface="微软雅黑" pitchFamily="34" charset="-122"/>
                <a:ea typeface="微软雅黑" pitchFamily="34" charset="-122"/>
              </a:rPr>
              <a:t>鼻窦其他手术</a:t>
            </a:r>
          </a:p>
        </p:txBody>
      </p:sp>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内容占位符 2"/>
          <p:cNvSpPr>
            <a:spLocks noGrp="1" noChangeArrowheads="1"/>
          </p:cNvSpPr>
          <p:nvPr>
            <p:ph idx="4294967295"/>
          </p:nvPr>
        </p:nvSpPr>
        <p:spPr bwMode="auto">
          <a:xfrm>
            <a:off x="1166778" y="1357298"/>
            <a:ext cx="10858576" cy="4214842"/>
          </a:xfrm>
          <a:prstGeom prst="rect">
            <a:avLst/>
          </a:prstGeom>
        </p:spPr>
        <p:txBody>
          <a:bodyPr/>
          <a:lstStyle/>
          <a:p>
            <a:pPr marL="384175" marR="0" lvl="0" indent="-384175" algn="l" defTabSz="1023620" rtl="0" eaLnBrk="0" fontAlgn="base" latinLnBrk="0" hangingPunct="0">
              <a:lnSpc>
                <a:spcPct val="150000"/>
              </a:lnSpc>
              <a:spcBef>
                <a:spcPct val="17000"/>
              </a:spcBef>
              <a:spcAft>
                <a:spcPct val="0"/>
              </a:spcAft>
              <a:buClrTx/>
              <a:buSzTx/>
              <a:buNone/>
              <a:defRPr/>
            </a:pPr>
            <a:r>
              <a:rPr kumimoji="0" lang="en-US" altLang="zh-CN" sz="1400" b="1" i="0" u="none" strike="noStrike" kern="1200" cap="none" spc="0" normalizeH="0" baseline="0" noProof="0" dirty="0" smtClean="0">
                <a:ln>
                  <a:noFill/>
                </a:ln>
                <a:solidFill>
                  <a:schemeClr val="tx1"/>
                </a:solidFill>
                <a:effectLst/>
                <a:uLnTx/>
                <a:uFillTx/>
                <a:latin typeface="+mn-ea"/>
                <a:cs typeface="+mn-ea"/>
                <a:sym typeface="+mn-lt"/>
              </a:rPr>
              <a:t> </a:t>
            </a:r>
            <a:r>
              <a:rPr kumimoji="0" lang="en-US" altLang="zh-CN" sz="1800" b="1" i="0" u="none" strike="noStrike" kern="1200" cap="none" spc="0" normalizeH="0" baseline="0" noProof="0" dirty="0" smtClean="0">
                <a:ln>
                  <a:noFill/>
                </a:ln>
                <a:solidFill>
                  <a:schemeClr val="tx2">
                    <a:lumMod val="75000"/>
                  </a:schemeClr>
                </a:solidFill>
                <a:effectLst/>
                <a:uLnTx/>
                <a:uFillTx/>
                <a:latin typeface="+mn-ea"/>
                <a:cs typeface="+mn-ea"/>
                <a:sym typeface="+mn-lt"/>
              </a:rPr>
              <a:t>1</a:t>
            </a:r>
            <a:r>
              <a:rPr kumimoji="0" lang="en-US" altLang="zh-CN" sz="1800" b="1" i="0" u="none" strike="noStrike" kern="1200" cap="none" spc="0" normalizeH="0" noProof="0" dirty="0" smtClean="0">
                <a:ln>
                  <a:noFill/>
                </a:ln>
                <a:solidFill>
                  <a:schemeClr val="tx2">
                    <a:lumMod val="75000"/>
                  </a:schemeClr>
                </a:solidFill>
                <a:effectLst/>
                <a:uLnTx/>
                <a:uFillTx/>
                <a:latin typeface="+mn-ea"/>
                <a:cs typeface="+mn-ea"/>
                <a:sym typeface="+mn-lt"/>
              </a:rPr>
              <a:t> </a:t>
            </a:r>
            <a:r>
              <a:rPr kumimoji="0" lang="zh-CN" altLang="en-US" sz="1800" b="1" i="0" u="none" strike="noStrike" kern="1200" cap="none" spc="0" normalizeH="0" noProof="0" dirty="0" smtClean="0">
                <a:ln>
                  <a:noFill/>
                </a:ln>
                <a:solidFill>
                  <a:schemeClr val="tx2">
                    <a:lumMod val="75000"/>
                  </a:schemeClr>
                </a:solidFill>
                <a:effectLst/>
                <a:uLnTx/>
                <a:uFillTx/>
                <a:latin typeface="+mn-ea"/>
                <a:cs typeface="+mn-ea"/>
                <a:sym typeface="+mn-lt"/>
              </a:rPr>
              <a:t>白内障手术  </a:t>
            </a:r>
            <a:endParaRPr kumimoji="0" lang="en-US" altLang="zh-CN" sz="1800" b="1" i="0" u="none" strike="noStrike" kern="1200" cap="none" spc="0" normalizeH="0" noProof="0" dirty="0" smtClean="0">
              <a:ln>
                <a:noFill/>
              </a:ln>
              <a:solidFill>
                <a:schemeClr val="tx2">
                  <a:lumMod val="75000"/>
                </a:schemeClr>
              </a:solidFill>
              <a:effectLst/>
              <a:uLnTx/>
              <a:uFillTx/>
              <a:latin typeface="+mn-ea"/>
              <a:cs typeface="+mn-ea"/>
              <a:sym typeface="+mn-lt"/>
            </a:endParaRPr>
          </a:p>
          <a:p>
            <a:pPr lvl="0">
              <a:lnSpc>
                <a:spcPct val="150000"/>
              </a:lnSpc>
              <a:buNone/>
              <a:defRPr/>
            </a:pPr>
            <a:r>
              <a:rPr lang="zh-CN" altLang="en-US" sz="1400" dirty="0" smtClean="0">
                <a:solidFill>
                  <a:srgbClr val="17375E"/>
                </a:solidFill>
                <a:latin typeface="+mn-ea"/>
              </a:rPr>
              <a:t>白内障：指眼球内的晶状体发生混浊、由透明变成不透明，阻碍光线进入眼内，从而影响视力。早期混浊轻微或范围较小时不影响视力，而后逐渐加重至明显影响视力甚至失明。</a:t>
            </a:r>
            <a:endParaRPr lang="en-US" altLang="zh-CN" sz="1400" dirty="0" smtClean="0">
              <a:solidFill>
                <a:srgbClr val="17375E"/>
              </a:solidFill>
              <a:latin typeface="+mn-ea"/>
              <a:cs typeface="+mn-ea"/>
              <a:sym typeface="+mn-lt"/>
            </a:endParaRPr>
          </a:p>
          <a:p>
            <a:pPr lvl="0">
              <a:lnSpc>
                <a:spcPct val="150000"/>
              </a:lnSpc>
              <a:buNone/>
              <a:defRPr/>
            </a:pPr>
            <a:r>
              <a:rPr kumimoji="0" lang="zh-CN" altLang="en-US" sz="1600" b="1" i="0" u="none" strike="noStrike" kern="1200" cap="none" spc="0" normalizeH="0" noProof="0" dirty="0" smtClean="0">
                <a:ln>
                  <a:noFill/>
                </a:ln>
                <a:solidFill>
                  <a:srgbClr val="17375E"/>
                </a:solidFill>
                <a:effectLst/>
                <a:uLnTx/>
                <a:uFillTx/>
                <a:latin typeface="+mn-ea"/>
                <a:cs typeface="+mn-ea"/>
                <a:sym typeface="+mn-lt"/>
              </a:rPr>
              <a:t>手术包括：</a:t>
            </a:r>
            <a:endParaRPr lang="en-US" altLang="zh-CN" sz="1800" b="1" dirty="0" smtClean="0">
              <a:solidFill>
                <a:srgbClr val="17375E"/>
              </a:solidFill>
              <a:latin typeface="+mn-ea"/>
              <a:cs typeface="+mn-ea"/>
              <a:sym typeface="+mn-lt"/>
            </a:endParaRPr>
          </a:p>
          <a:p>
            <a:pPr lvl="0">
              <a:lnSpc>
                <a:spcPct val="150000"/>
              </a:lnSpc>
              <a:buNone/>
              <a:defRPr/>
            </a:pPr>
            <a:r>
              <a:rPr lang="zh-CN" altLang="en-US" sz="1600" b="1" dirty="0" smtClean="0">
                <a:solidFill>
                  <a:srgbClr val="17375E"/>
                </a:solidFill>
                <a:latin typeface="+mn-ea"/>
                <a:cs typeface="+mn-ea"/>
                <a:sym typeface="+mn-lt"/>
              </a:rPr>
              <a:t>（</a:t>
            </a:r>
            <a:r>
              <a:rPr lang="en-US" altLang="zh-CN" sz="1600" b="1" dirty="0" smtClean="0">
                <a:solidFill>
                  <a:srgbClr val="17375E"/>
                </a:solidFill>
                <a:latin typeface="+mn-ea"/>
                <a:cs typeface="+mn-ea"/>
                <a:sym typeface="+mn-lt"/>
              </a:rPr>
              <a:t>1</a:t>
            </a:r>
            <a:r>
              <a:rPr lang="zh-CN" altLang="en-US" sz="1600" b="1" dirty="0" smtClean="0">
                <a:solidFill>
                  <a:srgbClr val="17375E"/>
                </a:solidFill>
                <a:latin typeface="+mn-ea"/>
                <a:cs typeface="+mn-ea"/>
                <a:sym typeface="+mn-lt"/>
              </a:rPr>
              <a:t>）白内障囊外摘除术</a:t>
            </a:r>
            <a:r>
              <a:rPr lang="en-US" altLang="zh-CN" sz="1600" b="1" dirty="0" smtClean="0">
                <a:solidFill>
                  <a:srgbClr val="17375E"/>
                </a:solidFill>
                <a:latin typeface="+mn-ea"/>
                <a:cs typeface="+mn-ea"/>
                <a:sym typeface="+mn-lt"/>
              </a:rPr>
              <a:t>:</a:t>
            </a:r>
            <a:r>
              <a:rPr lang="zh-CN" altLang="en-US" sz="1600" dirty="0" smtClean="0">
                <a:solidFill>
                  <a:srgbClr val="17375E"/>
                </a:solidFill>
                <a:latin typeface="+mn-ea"/>
              </a:rPr>
              <a:t>手术方式是刺破并撕去前囊中央部分，将晶体核娩出，用白内障同步注吸针头吸净周边囊袋内的皮质，保留完整的晶体后囊和周边的前囊。</a:t>
            </a:r>
          </a:p>
          <a:p>
            <a:pPr>
              <a:buNone/>
            </a:pPr>
            <a:r>
              <a:rPr lang="zh-CN" altLang="en-US" sz="1600" b="1" dirty="0" smtClean="0">
                <a:solidFill>
                  <a:srgbClr val="17375E"/>
                </a:solidFill>
                <a:latin typeface="+mn-ea"/>
                <a:cs typeface="+mn-ea"/>
                <a:sym typeface="+mn-lt"/>
              </a:rPr>
              <a:t>（</a:t>
            </a:r>
            <a:r>
              <a:rPr lang="en-US" altLang="zh-CN" sz="1600" b="1" dirty="0" smtClean="0">
                <a:solidFill>
                  <a:srgbClr val="17375E"/>
                </a:solidFill>
                <a:latin typeface="+mn-ea"/>
                <a:cs typeface="+mn-ea"/>
                <a:sym typeface="+mn-lt"/>
              </a:rPr>
              <a:t>2</a:t>
            </a:r>
            <a:r>
              <a:rPr lang="zh-CN" altLang="en-US" sz="1600" b="1" dirty="0" smtClean="0">
                <a:solidFill>
                  <a:srgbClr val="17375E"/>
                </a:solidFill>
                <a:latin typeface="+mn-ea"/>
                <a:cs typeface="+mn-ea"/>
                <a:sym typeface="+mn-lt"/>
              </a:rPr>
              <a:t>）白内障囊内摘除术</a:t>
            </a:r>
            <a:r>
              <a:rPr lang="en-US" altLang="zh-CN" sz="1600" b="1" dirty="0" smtClean="0">
                <a:solidFill>
                  <a:srgbClr val="17375E"/>
                </a:solidFill>
                <a:latin typeface="+mn-ea"/>
                <a:cs typeface="+mn-ea"/>
                <a:sym typeface="+mn-lt"/>
              </a:rPr>
              <a:t>:</a:t>
            </a:r>
            <a:r>
              <a:rPr lang="zh-CN" altLang="en-US" sz="1600" dirty="0" smtClean="0">
                <a:solidFill>
                  <a:srgbClr val="17375E"/>
                </a:solidFill>
                <a:latin typeface="+mn-ea"/>
              </a:rPr>
              <a:t>指离断晶体悬韧带之后将晶体完整摘除的手术。适用于老年性白内障有晶体硬核或晶体脱位者。</a:t>
            </a:r>
          </a:p>
          <a:p>
            <a:pPr>
              <a:buNone/>
            </a:pPr>
            <a:r>
              <a:rPr lang="zh-CN" altLang="en-US" sz="1600" b="1" dirty="0" smtClean="0">
                <a:solidFill>
                  <a:srgbClr val="17375E"/>
                </a:solidFill>
                <a:latin typeface="+mn-ea"/>
                <a:cs typeface="+mn-ea"/>
                <a:sym typeface="+mn-lt"/>
              </a:rPr>
              <a:t>（</a:t>
            </a:r>
            <a:r>
              <a:rPr lang="en-US" altLang="zh-CN" sz="1600" b="1" dirty="0" smtClean="0">
                <a:solidFill>
                  <a:srgbClr val="17375E"/>
                </a:solidFill>
                <a:latin typeface="+mn-ea"/>
                <a:cs typeface="+mn-ea"/>
                <a:sym typeface="+mn-lt"/>
              </a:rPr>
              <a:t>3</a:t>
            </a:r>
            <a:r>
              <a:rPr lang="zh-CN" altLang="en-US" sz="1600" b="1" dirty="0" smtClean="0">
                <a:solidFill>
                  <a:srgbClr val="17375E"/>
                </a:solidFill>
                <a:latin typeface="+mn-ea"/>
                <a:cs typeface="+mn-ea"/>
                <a:sym typeface="+mn-lt"/>
              </a:rPr>
              <a:t>）白内障吸出术</a:t>
            </a:r>
            <a:r>
              <a:rPr lang="en-US" altLang="zh-CN" sz="1600" b="1" dirty="0" smtClean="0">
                <a:solidFill>
                  <a:srgbClr val="17375E"/>
                </a:solidFill>
                <a:latin typeface="+mn-ea"/>
                <a:cs typeface="+mn-ea"/>
                <a:sym typeface="+mn-lt"/>
              </a:rPr>
              <a:t>:</a:t>
            </a:r>
            <a:r>
              <a:rPr lang="zh-CN" altLang="en-US" sz="1600" dirty="0" smtClean="0">
                <a:solidFill>
                  <a:srgbClr val="17375E"/>
                </a:solidFill>
                <a:latin typeface="+mn-ea"/>
              </a:rPr>
              <a:t>指将晶体前囊刺破后抽吸出混浊的核和皮质的一种囊外术式。主要用于硬核的先天性白内障和软性白内障。近年来，这一手术已演化为晶体切除术。</a:t>
            </a:r>
            <a:endParaRPr lang="en-US" altLang="zh-CN" sz="1600" b="1" dirty="0" smtClean="0">
              <a:solidFill>
                <a:srgbClr val="17375E"/>
              </a:solidFill>
              <a:latin typeface="+mn-ea"/>
              <a:cs typeface="+mn-ea"/>
              <a:sym typeface="+mn-lt"/>
            </a:endParaRPr>
          </a:p>
          <a:p>
            <a:pPr>
              <a:buNone/>
            </a:pPr>
            <a:r>
              <a:rPr lang="zh-CN" altLang="en-US" sz="1600" b="1" dirty="0" smtClean="0">
                <a:solidFill>
                  <a:srgbClr val="17375E"/>
                </a:solidFill>
                <a:latin typeface="+mn-ea"/>
                <a:cs typeface="+mn-ea"/>
                <a:sym typeface="+mn-lt"/>
              </a:rPr>
              <a:t>（</a:t>
            </a:r>
            <a:r>
              <a:rPr lang="en-US" altLang="zh-CN" sz="1600" b="1" dirty="0" smtClean="0">
                <a:solidFill>
                  <a:srgbClr val="17375E"/>
                </a:solidFill>
                <a:latin typeface="+mn-ea"/>
                <a:cs typeface="+mn-ea"/>
                <a:sym typeface="+mn-lt"/>
              </a:rPr>
              <a:t>4</a:t>
            </a:r>
            <a:r>
              <a:rPr lang="zh-CN" altLang="en-US" sz="1600" b="1" dirty="0" smtClean="0">
                <a:solidFill>
                  <a:srgbClr val="17375E"/>
                </a:solidFill>
                <a:latin typeface="+mn-ea"/>
                <a:cs typeface="+mn-ea"/>
                <a:sym typeface="+mn-lt"/>
              </a:rPr>
              <a:t>）白内障超声乳化术</a:t>
            </a:r>
            <a:r>
              <a:rPr lang="en-US" altLang="zh-CN" sz="1600" b="1" dirty="0" smtClean="0">
                <a:solidFill>
                  <a:srgbClr val="17375E"/>
                </a:solidFill>
                <a:latin typeface="+mn-ea"/>
                <a:cs typeface="+mn-ea"/>
                <a:sym typeface="+mn-lt"/>
              </a:rPr>
              <a:t>:</a:t>
            </a:r>
            <a:r>
              <a:rPr lang="zh-CN" altLang="en-US" sz="1600" dirty="0" smtClean="0">
                <a:solidFill>
                  <a:srgbClr val="17375E"/>
                </a:solidFill>
                <a:latin typeface="+mn-ea"/>
              </a:rPr>
              <a:t>一种囊外摘除术式。基本方法是在角巩膜缘做一</a:t>
            </a:r>
            <a:r>
              <a:rPr lang="en-US" sz="1600" dirty="0" smtClean="0">
                <a:solidFill>
                  <a:srgbClr val="17375E"/>
                </a:solidFill>
                <a:latin typeface="+mn-ea"/>
              </a:rPr>
              <a:t>3mm</a:t>
            </a:r>
            <a:r>
              <a:rPr lang="zh-CN" altLang="en-US" sz="1600" dirty="0" smtClean="0">
                <a:solidFill>
                  <a:srgbClr val="17375E"/>
                </a:solidFill>
                <a:latin typeface="+mn-ea"/>
              </a:rPr>
              <a:t>小切口，伸人超声粉碎器将晶体核粉碎后抽吸出来，适用于核为中等硬度的白内障。</a:t>
            </a:r>
          </a:p>
          <a:p>
            <a:pPr>
              <a:buNone/>
            </a:pPr>
            <a:r>
              <a:rPr lang="zh-CN" altLang="en-US" sz="1600" b="1" dirty="0" smtClean="0">
                <a:solidFill>
                  <a:srgbClr val="17375E"/>
                </a:solidFill>
                <a:latin typeface="+mn-ea"/>
                <a:cs typeface="+mn-ea"/>
                <a:sym typeface="+mn-lt"/>
              </a:rPr>
              <a:t>（</a:t>
            </a:r>
            <a:r>
              <a:rPr lang="en-US" altLang="zh-CN" sz="1600" b="1" dirty="0" smtClean="0">
                <a:solidFill>
                  <a:srgbClr val="17375E"/>
                </a:solidFill>
                <a:latin typeface="+mn-ea"/>
                <a:cs typeface="+mn-ea"/>
                <a:sym typeface="+mn-lt"/>
              </a:rPr>
              <a:t>5</a:t>
            </a:r>
            <a:r>
              <a:rPr lang="zh-CN" altLang="en-US" sz="1600" b="1" dirty="0" smtClean="0">
                <a:solidFill>
                  <a:srgbClr val="17375E"/>
                </a:solidFill>
                <a:latin typeface="+mn-ea"/>
                <a:cs typeface="+mn-ea"/>
                <a:sym typeface="+mn-lt"/>
              </a:rPr>
              <a:t>）晶体囊膜切开或者切除术</a:t>
            </a:r>
            <a:r>
              <a:rPr lang="en-US" altLang="zh-CN" sz="1600" b="1" dirty="0" smtClean="0">
                <a:solidFill>
                  <a:srgbClr val="17375E"/>
                </a:solidFill>
                <a:latin typeface="+mn-ea"/>
                <a:cs typeface="+mn-ea"/>
                <a:sym typeface="+mn-lt"/>
              </a:rPr>
              <a:t>:</a:t>
            </a:r>
            <a:r>
              <a:rPr lang="zh-CN" altLang="en-US" sz="1600" dirty="0" smtClean="0">
                <a:solidFill>
                  <a:srgbClr val="17375E"/>
                </a:solidFill>
                <a:latin typeface="+mn-ea"/>
              </a:rPr>
              <a:t>是指将混浊的后囊以及附着的皮质中央切开达到透光目的。主要适用于先天性白内障或后发性白内障。可应用</a:t>
            </a:r>
            <a:r>
              <a:rPr lang="en-US" sz="1600" dirty="0" smtClean="0">
                <a:solidFill>
                  <a:srgbClr val="17375E"/>
                </a:solidFill>
                <a:latin typeface="+mn-ea"/>
              </a:rPr>
              <a:t>YAG</a:t>
            </a:r>
            <a:r>
              <a:rPr lang="zh-CN" altLang="en-US" sz="1600" dirty="0" smtClean="0">
                <a:solidFill>
                  <a:srgbClr val="17375E"/>
                </a:solidFill>
                <a:latin typeface="+mn-ea"/>
              </a:rPr>
              <a:t>激光行后囊切开术或膜切开术。</a:t>
            </a:r>
          </a:p>
          <a:p>
            <a:pPr marL="384175" marR="0" lvl="0" indent="-384175" algn="l" defTabSz="1023620" rtl="0" eaLnBrk="0" fontAlgn="base" latinLnBrk="0" hangingPunct="0">
              <a:lnSpc>
                <a:spcPct val="150000"/>
              </a:lnSpc>
              <a:spcBef>
                <a:spcPct val="17000"/>
              </a:spcBef>
              <a:spcAft>
                <a:spcPct val="0"/>
              </a:spcAft>
              <a:buClrTx/>
              <a:buSzTx/>
              <a:buNone/>
              <a:defRPr/>
            </a:pPr>
            <a:r>
              <a:rPr kumimoji="0" lang="en-US" altLang="zh-CN" sz="1800" b="1" i="0" u="none" strike="noStrike" kern="1200" cap="none" spc="0" normalizeH="0" noProof="0" dirty="0" smtClean="0">
                <a:ln>
                  <a:noFill/>
                </a:ln>
                <a:solidFill>
                  <a:schemeClr val="tx1"/>
                </a:solidFill>
                <a:effectLst/>
                <a:uLnTx/>
                <a:uFillTx/>
                <a:latin typeface="+mn-ea"/>
                <a:cs typeface="+mn-ea"/>
                <a:sym typeface="+mn-lt"/>
              </a:rPr>
              <a:t> </a:t>
            </a:r>
          </a:p>
          <a:p>
            <a:pPr marL="384175" marR="0" lvl="0" indent="-384175" algn="l" defTabSz="1023620" rtl="0" eaLnBrk="0" fontAlgn="base" latinLnBrk="0" hangingPunct="0">
              <a:lnSpc>
                <a:spcPct val="150000"/>
              </a:lnSpc>
              <a:spcBef>
                <a:spcPct val="17000"/>
              </a:spcBef>
              <a:spcAft>
                <a:spcPct val="0"/>
              </a:spcAft>
              <a:buClrTx/>
              <a:buSzTx/>
              <a:buNone/>
              <a:defRPr/>
            </a:pPr>
            <a:endParaRPr kumimoji="0" lang="en-US" altLang="zh-CN" sz="2400" b="1" i="0" u="none" strike="noStrike" kern="1200" cap="none" spc="0" normalizeH="0" baseline="0" noProof="0" dirty="0" smtClean="0">
              <a:ln>
                <a:noFill/>
              </a:ln>
              <a:solidFill>
                <a:srgbClr val="FF0000"/>
              </a:solidFill>
              <a:effectLst/>
              <a:uLnTx/>
              <a:uFillTx/>
              <a:latin typeface="+mn-lt"/>
              <a:ea typeface="+mn-ea"/>
              <a:cs typeface="+mn-ea"/>
              <a:sym typeface="+mn-lt"/>
            </a:endParaRPr>
          </a:p>
          <a:p>
            <a:pPr marL="384175" marR="0" lvl="0" indent="-384175" algn="l" defTabSz="1023620" rtl="0" eaLnBrk="0" fontAlgn="base" latinLnBrk="0" hangingPunct="0">
              <a:lnSpc>
                <a:spcPct val="150000"/>
              </a:lnSpc>
              <a:spcBef>
                <a:spcPct val="17000"/>
              </a:spcBef>
              <a:spcAft>
                <a:spcPct val="0"/>
              </a:spcAft>
              <a:buClrTx/>
              <a:buSzTx/>
              <a:buNone/>
              <a:defRPr/>
            </a:pPr>
            <a:r>
              <a:rPr lang="en-US" altLang="zh-CN" sz="1600" b="1" dirty="0" smtClean="0">
                <a:cs typeface="+mn-ea"/>
                <a:sym typeface="+mn-lt"/>
              </a:rPr>
              <a:t> </a:t>
            </a:r>
            <a:endParaRPr kumimoji="0" lang="en-US" altLang="zh-CN" sz="1600" b="1" i="0" u="none" strike="noStrike" kern="1200" cap="none" spc="0" normalizeH="0" noProof="0" dirty="0" smtClean="0">
              <a:ln>
                <a:noFill/>
              </a:ln>
              <a:solidFill>
                <a:schemeClr val="tx1"/>
              </a:solidFill>
              <a:effectLst/>
              <a:uLnTx/>
              <a:uFillTx/>
              <a:latin typeface="+mn-lt"/>
              <a:ea typeface="+mn-ea"/>
              <a:cs typeface="+mn-ea"/>
              <a:sym typeface="+mn-lt"/>
            </a:endParaRPr>
          </a:p>
        </p:txBody>
      </p:sp>
      <p:sp>
        <p:nvSpPr>
          <p:cNvPr id="35843" name="标题 1"/>
          <p:cNvSpPr>
            <a:spLocks noGrp="1" noChangeArrowheads="1"/>
          </p:cNvSpPr>
          <p:nvPr/>
        </p:nvSpPr>
        <p:spPr bwMode="auto">
          <a:xfrm>
            <a:off x="839788" y="638175"/>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smtClean="0">
                <a:ln>
                  <a:noFill/>
                </a:ln>
                <a:solidFill>
                  <a:srgbClr val="17375E"/>
                </a:solidFill>
                <a:effectLst/>
                <a:uLnTx/>
                <a:uFillTx/>
                <a:latin typeface="+mn-lt"/>
                <a:ea typeface="+mn-ea"/>
                <a:cs typeface="+mn-ea"/>
                <a:sym typeface="+mn-lt"/>
              </a:rPr>
              <a:t>眼科常见手术的编码</a:t>
            </a:r>
            <a:endParaRPr kumimoji="0" lang="zh-CN" altLang="en-US" sz="4000" b="1" i="0" u="none" strike="noStrike" kern="1200" cap="none" spc="0" normalizeH="0" baseline="0" noProof="0" dirty="0">
              <a:ln>
                <a:noFill/>
              </a:ln>
              <a:solidFill>
                <a:srgbClr val="17375E"/>
              </a:solidFill>
              <a:effectLst/>
              <a:uLnTx/>
              <a:uFillTx/>
              <a:latin typeface="+mn-lt"/>
              <a:ea typeface="+mn-ea"/>
              <a:cs typeface="+mn-ea"/>
              <a:sym typeface="+mn-lt"/>
            </a:endParaRPr>
          </a:p>
        </p:txBody>
      </p:sp>
      <p:sp>
        <p:nvSpPr>
          <p:cNvPr id="5" name="矩形 4"/>
          <p:cNvSpPr/>
          <p:nvPr/>
        </p:nvSpPr>
        <p:spPr>
          <a:xfrm>
            <a:off x="4452926" y="5786454"/>
            <a:ext cx="3714776" cy="580415"/>
          </a:xfrm>
          <a:prstGeom prst="rect">
            <a:avLst/>
          </a:prstGeom>
        </p:spPr>
        <p:txBody>
          <a:bodyPr wrap="square">
            <a:spAutoFit/>
          </a:bodyPr>
          <a:lstStyle/>
          <a:p>
            <a:pPr marL="384175" lvl="0" indent="-384175" defTabSz="1023620">
              <a:lnSpc>
                <a:spcPct val="150000"/>
              </a:lnSpc>
              <a:spcBef>
                <a:spcPct val="17000"/>
              </a:spcBef>
              <a:defRPr/>
            </a:pPr>
            <a:r>
              <a:rPr lang="zh-CN" altLang="en-US" sz="2400" b="1" dirty="0" smtClean="0">
                <a:solidFill>
                  <a:srgbClr val="FF0000"/>
                </a:solidFill>
                <a:latin typeface="Arial"/>
                <a:ea typeface="微软雅黑"/>
                <a:cs typeface="+mn-ea"/>
                <a:sym typeface="+mn-lt"/>
              </a:rPr>
              <a:t>主导词    摘除术（抽吸）</a:t>
            </a:r>
            <a:endParaRPr lang="en-US" altLang="zh-CN" sz="2400" b="1" dirty="0" smtClean="0">
              <a:solidFill>
                <a:srgbClr val="FF0000"/>
              </a:solidFill>
              <a:latin typeface="Arial"/>
              <a:ea typeface="微软雅黑"/>
              <a:cs typeface="+mn-ea"/>
              <a:sym typeface="+mn-lt"/>
            </a:endParaRPr>
          </a:p>
        </p:txBody>
      </p:sp>
      <p:pic>
        <p:nvPicPr>
          <p:cNvPr id="4098" name="Picture 2"/>
          <p:cNvPicPr>
            <a:picLocks noChangeAspect="1" noChangeArrowheads="1"/>
          </p:cNvPicPr>
          <p:nvPr/>
        </p:nvPicPr>
        <p:blipFill>
          <a:blip r:embed="rId2" cstate="print"/>
          <a:srcRect/>
          <a:stretch>
            <a:fillRect/>
          </a:stretch>
        </p:blipFill>
        <p:spPr bwMode="auto">
          <a:xfrm>
            <a:off x="10739470" y="714356"/>
            <a:ext cx="1171565" cy="1117922"/>
          </a:xfrm>
          <a:prstGeom prst="rect">
            <a:avLst/>
          </a:prstGeom>
          <a:noFill/>
          <a:ln w="9525">
            <a:noFill/>
            <a:miter lim="800000"/>
            <a:headEnd/>
            <a:tailEnd/>
          </a:ln>
          <a:effectLst/>
        </p:spPr>
      </p:pic>
    </p:spTree>
    <p:extLst>
      <p:ext uri="{BB962C8B-B14F-4D97-AF65-F5344CB8AC3E}">
        <p14:creationId xmlns:p14="http://schemas.microsoft.com/office/powerpoint/2010/main" xmlns="" val="769954321"/>
      </p:ext>
    </p:extLst>
  </p:cSld>
  <p:clrMapOvr>
    <a:masterClrMapping/>
  </p:clrMapOvr>
  <p:transition>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内容占位符 2"/>
          <p:cNvSpPr>
            <a:spLocks noGrp="1" noChangeArrowheads="1"/>
          </p:cNvSpPr>
          <p:nvPr>
            <p:ph idx="4294967295"/>
          </p:nvPr>
        </p:nvSpPr>
        <p:spPr bwMode="auto">
          <a:xfrm>
            <a:off x="809588" y="1643050"/>
            <a:ext cx="10072757" cy="3857652"/>
          </a:xfrm>
          <a:prstGeom prst="rect">
            <a:avLst/>
          </a:prstGeom>
        </p:spPr>
        <p:txBody>
          <a:bodyPr/>
          <a:lstStyle/>
          <a:p>
            <a:r>
              <a:rPr lang="en-US" altLang="zh-CN" sz="1800" b="1" dirty="0" smtClean="0">
                <a:solidFill>
                  <a:srgbClr val="17375E"/>
                </a:solidFill>
                <a:cs typeface="+mn-ea"/>
                <a:sym typeface="+mn-lt"/>
              </a:rPr>
              <a:t>4  </a:t>
            </a:r>
            <a:r>
              <a:rPr lang="zh-CN" altLang="en-US" sz="1800" b="1" dirty="0" smtClean="0">
                <a:solidFill>
                  <a:srgbClr val="17375E"/>
                </a:solidFill>
                <a:latin typeface="黑体" pitchFamily="49" charset="-122"/>
                <a:ea typeface="黑体" pitchFamily="49" charset="-122"/>
              </a:rPr>
              <a:t>扁桃体切除术伴腺样切除术</a:t>
            </a:r>
            <a:r>
              <a:rPr kumimoji="0" lang="zh-CN" altLang="en-US" sz="1800" b="1" i="0" u="none" strike="noStrike" kern="1200" cap="none" spc="0" normalizeH="0" noProof="0" dirty="0" smtClean="0">
                <a:ln>
                  <a:noFill/>
                </a:ln>
                <a:solidFill>
                  <a:srgbClr val="17375E"/>
                </a:solidFill>
                <a:effectLst/>
                <a:uLnTx/>
                <a:uFillTx/>
                <a:latin typeface="+mn-lt"/>
                <a:ea typeface="+mn-ea"/>
                <a:cs typeface="+mn-ea"/>
                <a:sym typeface="+mn-lt"/>
              </a:rPr>
              <a:t>：</a:t>
            </a:r>
            <a:endParaRPr lang="en-US" altLang="zh-CN" sz="1800" b="1" dirty="0" smtClean="0">
              <a:solidFill>
                <a:srgbClr val="17375E"/>
              </a:solidFill>
              <a:cs typeface="+mn-ea"/>
              <a:sym typeface="+mn-lt"/>
            </a:endParaRPr>
          </a:p>
          <a:p>
            <a:r>
              <a:rPr lang="zh-CN" altLang="en-US" sz="1800" b="1" dirty="0" smtClean="0">
                <a:solidFill>
                  <a:srgbClr val="17375E"/>
                </a:solidFill>
                <a:latin typeface="黑体" pitchFamily="49" charset="-122"/>
                <a:ea typeface="黑体" pitchFamily="49" charset="-122"/>
              </a:rPr>
              <a:t>扁桃体和腺样增殖体同时切除时编码于</a:t>
            </a:r>
            <a:r>
              <a:rPr lang="en-US" altLang="zh-CN" sz="1800" b="1" dirty="0" smtClean="0">
                <a:solidFill>
                  <a:srgbClr val="17375E"/>
                </a:solidFill>
                <a:latin typeface="黑体" pitchFamily="49" charset="-122"/>
                <a:ea typeface="黑体" pitchFamily="49" charset="-122"/>
              </a:rPr>
              <a:t>28.3</a:t>
            </a:r>
            <a:r>
              <a:rPr lang="zh-CN" altLang="en-US" sz="1800" b="1" dirty="0" smtClean="0">
                <a:solidFill>
                  <a:srgbClr val="17375E"/>
                </a:solidFill>
                <a:latin typeface="黑体" pitchFamily="49" charset="-122"/>
                <a:ea typeface="黑体" pitchFamily="49" charset="-122"/>
              </a:rPr>
              <a:t>（扁桃</a:t>
            </a:r>
          </a:p>
          <a:p>
            <a:r>
              <a:rPr lang="zh-CN" altLang="en-US" sz="1800" b="1" dirty="0" smtClean="0">
                <a:solidFill>
                  <a:srgbClr val="17375E"/>
                </a:solidFill>
                <a:latin typeface="黑体" pitchFamily="49" charset="-122"/>
                <a:ea typeface="黑体" pitchFamily="49" charset="-122"/>
              </a:rPr>
              <a:t>体切除术伴腺样增殖体切除术），不应分别编码。</a:t>
            </a:r>
            <a:endParaRPr lang="en-US" altLang="zh-CN" sz="1800" b="1" dirty="0" smtClean="0">
              <a:solidFill>
                <a:schemeClr val="tx2">
                  <a:lumMod val="75000"/>
                </a:schemeClr>
              </a:solidFill>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r>
              <a:rPr kumimoji="0" lang="en-US" altLang="zh-CN" sz="2400" b="1" i="0" u="none" strike="noStrike" kern="1200" cap="none" spc="0" normalizeH="0" baseline="0" noProof="0" dirty="0" smtClean="0">
                <a:ln>
                  <a:noFill/>
                </a:ln>
                <a:solidFill>
                  <a:schemeClr val="tx2">
                    <a:lumMod val="75000"/>
                  </a:schemeClr>
                </a:solidFill>
                <a:effectLst/>
                <a:uLnTx/>
                <a:uFillTx/>
                <a:latin typeface="+mn-lt"/>
                <a:ea typeface="+mn-ea"/>
                <a:cs typeface="+mn-ea"/>
                <a:sym typeface="+mn-lt"/>
              </a:rPr>
              <a:t>      </a:t>
            </a:r>
            <a:endParaRPr lang="en-US" altLang="zh-CN" sz="2400" b="1" dirty="0" smtClean="0">
              <a:solidFill>
                <a:srgbClr val="FF0000"/>
              </a:solidFill>
              <a:cs typeface="+mn-ea"/>
              <a:sym typeface="+mn-lt"/>
            </a:endParaRPr>
          </a:p>
          <a:p>
            <a:pPr lvl="0">
              <a:lnSpc>
                <a:spcPct val="150000"/>
              </a:lnSpc>
              <a:buNone/>
              <a:defRPr/>
            </a:pPr>
            <a:r>
              <a:rPr lang="zh-CN" altLang="en-US" sz="2000" b="1" dirty="0" smtClean="0">
                <a:solidFill>
                  <a:srgbClr val="FF0000"/>
                </a:solidFill>
                <a:cs typeface="+mn-ea"/>
                <a:sym typeface="+mn-lt"/>
              </a:rPr>
              <a:t>                    </a:t>
            </a:r>
            <a:endParaRPr lang="en-US" altLang="zh-CN" sz="2000" b="1" dirty="0" smtClean="0">
              <a:solidFill>
                <a:srgbClr val="FF0000"/>
              </a:solidFill>
              <a:cs typeface="+mn-ea"/>
              <a:sym typeface="+mn-lt"/>
            </a:endParaRPr>
          </a:p>
        </p:txBody>
      </p:sp>
      <p:sp>
        <p:nvSpPr>
          <p:cNvPr id="35843" name="标题 1"/>
          <p:cNvSpPr>
            <a:spLocks noGrp="1" noChangeArrowheads="1"/>
          </p:cNvSpPr>
          <p:nvPr/>
        </p:nvSpPr>
        <p:spPr bwMode="auto">
          <a:xfrm>
            <a:off x="839788" y="638175"/>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lang="zh-CN" altLang="en-US" sz="4000" b="1" dirty="0" smtClean="0">
                <a:solidFill>
                  <a:srgbClr val="17375E"/>
                </a:solidFill>
                <a:latin typeface="+mn-lt"/>
                <a:ea typeface="+mn-ea"/>
                <a:cs typeface="+mn-ea"/>
                <a:sym typeface="+mn-lt"/>
              </a:rPr>
              <a:t>鼻部</a:t>
            </a:r>
            <a:r>
              <a:rPr kumimoji="0" lang="zh-CN" altLang="en-US" sz="4000" b="1" i="0" u="none" strike="noStrike" kern="1200" cap="none" spc="0" normalizeH="0" baseline="0" noProof="0" dirty="0" smtClean="0">
                <a:ln>
                  <a:noFill/>
                </a:ln>
                <a:solidFill>
                  <a:srgbClr val="17375E"/>
                </a:solidFill>
                <a:effectLst/>
                <a:uLnTx/>
                <a:uFillTx/>
                <a:latin typeface="+mn-lt"/>
                <a:ea typeface="+mn-ea"/>
                <a:cs typeface="+mn-ea"/>
                <a:sym typeface="+mn-lt"/>
              </a:rPr>
              <a:t>常见手术的编码</a:t>
            </a:r>
            <a:endParaRPr kumimoji="0" lang="zh-CN" altLang="en-US" sz="4000" b="1" i="0" u="none" strike="noStrike" kern="1200" cap="none" spc="0" normalizeH="0" baseline="0" noProof="0" dirty="0">
              <a:ln>
                <a:noFill/>
              </a:ln>
              <a:solidFill>
                <a:srgbClr val="17375E"/>
              </a:solidFill>
              <a:effectLst/>
              <a:uLnTx/>
              <a:uFillTx/>
              <a:latin typeface="+mn-lt"/>
              <a:ea typeface="+mn-ea"/>
              <a:cs typeface="+mn-ea"/>
              <a:sym typeface="+mn-lt"/>
            </a:endParaRPr>
          </a:p>
        </p:txBody>
      </p:sp>
      <p:pic>
        <p:nvPicPr>
          <p:cNvPr id="3074" name="Picture 2"/>
          <p:cNvPicPr>
            <a:picLocks noChangeAspect="1" noChangeArrowheads="1"/>
          </p:cNvPicPr>
          <p:nvPr/>
        </p:nvPicPr>
        <p:blipFill>
          <a:blip r:embed="rId2"/>
          <a:srcRect/>
          <a:stretch>
            <a:fillRect/>
          </a:stretch>
        </p:blipFill>
        <p:spPr bwMode="auto">
          <a:xfrm>
            <a:off x="666712" y="2571744"/>
            <a:ext cx="7726352" cy="3722262"/>
          </a:xfrm>
          <a:prstGeom prst="rect">
            <a:avLst/>
          </a:prstGeom>
          <a:noFill/>
          <a:ln w="9525">
            <a:noFill/>
            <a:miter lim="800000"/>
            <a:headEnd/>
            <a:tailEnd/>
          </a:ln>
          <a:effectLst/>
        </p:spPr>
      </p:pic>
    </p:spTree>
    <p:extLst>
      <p:ext uri="{BB962C8B-B14F-4D97-AF65-F5344CB8AC3E}">
        <p14:creationId xmlns:p14="http://schemas.microsoft.com/office/powerpoint/2010/main" xmlns="" val="769954321"/>
      </p:ext>
    </p:extLst>
  </p:cSld>
  <p:clrMapOvr>
    <a:masterClrMapping/>
  </p:clrMapOvr>
  <p:transition>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文本框 4"/>
          <p:cNvSpPr txBox="1">
            <a:spLocks noChangeArrowheads="1"/>
          </p:cNvSpPr>
          <p:nvPr/>
        </p:nvSpPr>
        <p:spPr bwMode="auto">
          <a:xfrm>
            <a:off x="982663" y="2693988"/>
            <a:ext cx="10228263" cy="830263"/>
          </a:xfrm>
          <a:prstGeom prst="rect">
            <a:avLst/>
          </a:prstGeom>
          <a:noFill/>
          <a:ln>
            <a:noFill/>
          </a:ln>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4800" b="1" i="0" u="none" strike="noStrike" kern="1200" cap="none" spc="0" normalizeH="0" baseline="0" noProof="0" dirty="0">
                <a:ln>
                  <a:noFill/>
                </a:ln>
                <a:solidFill>
                  <a:srgbClr val="17375E"/>
                </a:solidFill>
                <a:effectLst/>
                <a:uLnTx/>
                <a:uFillTx/>
                <a:latin typeface="+mn-lt"/>
                <a:ea typeface="+mn-ea"/>
                <a:cs typeface="+mn-ea"/>
                <a:sym typeface="+mn-lt"/>
              </a:rPr>
              <a:t>谢谢各位聆听，请批评指正！</a:t>
            </a:r>
          </a:p>
        </p:txBody>
      </p:sp>
    </p:spTree>
  </p:cSld>
  <p:clrMapOvr>
    <a:masterClrMapping/>
  </p:clrMapOvr>
  <p:transition>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内容占位符 2"/>
          <p:cNvSpPr>
            <a:spLocks noGrp="1" noChangeArrowheads="1"/>
          </p:cNvSpPr>
          <p:nvPr>
            <p:ph idx="4294967295"/>
          </p:nvPr>
        </p:nvSpPr>
        <p:spPr bwMode="auto">
          <a:xfrm>
            <a:off x="1166778" y="1357298"/>
            <a:ext cx="10858576" cy="4586306"/>
          </a:xfrm>
          <a:prstGeom prst="rect">
            <a:avLst/>
          </a:prstGeom>
        </p:spPr>
        <p:txBody>
          <a:bodyPr/>
          <a:lstStyle/>
          <a:p>
            <a:pPr marL="384175" marR="0" lvl="0" indent="-384175" algn="l" defTabSz="1023620" rtl="0" eaLnBrk="0" fontAlgn="base" latinLnBrk="0" hangingPunct="0">
              <a:lnSpc>
                <a:spcPct val="150000"/>
              </a:lnSpc>
              <a:spcBef>
                <a:spcPct val="17000"/>
              </a:spcBef>
              <a:spcAft>
                <a:spcPct val="0"/>
              </a:spcAft>
              <a:buClrTx/>
              <a:buSzTx/>
              <a:buNone/>
              <a:defRPr/>
            </a:pPr>
            <a:r>
              <a:rPr kumimoji="0" lang="en-US" altLang="zh-CN" sz="1800" b="1" i="0" u="none" strike="noStrike" kern="1200" cap="none" spc="0" normalizeH="0" baseline="0" noProof="0" dirty="0" smtClean="0">
                <a:ln>
                  <a:noFill/>
                </a:ln>
                <a:solidFill>
                  <a:schemeClr val="tx1"/>
                </a:solidFill>
                <a:effectLst/>
                <a:uLnTx/>
                <a:uFillTx/>
                <a:latin typeface="+mn-lt"/>
                <a:ea typeface="+mn-ea"/>
                <a:cs typeface="+mn-ea"/>
                <a:sym typeface="+mn-lt"/>
              </a:rPr>
              <a:t> </a:t>
            </a:r>
            <a:r>
              <a:rPr kumimoji="0" lang="en-US" altLang="zh-CN" sz="2000" b="1" i="0" u="none" strike="noStrike" kern="1200" cap="none" spc="0" normalizeH="0" baseline="0" noProof="0" dirty="0" smtClean="0">
                <a:ln>
                  <a:noFill/>
                </a:ln>
                <a:solidFill>
                  <a:schemeClr val="tx2">
                    <a:lumMod val="75000"/>
                  </a:schemeClr>
                </a:solidFill>
                <a:effectLst/>
                <a:uLnTx/>
                <a:uFillTx/>
                <a:latin typeface="+mn-lt"/>
                <a:ea typeface="+mn-ea"/>
                <a:cs typeface="+mn-ea"/>
                <a:sym typeface="+mn-lt"/>
              </a:rPr>
              <a:t>1</a:t>
            </a:r>
            <a:r>
              <a:rPr kumimoji="0" lang="en-US" altLang="zh-CN" sz="2000" b="1" i="0" u="none" strike="noStrike" kern="1200" cap="none" spc="0" normalizeH="0" noProof="0" dirty="0" smtClean="0">
                <a:ln>
                  <a:noFill/>
                </a:ln>
                <a:solidFill>
                  <a:schemeClr val="tx2">
                    <a:lumMod val="75000"/>
                  </a:schemeClr>
                </a:solidFill>
                <a:effectLst/>
                <a:uLnTx/>
                <a:uFillTx/>
                <a:latin typeface="+mn-lt"/>
                <a:ea typeface="+mn-ea"/>
                <a:cs typeface="+mn-ea"/>
                <a:sym typeface="+mn-lt"/>
              </a:rPr>
              <a:t> </a:t>
            </a:r>
            <a:r>
              <a:rPr kumimoji="0" lang="zh-CN" altLang="en-US" sz="2000" b="1" i="0" u="none" strike="noStrike" kern="1200" cap="none" spc="0" normalizeH="0" noProof="0" dirty="0" smtClean="0">
                <a:ln>
                  <a:noFill/>
                </a:ln>
                <a:solidFill>
                  <a:schemeClr val="tx2">
                    <a:lumMod val="75000"/>
                  </a:schemeClr>
                </a:solidFill>
                <a:effectLst/>
                <a:uLnTx/>
                <a:uFillTx/>
                <a:latin typeface="+mn-lt"/>
                <a:ea typeface="+mn-ea"/>
                <a:cs typeface="+mn-ea"/>
                <a:sym typeface="+mn-lt"/>
              </a:rPr>
              <a:t>白内障手术  </a:t>
            </a:r>
            <a:endParaRPr kumimoji="0" lang="en-US" altLang="zh-CN" sz="2000" b="1" i="0" u="none" strike="noStrike" kern="1200" cap="none" spc="0" normalizeH="0" noProof="0" dirty="0" smtClean="0">
              <a:ln>
                <a:noFill/>
              </a:ln>
              <a:solidFill>
                <a:schemeClr val="tx2">
                  <a:lumMod val="75000"/>
                </a:schemeClr>
              </a:solidFill>
              <a:effectLst/>
              <a:uLnTx/>
              <a:uFillTx/>
              <a:latin typeface="+mn-lt"/>
              <a:ea typeface="+mn-ea"/>
              <a:cs typeface="+mn-ea"/>
              <a:sym typeface="+mn-lt"/>
            </a:endParaRPr>
          </a:p>
          <a:p>
            <a:pPr marL="384175" marR="0" lvl="0" indent="-384175" algn="l" defTabSz="1023620" rtl="0" eaLnBrk="0" fontAlgn="base" latinLnBrk="0" hangingPunct="0">
              <a:lnSpc>
                <a:spcPct val="150000"/>
              </a:lnSpc>
              <a:spcBef>
                <a:spcPct val="17000"/>
              </a:spcBef>
              <a:spcAft>
                <a:spcPct val="0"/>
              </a:spcAft>
              <a:buClrTx/>
              <a:buSzTx/>
              <a:buNone/>
              <a:defRPr/>
            </a:pPr>
            <a:r>
              <a:rPr kumimoji="0" lang="en-US" altLang="zh-CN" sz="1600" b="1" i="0" u="none" strike="noStrike" kern="1200" cap="none" spc="0" normalizeH="0" noProof="0" dirty="0" smtClean="0">
                <a:ln>
                  <a:noFill/>
                </a:ln>
                <a:solidFill>
                  <a:schemeClr val="tx1"/>
                </a:solidFill>
                <a:effectLst/>
                <a:uLnTx/>
                <a:uFillTx/>
                <a:latin typeface="+mn-lt"/>
                <a:ea typeface="+mn-ea"/>
                <a:cs typeface="+mn-ea"/>
                <a:sym typeface="+mn-lt"/>
              </a:rPr>
              <a:t> </a:t>
            </a:r>
          </a:p>
          <a:p>
            <a:pPr marL="384175" marR="0" lvl="0" indent="-384175" algn="l" defTabSz="1023620" rtl="0" eaLnBrk="0" fontAlgn="base" latinLnBrk="0" hangingPunct="0">
              <a:lnSpc>
                <a:spcPct val="150000"/>
              </a:lnSpc>
              <a:spcBef>
                <a:spcPct val="17000"/>
              </a:spcBef>
              <a:spcAft>
                <a:spcPct val="0"/>
              </a:spcAft>
              <a:buClrTx/>
              <a:buSzTx/>
              <a:buNone/>
              <a:defRPr/>
            </a:pPr>
            <a:endParaRPr kumimoji="0" lang="en-US" altLang="zh-CN" sz="2400" b="1" i="0" u="none" strike="noStrike" kern="1200" cap="none" spc="0" normalizeH="0" baseline="0" noProof="0" dirty="0" smtClean="0">
              <a:ln>
                <a:noFill/>
              </a:ln>
              <a:solidFill>
                <a:srgbClr val="FF0000"/>
              </a:solidFill>
              <a:effectLst/>
              <a:uLnTx/>
              <a:uFillTx/>
              <a:latin typeface="+mn-lt"/>
              <a:ea typeface="+mn-ea"/>
              <a:cs typeface="+mn-ea"/>
              <a:sym typeface="+mn-lt"/>
            </a:endParaRPr>
          </a:p>
          <a:p>
            <a:pPr>
              <a:buNone/>
            </a:pPr>
            <a:endParaRPr lang="en-US" altLang="zh-CN" sz="1600" dirty="0" smtClean="0"/>
          </a:p>
          <a:p>
            <a:pPr>
              <a:buNone/>
            </a:pPr>
            <a:endParaRPr lang="en-US" altLang="zh-CN" sz="1600" dirty="0" smtClean="0"/>
          </a:p>
          <a:p>
            <a:pPr>
              <a:buNone/>
            </a:pPr>
            <a:endParaRPr lang="en-US" altLang="zh-CN" sz="1600" dirty="0" smtClean="0"/>
          </a:p>
          <a:p>
            <a:pPr>
              <a:buNone/>
            </a:pPr>
            <a:endParaRPr lang="en-US" altLang="zh-CN" sz="1600" dirty="0" smtClean="0"/>
          </a:p>
          <a:p>
            <a:pPr>
              <a:buNone/>
            </a:pPr>
            <a:endParaRPr lang="en-US" altLang="zh-CN" sz="1600" dirty="0" smtClean="0"/>
          </a:p>
          <a:p>
            <a:pPr>
              <a:buNone/>
            </a:pPr>
            <a:endParaRPr lang="en-US" altLang="zh-CN" sz="1600" dirty="0" smtClean="0"/>
          </a:p>
          <a:p>
            <a:pPr>
              <a:buNone/>
            </a:pPr>
            <a:endParaRPr lang="en-US" altLang="zh-CN" sz="1600" dirty="0" smtClean="0"/>
          </a:p>
          <a:p>
            <a:pPr>
              <a:buNone/>
            </a:pPr>
            <a:r>
              <a:rPr lang="zh-CN" altLang="en-US" sz="1600" dirty="0" smtClean="0">
                <a:solidFill>
                  <a:srgbClr val="17375E"/>
                </a:solidFill>
              </a:rPr>
              <a:t>注意人工晶体的植人术是一期还是二期，如果是一期手术，则首先要编码不同手术方式的摘除术，而人工晶体一期植入</a:t>
            </a:r>
          </a:p>
          <a:p>
            <a:pPr>
              <a:buNone/>
            </a:pPr>
            <a:r>
              <a:rPr lang="zh-CN" altLang="en-US" sz="1600" dirty="0" smtClean="0">
                <a:solidFill>
                  <a:srgbClr val="17375E"/>
                </a:solidFill>
              </a:rPr>
              <a:t>的编码是</a:t>
            </a:r>
            <a:r>
              <a:rPr lang="en-US" sz="1600" dirty="0" smtClean="0">
                <a:solidFill>
                  <a:srgbClr val="17375E"/>
                </a:solidFill>
              </a:rPr>
              <a:t>13.71.</a:t>
            </a:r>
            <a:r>
              <a:rPr lang="zh-CN" altLang="en-US" sz="1600" dirty="0" smtClean="0">
                <a:solidFill>
                  <a:srgbClr val="17375E"/>
                </a:solidFill>
              </a:rPr>
              <a:t>如果是二期手术，则只编码人工晶体的植入，主导词查：插人，编码为</a:t>
            </a:r>
            <a:r>
              <a:rPr lang="en-US" sz="1600" dirty="0" smtClean="0">
                <a:solidFill>
                  <a:srgbClr val="17375E"/>
                </a:solidFill>
              </a:rPr>
              <a:t>13.72.</a:t>
            </a:r>
          </a:p>
          <a:p>
            <a:pPr>
              <a:buNone/>
            </a:pPr>
            <a:r>
              <a:rPr lang="zh-CN" altLang="en-US" sz="1600" dirty="0" smtClean="0">
                <a:solidFill>
                  <a:srgbClr val="17375E"/>
                </a:solidFill>
              </a:rPr>
              <a:t>例如：白内障囊内摘除术伴人工晶体一期植入术，编码为</a:t>
            </a:r>
            <a:r>
              <a:rPr lang="en-US" sz="1600" dirty="0" smtClean="0">
                <a:solidFill>
                  <a:srgbClr val="17375E"/>
                </a:solidFill>
              </a:rPr>
              <a:t>13.19 13.71,</a:t>
            </a:r>
            <a:r>
              <a:rPr lang="zh-CN" altLang="en-US" sz="1600" dirty="0" smtClean="0">
                <a:solidFill>
                  <a:srgbClr val="17375E"/>
                </a:solidFill>
              </a:rPr>
              <a:t>核对</a:t>
            </a:r>
            <a:r>
              <a:rPr lang="en-US" sz="1600" dirty="0" smtClean="0">
                <a:solidFill>
                  <a:srgbClr val="17375E"/>
                </a:solidFill>
              </a:rPr>
              <a:t>13.1</a:t>
            </a:r>
            <a:r>
              <a:rPr lang="zh-CN" altLang="en-US" sz="1600" dirty="0" smtClean="0">
                <a:solidFill>
                  <a:srgbClr val="17375E"/>
                </a:solidFill>
              </a:rPr>
              <a:t>编码下有提示指出：任何同时植人的人工晶状体也应编码（</a:t>
            </a:r>
            <a:r>
              <a:rPr lang="en-US" sz="1600" dirty="0" smtClean="0">
                <a:solidFill>
                  <a:srgbClr val="17375E"/>
                </a:solidFill>
              </a:rPr>
              <a:t>13.71).</a:t>
            </a:r>
            <a:r>
              <a:rPr lang="zh-CN" altLang="en-US" sz="1600" dirty="0" smtClean="0">
                <a:solidFill>
                  <a:srgbClr val="17375E"/>
                </a:solidFill>
              </a:rPr>
              <a:t>所以本例需两个编码才是完整的分类。</a:t>
            </a:r>
          </a:p>
          <a:p>
            <a:pPr marL="384175" marR="0" lvl="0" indent="-384175" algn="l" defTabSz="1023620" rtl="0" eaLnBrk="0" fontAlgn="base" latinLnBrk="0" hangingPunct="0">
              <a:lnSpc>
                <a:spcPct val="150000"/>
              </a:lnSpc>
              <a:spcBef>
                <a:spcPct val="17000"/>
              </a:spcBef>
              <a:spcAft>
                <a:spcPct val="0"/>
              </a:spcAft>
              <a:buClrTx/>
              <a:buSzTx/>
              <a:buNone/>
              <a:defRPr/>
            </a:pPr>
            <a:endParaRPr kumimoji="0" lang="en-US" altLang="zh-CN" sz="1600" b="1" i="0" u="none" strike="noStrike" kern="1200" cap="none" spc="0" normalizeH="0" noProof="0" dirty="0" smtClean="0">
              <a:ln>
                <a:noFill/>
              </a:ln>
              <a:solidFill>
                <a:schemeClr val="tx1"/>
              </a:solidFill>
              <a:effectLst/>
              <a:uLnTx/>
              <a:uFillTx/>
              <a:latin typeface="+mn-lt"/>
              <a:ea typeface="+mn-ea"/>
              <a:cs typeface="+mn-ea"/>
              <a:sym typeface="+mn-lt"/>
            </a:endParaRPr>
          </a:p>
        </p:txBody>
      </p:sp>
      <p:sp>
        <p:nvSpPr>
          <p:cNvPr id="35843" name="标题 1"/>
          <p:cNvSpPr>
            <a:spLocks noGrp="1" noChangeArrowheads="1"/>
          </p:cNvSpPr>
          <p:nvPr/>
        </p:nvSpPr>
        <p:spPr bwMode="auto">
          <a:xfrm>
            <a:off x="839788" y="638175"/>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4000" b="1" i="0" u="none" strike="noStrike" kern="1200" cap="none" spc="0" normalizeH="0" baseline="0" noProof="0" dirty="0" smtClean="0">
                <a:ln>
                  <a:noFill/>
                </a:ln>
                <a:solidFill>
                  <a:srgbClr val="17375E"/>
                </a:solidFill>
                <a:effectLst/>
                <a:uLnTx/>
                <a:uFillTx/>
                <a:latin typeface="+mn-lt"/>
                <a:ea typeface="+mn-ea"/>
                <a:cs typeface="+mn-ea"/>
                <a:sym typeface="+mn-lt"/>
              </a:rPr>
              <a:t>眼科常见手术的编码</a:t>
            </a:r>
            <a:endParaRPr kumimoji="0" lang="zh-CN" altLang="en-US" sz="4000" b="1" i="0" u="none" strike="noStrike" kern="1200" cap="none" spc="0" normalizeH="0" baseline="0" noProof="0" dirty="0">
              <a:ln>
                <a:noFill/>
              </a:ln>
              <a:solidFill>
                <a:srgbClr val="17375E"/>
              </a:solidFill>
              <a:effectLst/>
              <a:uLnTx/>
              <a:uFillTx/>
              <a:latin typeface="+mn-lt"/>
              <a:ea typeface="+mn-ea"/>
              <a:cs typeface="+mn-ea"/>
              <a:sym typeface="+mn-lt"/>
            </a:endParaRPr>
          </a:p>
        </p:txBody>
      </p:sp>
      <p:sp>
        <p:nvSpPr>
          <p:cNvPr id="5" name="矩形 4"/>
          <p:cNvSpPr/>
          <p:nvPr/>
        </p:nvSpPr>
        <p:spPr>
          <a:xfrm>
            <a:off x="1381092" y="5857892"/>
            <a:ext cx="3714776" cy="580415"/>
          </a:xfrm>
          <a:prstGeom prst="rect">
            <a:avLst/>
          </a:prstGeom>
        </p:spPr>
        <p:txBody>
          <a:bodyPr wrap="square">
            <a:spAutoFit/>
          </a:bodyPr>
          <a:lstStyle/>
          <a:p>
            <a:pPr marL="384175" lvl="0" indent="-384175" defTabSz="1023620">
              <a:lnSpc>
                <a:spcPct val="150000"/>
              </a:lnSpc>
              <a:spcBef>
                <a:spcPct val="17000"/>
              </a:spcBef>
              <a:defRPr/>
            </a:pPr>
            <a:r>
              <a:rPr lang="zh-CN" altLang="en-US" sz="2400" b="1" dirty="0" smtClean="0">
                <a:solidFill>
                  <a:srgbClr val="FF0000"/>
                </a:solidFill>
                <a:latin typeface="Arial"/>
                <a:ea typeface="微软雅黑"/>
                <a:cs typeface="+mn-ea"/>
                <a:sym typeface="+mn-lt"/>
              </a:rPr>
              <a:t>主导词    摘除术（抽吸）</a:t>
            </a:r>
            <a:endParaRPr lang="en-US" altLang="zh-CN" sz="2400" b="1" dirty="0" smtClean="0">
              <a:solidFill>
                <a:srgbClr val="FF0000"/>
              </a:solidFill>
              <a:latin typeface="Arial"/>
              <a:ea typeface="微软雅黑"/>
              <a:cs typeface="+mn-ea"/>
              <a:sym typeface="+mn-lt"/>
            </a:endParaRPr>
          </a:p>
        </p:txBody>
      </p:sp>
      <p:pic>
        <p:nvPicPr>
          <p:cNvPr id="4098" name="Picture 2"/>
          <p:cNvPicPr>
            <a:picLocks noChangeAspect="1" noChangeArrowheads="1"/>
          </p:cNvPicPr>
          <p:nvPr/>
        </p:nvPicPr>
        <p:blipFill>
          <a:blip r:embed="rId2" cstate="print"/>
          <a:srcRect/>
          <a:stretch>
            <a:fillRect/>
          </a:stretch>
        </p:blipFill>
        <p:spPr bwMode="auto">
          <a:xfrm>
            <a:off x="10739470" y="714356"/>
            <a:ext cx="1171565" cy="1117922"/>
          </a:xfrm>
          <a:prstGeom prst="rect">
            <a:avLst/>
          </a:prstGeom>
          <a:noFill/>
          <a:ln w="9525">
            <a:noFill/>
            <a:miter lim="800000"/>
            <a:headEnd/>
            <a:tailEnd/>
          </a:ln>
          <a:effectLst/>
        </p:spPr>
      </p:pic>
      <p:pic>
        <p:nvPicPr>
          <p:cNvPr id="7" name="Picture 1"/>
          <p:cNvPicPr>
            <a:picLocks noChangeAspect="1" noChangeArrowheads="1"/>
          </p:cNvPicPr>
          <p:nvPr/>
        </p:nvPicPr>
        <p:blipFill>
          <a:blip r:embed="rId3" cstate="print"/>
          <a:srcRect/>
          <a:stretch>
            <a:fillRect/>
          </a:stretch>
        </p:blipFill>
        <p:spPr bwMode="auto">
          <a:xfrm>
            <a:off x="2309786" y="1928802"/>
            <a:ext cx="7000924" cy="2760928"/>
          </a:xfrm>
          <a:prstGeom prst="rect">
            <a:avLst/>
          </a:prstGeom>
          <a:noFill/>
          <a:ln w="9525">
            <a:noFill/>
            <a:miter lim="800000"/>
            <a:headEnd/>
            <a:tailEnd/>
          </a:ln>
          <a:effectLst/>
        </p:spPr>
      </p:pic>
    </p:spTree>
    <p:extLst>
      <p:ext uri="{BB962C8B-B14F-4D97-AF65-F5344CB8AC3E}">
        <p14:creationId xmlns:p14="http://schemas.microsoft.com/office/powerpoint/2010/main" xmlns="" val="769954321"/>
      </p:ext>
    </p:extLst>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8150" y="1928802"/>
            <a:ext cx="6786610" cy="3970318"/>
          </a:xfrm>
          <a:prstGeom prst="rect">
            <a:avLst/>
          </a:prstGeom>
        </p:spPr>
        <p:txBody>
          <a:bodyPr wrap="square">
            <a:spAutoFit/>
          </a:bodyPr>
          <a:lstStyle/>
          <a:p>
            <a:r>
              <a:rPr lang="zh-CN" altLang="en-US" b="1" dirty="0" smtClean="0">
                <a:solidFill>
                  <a:srgbClr val="17375E"/>
                </a:solidFill>
                <a:latin typeface="+mn-ea"/>
                <a:ea typeface="+mn-ea"/>
              </a:rPr>
              <a:t>视网膜</a:t>
            </a:r>
            <a:r>
              <a:rPr lang="zh-CN" altLang="en-US" dirty="0" smtClean="0">
                <a:solidFill>
                  <a:srgbClr val="17375E"/>
                </a:solidFill>
                <a:latin typeface="+mn-ea"/>
                <a:ea typeface="+mn-ea"/>
              </a:rPr>
              <a:t> </a:t>
            </a:r>
            <a:r>
              <a:rPr lang="zh-CN" altLang="en-US" b="1" dirty="0" smtClean="0">
                <a:solidFill>
                  <a:srgbClr val="17375E"/>
                </a:solidFill>
                <a:latin typeface="+mn-ea"/>
                <a:ea typeface="+mn-ea"/>
              </a:rPr>
              <a:t>：</a:t>
            </a:r>
            <a:r>
              <a:rPr lang="zh-CN" altLang="en-US" dirty="0" smtClean="0">
                <a:solidFill>
                  <a:srgbClr val="17375E"/>
                </a:solidFill>
                <a:latin typeface="+mn-ea"/>
                <a:ea typeface="+mn-ea"/>
              </a:rPr>
              <a:t>位于眼球血管膜的内面，自前向后分为 </a:t>
            </a:r>
            <a:r>
              <a:rPr lang="en-US" altLang="zh-CN" dirty="0" smtClean="0">
                <a:solidFill>
                  <a:srgbClr val="17375E"/>
                </a:solidFill>
                <a:latin typeface="+mn-ea"/>
                <a:ea typeface="+mn-ea"/>
              </a:rPr>
              <a:t>3 </a:t>
            </a:r>
            <a:r>
              <a:rPr lang="zh-CN" altLang="en-US" dirty="0" smtClean="0">
                <a:solidFill>
                  <a:srgbClr val="17375E"/>
                </a:solidFill>
                <a:latin typeface="+mn-ea"/>
                <a:ea typeface="+mn-ea"/>
              </a:rPr>
              <a:t>部分，即视网膜虹膜部、睫状体部和脉络膜部。 </a:t>
            </a:r>
            <a:endParaRPr lang="en-US" altLang="zh-CN" dirty="0" smtClean="0">
              <a:solidFill>
                <a:srgbClr val="17375E"/>
              </a:solidFill>
              <a:latin typeface="+mn-ea"/>
              <a:ea typeface="+mn-ea"/>
            </a:endParaRPr>
          </a:p>
          <a:p>
            <a:r>
              <a:rPr lang="zh-CN" altLang="en-US" dirty="0" smtClean="0">
                <a:solidFill>
                  <a:srgbClr val="17375E"/>
                </a:solidFill>
                <a:latin typeface="+mn-ea"/>
                <a:ea typeface="+mn-ea"/>
              </a:rPr>
              <a:t>虹膜部和睫状体部分别贴附于虹膜和睫状体的内面，薄而无感光作用，故称为</a:t>
            </a:r>
            <a:r>
              <a:rPr lang="zh-CN" altLang="en-US" b="1" dirty="0" smtClean="0">
                <a:solidFill>
                  <a:srgbClr val="17375E"/>
                </a:solidFill>
                <a:latin typeface="+mn-ea"/>
                <a:ea typeface="+mn-ea"/>
              </a:rPr>
              <a:t>视网膜盲部</a:t>
            </a:r>
            <a:r>
              <a:rPr lang="zh-CN" altLang="en-US" dirty="0" smtClean="0">
                <a:solidFill>
                  <a:srgbClr val="17375E"/>
                </a:solidFill>
                <a:latin typeface="+mn-ea"/>
                <a:ea typeface="+mn-ea"/>
              </a:rPr>
              <a:t> 。</a:t>
            </a:r>
            <a:endParaRPr lang="en-US" altLang="zh-CN" dirty="0" smtClean="0">
              <a:solidFill>
                <a:srgbClr val="17375E"/>
              </a:solidFill>
              <a:latin typeface="+mn-ea"/>
              <a:ea typeface="+mn-ea"/>
            </a:endParaRPr>
          </a:p>
          <a:p>
            <a:r>
              <a:rPr lang="zh-CN" altLang="en-US" dirty="0" smtClean="0">
                <a:solidFill>
                  <a:srgbClr val="17375E"/>
                </a:solidFill>
                <a:latin typeface="+mn-ea"/>
                <a:ea typeface="+mn-ea"/>
              </a:rPr>
              <a:t> 脉络膜部附于脉络膜内面，范围最大，有感光作用，又称为</a:t>
            </a:r>
            <a:r>
              <a:rPr lang="zh-CN" altLang="en-US" b="1" dirty="0" smtClean="0">
                <a:solidFill>
                  <a:srgbClr val="17375E"/>
                </a:solidFill>
                <a:latin typeface="+mn-ea"/>
                <a:ea typeface="+mn-ea"/>
              </a:rPr>
              <a:t>视网膜视部</a:t>
            </a:r>
            <a:r>
              <a:rPr lang="zh-CN" altLang="en-US" dirty="0" smtClean="0">
                <a:solidFill>
                  <a:srgbClr val="17375E"/>
                </a:solidFill>
                <a:latin typeface="+mn-ea"/>
                <a:ea typeface="+mn-ea"/>
              </a:rPr>
              <a:t> 。 视部的后部最厚，愈向前愈薄，在视神经的起始处有一境界清楚略呈椭圆形的盘状结构，称视神经盘 </a:t>
            </a:r>
            <a:r>
              <a:rPr lang="en-US" altLang="zh-CN" dirty="0" smtClean="0">
                <a:solidFill>
                  <a:srgbClr val="17375E"/>
                </a:solidFill>
                <a:latin typeface="+mn-ea"/>
                <a:ea typeface="+mn-ea"/>
              </a:rPr>
              <a:t>, </a:t>
            </a:r>
            <a:r>
              <a:rPr lang="zh-CN" altLang="en-US" dirty="0" smtClean="0">
                <a:solidFill>
                  <a:srgbClr val="17375E"/>
                </a:solidFill>
                <a:latin typeface="+mn-ea"/>
                <a:ea typeface="+mn-ea"/>
              </a:rPr>
              <a:t>又称视神经乳头 </a:t>
            </a:r>
            <a:r>
              <a:rPr lang="en-US" altLang="zh-CN" dirty="0" smtClean="0">
                <a:solidFill>
                  <a:srgbClr val="17375E"/>
                </a:solidFill>
                <a:latin typeface="+mn-ea"/>
                <a:ea typeface="+mn-ea"/>
              </a:rPr>
              <a:t> </a:t>
            </a:r>
            <a:r>
              <a:rPr lang="zh-CN" altLang="en-US" dirty="0" smtClean="0">
                <a:solidFill>
                  <a:srgbClr val="17375E"/>
                </a:solidFill>
                <a:latin typeface="+mn-ea"/>
                <a:ea typeface="+mn-ea"/>
              </a:rPr>
              <a:t>。 视神经盘中央凹陷，称视盘陷凹，有视网膜中央动、静脉穿过，无感光细胞，称生理性盲点 。 在视神经盘的颞侧稍偏下方约 </a:t>
            </a:r>
            <a:r>
              <a:rPr lang="en-US" altLang="zh-CN" dirty="0" smtClean="0">
                <a:solidFill>
                  <a:srgbClr val="17375E"/>
                </a:solidFill>
                <a:latin typeface="+mn-ea"/>
                <a:ea typeface="+mn-ea"/>
              </a:rPr>
              <a:t>3.5mm </a:t>
            </a:r>
            <a:r>
              <a:rPr lang="zh-CN" altLang="en-US" dirty="0" smtClean="0">
                <a:solidFill>
                  <a:srgbClr val="17375E"/>
                </a:solidFill>
                <a:latin typeface="+mn-ea"/>
                <a:ea typeface="+mn-ea"/>
              </a:rPr>
              <a:t>处，有一黄色小区，由密集的视锥细胞构成，称</a:t>
            </a:r>
            <a:r>
              <a:rPr lang="zh-CN" altLang="en-US" b="1" dirty="0" smtClean="0">
                <a:solidFill>
                  <a:srgbClr val="17375E"/>
                </a:solidFill>
                <a:latin typeface="+mn-ea"/>
                <a:ea typeface="+mn-ea"/>
              </a:rPr>
              <a:t>黄斑</a:t>
            </a:r>
            <a:r>
              <a:rPr lang="zh-CN" altLang="en-US" dirty="0" smtClean="0">
                <a:solidFill>
                  <a:srgbClr val="17375E"/>
                </a:solidFill>
                <a:latin typeface="+mn-ea"/>
                <a:ea typeface="+mn-ea"/>
              </a:rPr>
              <a:t> </a:t>
            </a:r>
            <a:r>
              <a:rPr lang="en-US" altLang="zh-CN" dirty="0" smtClean="0">
                <a:solidFill>
                  <a:srgbClr val="17375E"/>
                </a:solidFill>
                <a:latin typeface="+mn-ea"/>
                <a:ea typeface="+mn-ea"/>
              </a:rPr>
              <a:t> , </a:t>
            </a:r>
            <a:r>
              <a:rPr lang="zh-CN" altLang="en-US" dirty="0" smtClean="0">
                <a:solidFill>
                  <a:srgbClr val="17375E"/>
                </a:solidFill>
                <a:latin typeface="+mn-ea"/>
                <a:ea typeface="+mn-ea"/>
              </a:rPr>
              <a:t>直径约 </a:t>
            </a:r>
            <a:r>
              <a:rPr lang="en-US" altLang="zh-CN" dirty="0" smtClean="0">
                <a:solidFill>
                  <a:srgbClr val="17375E"/>
                </a:solidFill>
                <a:latin typeface="+mn-ea"/>
                <a:ea typeface="+mn-ea"/>
              </a:rPr>
              <a:t>1. 8 -2mm </a:t>
            </a:r>
            <a:r>
              <a:rPr lang="zh-CN" altLang="en-US" dirty="0" smtClean="0">
                <a:solidFill>
                  <a:srgbClr val="17375E"/>
                </a:solidFill>
                <a:latin typeface="+mn-ea"/>
                <a:ea typeface="+mn-ea"/>
              </a:rPr>
              <a:t>。 黄斑中央凹陷称</a:t>
            </a:r>
            <a:r>
              <a:rPr lang="zh-CN" altLang="en-US" b="1" dirty="0" smtClean="0">
                <a:solidFill>
                  <a:srgbClr val="17375E"/>
                </a:solidFill>
                <a:latin typeface="+mn-ea"/>
                <a:ea typeface="+mn-ea"/>
              </a:rPr>
              <a:t>中央凹 </a:t>
            </a:r>
            <a:r>
              <a:rPr lang="en-US" altLang="zh-CN" dirty="0" smtClean="0">
                <a:solidFill>
                  <a:srgbClr val="17375E"/>
                </a:solidFill>
                <a:latin typeface="+mn-ea"/>
                <a:ea typeface="+mn-ea"/>
              </a:rPr>
              <a:t>, </a:t>
            </a:r>
            <a:r>
              <a:rPr lang="zh-CN" altLang="en-US" dirty="0" smtClean="0">
                <a:solidFill>
                  <a:srgbClr val="17375E"/>
                </a:solidFill>
                <a:latin typeface="+mn-ea"/>
                <a:ea typeface="+mn-ea"/>
              </a:rPr>
              <a:t>此区无血管，为感光最敏锐处 。视网膜视部分两层 。 外层为色素上皮层，由单层色素上皮细胞构成</a:t>
            </a:r>
            <a:r>
              <a:rPr lang="en-US" altLang="zh-CN" dirty="0" smtClean="0">
                <a:solidFill>
                  <a:srgbClr val="17375E"/>
                </a:solidFill>
                <a:latin typeface="+mn-ea"/>
                <a:ea typeface="+mn-ea"/>
              </a:rPr>
              <a:t> ; </a:t>
            </a:r>
            <a:r>
              <a:rPr lang="zh-CN" altLang="en-US" dirty="0" smtClean="0">
                <a:solidFill>
                  <a:srgbClr val="17375E"/>
                </a:solidFill>
                <a:latin typeface="+mn-ea"/>
                <a:ea typeface="+mn-ea"/>
              </a:rPr>
              <a:t>内层为神经层，是视网膜的固有结构 。 两层之间有一潜在性的间隙，是造成视网膜脱离的解剖学基础 。</a:t>
            </a:r>
            <a:endParaRPr lang="zh-CN" altLang="en-US" dirty="0">
              <a:solidFill>
                <a:srgbClr val="17375E"/>
              </a:solidFill>
              <a:latin typeface="+mn-ea"/>
              <a:ea typeface="+mn-ea"/>
            </a:endParaRPr>
          </a:p>
        </p:txBody>
      </p:sp>
      <p:sp>
        <p:nvSpPr>
          <p:cNvPr id="3" name="标题 1"/>
          <p:cNvSpPr>
            <a:spLocks noGrp="1" noChangeArrowheads="1"/>
          </p:cNvSpPr>
          <p:nvPr/>
        </p:nvSpPr>
        <p:spPr bwMode="auto">
          <a:xfrm>
            <a:off x="666712" y="500042"/>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defRPr/>
            </a:pPr>
            <a:r>
              <a:rPr lang="zh-CN" altLang="en-US" sz="4000" b="1" dirty="0" smtClean="0">
                <a:solidFill>
                  <a:srgbClr val="17375E"/>
                </a:solidFill>
                <a:cs typeface="+mn-ea"/>
                <a:sym typeface="+mn-lt"/>
              </a:rPr>
              <a:t>眼科常见手术的编码</a:t>
            </a:r>
            <a:endParaRPr lang="zh-CN" altLang="en-US" sz="4000" b="1" dirty="0">
              <a:solidFill>
                <a:srgbClr val="17375E"/>
              </a:solidFill>
              <a:cs typeface="+mn-ea"/>
              <a:sym typeface="+mn-lt"/>
            </a:endParaRPr>
          </a:p>
        </p:txBody>
      </p:sp>
      <p:sp>
        <p:nvSpPr>
          <p:cNvPr id="4" name="矩形 3"/>
          <p:cNvSpPr/>
          <p:nvPr/>
        </p:nvSpPr>
        <p:spPr>
          <a:xfrm>
            <a:off x="666712" y="1357298"/>
            <a:ext cx="1688283" cy="494238"/>
          </a:xfrm>
          <a:prstGeom prst="rect">
            <a:avLst/>
          </a:prstGeom>
        </p:spPr>
        <p:txBody>
          <a:bodyPr wrap="none">
            <a:spAutoFit/>
          </a:bodyPr>
          <a:lstStyle/>
          <a:p>
            <a:pPr lvl="0">
              <a:lnSpc>
                <a:spcPct val="150000"/>
              </a:lnSpc>
              <a:defRPr/>
            </a:pPr>
            <a:r>
              <a:rPr lang="en-US" altLang="zh-CN" sz="2000" b="1" dirty="0" smtClean="0">
                <a:solidFill>
                  <a:schemeClr val="tx2">
                    <a:lumMod val="75000"/>
                  </a:schemeClr>
                </a:solidFill>
                <a:cs typeface="+mn-ea"/>
                <a:sym typeface="+mn-lt"/>
              </a:rPr>
              <a:t>2 </a:t>
            </a:r>
            <a:r>
              <a:rPr lang="zh-CN" altLang="en-US" sz="2000" b="1" dirty="0" smtClean="0">
                <a:solidFill>
                  <a:schemeClr val="tx2">
                    <a:lumMod val="75000"/>
                  </a:schemeClr>
                </a:solidFill>
                <a:cs typeface="+mn-ea"/>
                <a:sym typeface="+mn-lt"/>
              </a:rPr>
              <a:t>视网膜手术</a:t>
            </a:r>
            <a:endParaRPr lang="en-US" altLang="zh-CN" sz="2000" b="1" dirty="0" smtClean="0">
              <a:solidFill>
                <a:schemeClr val="tx2">
                  <a:lumMod val="75000"/>
                </a:schemeClr>
              </a:solidFill>
              <a:cs typeface="+mn-ea"/>
              <a:sym typeface="+mn-lt"/>
            </a:endParaRPr>
          </a:p>
        </p:txBody>
      </p:sp>
      <p:pic>
        <p:nvPicPr>
          <p:cNvPr id="1026" name="Picture 2"/>
          <p:cNvPicPr>
            <a:picLocks noChangeAspect="1" noChangeArrowheads="1"/>
          </p:cNvPicPr>
          <p:nvPr/>
        </p:nvPicPr>
        <p:blipFill>
          <a:blip r:embed="rId2"/>
          <a:srcRect/>
          <a:stretch>
            <a:fillRect/>
          </a:stretch>
        </p:blipFill>
        <p:spPr bwMode="auto">
          <a:xfrm>
            <a:off x="9063033" y="642918"/>
            <a:ext cx="3128967" cy="189369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7524760" y="2143116"/>
            <a:ext cx="1966980" cy="383111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9453586" y="2643182"/>
            <a:ext cx="2496094" cy="2166939"/>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666712" y="500042"/>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defRPr/>
            </a:pPr>
            <a:r>
              <a:rPr lang="zh-CN" altLang="en-US" sz="4000" b="1" dirty="0" smtClean="0">
                <a:solidFill>
                  <a:srgbClr val="17375E"/>
                </a:solidFill>
                <a:cs typeface="+mn-ea"/>
                <a:sym typeface="+mn-lt"/>
              </a:rPr>
              <a:t>眼科常见手术的编码</a:t>
            </a:r>
            <a:endParaRPr lang="zh-CN" altLang="en-US" sz="4000" b="1" dirty="0">
              <a:solidFill>
                <a:srgbClr val="17375E"/>
              </a:solidFill>
              <a:cs typeface="+mn-ea"/>
              <a:sym typeface="+mn-lt"/>
            </a:endParaRPr>
          </a:p>
        </p:txBody>
      </p:sp>
      <p:sp>
        <p:nvSpPr>
          <p:cNvPr id="6" name="内容占位符 2"/>
          <p:cNvSpPr txBox="1">
            <a:spLocks noChangeArrowheads="1"/>
          </p:cNvSpPr>
          <p:nvPr/>
        </p:nvSpPr>
        <p:spPr bwMode="auto">
          <a:xfrm>
            <a:off x="384164" y="1071546"/>
            <a:ext cx="11807836" cy="4835525"/>
          </a:xfrm>
          <a:prstGeom prst="rect">
            <a:avLst/>
          </a:prstGeom>
        </p:spPr>
        <p:txBody>
          <a:bodyPr/>
          <a:lstStyle>
            <a:lvl1pPr marL="384175" indent="-384175" algn="l" defTabSz="1023620" rtl="0" eaLnBrk="0" fontAlgn="base" hangingPunct="0">
              <a:spcBef>
                <a:spcPct val="17000"/>
              </a:spcBef>
              <a:spcAft>
                <a:spcPct val="0"/>
              </a:spcAft>
              <a:buFont typeface="Arial" panose="020B0604020202020204" pitchFamily="34" charset="0"/>
              <a:buChar char="•"/>
              <a:defRPr sz="3500" kern="1200">
                <a:solidFill>
                  <a:schemeClr val="tx1"/>
                </a:solidFill>
                <a:latin typeface="+mn-lt"/>
                <a:ea typeface="+mn-ea"/>
                <a:cs typeface="微软雅黑" panose="020B0503020204020204" pitchFamily="34" charset="-122"/>
              </a:defRPr>
            </a:lvl1pPr>
            <a:lvl2pPr marL="831850" indent="-319405" algn="l" defTabSz="1023620" rtl="0" eaLnBrk="0" fontAlgn="base" hangingPunct="0">
              <a:spcBef>
                <a:spcPct val="17000"/>
              </a:spcBef>
              <a:spcAft>
                <a:spcPct val="0"/>
              </a:spcAft>
              <a:buFont typeface="Arial" panose="020B0604020202020204" pitchFamily="34" charset="0"/>
              <a:buChar char="–"/>
              <a:defRPr sz="3100" kern="1200">
                <a:solidFill>
                  <a:schemeClr val="tx1"/>
                </a:solidFill>
                <a:latin typeface="+mn-lt"/>
                <a:ea typeface="+mn-ea"/>
                <a:cs typeface="微软雅黑" panose="020B0503020204020204" pitchFamily="34" charset="-122"/>
              </a:defRPr>
            </a:lvl2pPr>
            <a:lvl3pPr marL="1281430" indent="-255905" algn="l" defTabSz="1023620" rtl="0" eaLnBrk="0" fontAlgn="base" hangingPunct="0">
              <a:spcBef>
                <a:spcPct val="17000"/>
              </a:spcBef>
              <a:spcAft>
                <a:spcPct val="0"/>
              </a:spcAft>
              <a:buFont typeface="Arial" panose="020B0604020202020204" pitchFamily="34" charset="0"/>
              <a:buChar char="•"/>
              <a:defRPr sz="2700" kern="1200">
                <a:solidFill>
                  <a:schemeClr val="tx1"/>
                </a:solidFill>
                <a:latin typeface="+mn-lt"/>
                <a:ea typeface="+mn-ea"/>
                <a:cs typeface="微软雅黑" panose="020B0503020204020204" pitchFamily="34" charset="-122"/>
              </a:defRPr>
            </a:lvl3pPr>
            <a:lvl4pPr marL="1793875" indent="-25717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4pPr>
            <a:lvl5pPr marL="2305050" indent="-25590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5pPr>
            <a:lvl6pPr marL="282067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6pPr>
            <a:lvl7pPr marL="333375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7pPr>
            <a:lvl8pPr marL="384683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8pPr>
            <a:lvl9pPr marL="4359275"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9pPr>
          </a:lstStyle>
          <a:p>
            <a:pPr lvl="0">
              <a:lnSpc>
                <a:spcPct val="150000"/>
              </a:lnSpc>
              <a:buNone/>
              <a:defRPr/>
            </a:pPr>
            <a:r>
              <a:rPr lang="en-US" altLang="zh-CN" sz="2000" b="1" dirty="0" smtClean="0">
                <a:solidFill>
                  <a:schemeClr val="tx2">
                    <a:lumMod val="75000"/>
                  </a:schemeClr>
                </a:solidFill>
                <a:cs typeface="+mn-ea"/>
                <a:sym typeface="+mn-lt"/>
              </a:rPr>
              <a:t>2 </a:t>
            </a:r>
            <a:r>
              <a:rPr lang="zh-CN" altLang="en-US" sz="2000" b="1" dirty="0" smtClean="0">
                <a:solidFill>
                  <a:schemeClr val="tx2">
                    <a:lumMod val="75000"/>
                  </a:schemeClr>
                </a:solidFill>
                <a:cs typeface="+mn-ea"/>
                <a:sym typeface="+mn-lt"/>
              </a:rPr>
              <a:t>视网膜手术</a:t>
            </a:r>
            <a:endParaRPr lang="en-US" altLang="zh-CN" sz="2000" b="1" dirty="0" smtClean="0">
              <a:solidFill>
                <a:schemeClr val="tx2">
                  <a:lumMod val="75000"/>
                </a:schemeClr>
              </a:solidFill>
              <a:cs typeface="+mn-ea"/>
              <a:sym typeface="+mn-lt"/>
            </a:endParaRPr>
          </a:p>
          <a:p>
            <a:pPr lvl="0">
              <a:lnSpc>
                <a:spcPct val="150000"/>
              </a:lnSpc>
              <a:buNone/>
              <a:defRPr/>
            </a:pPr>
            <a:r>
              <a:rPr lang="zh-CN" altLang="en-US" sz="1600" b="1" dirty="0" smtClean="0">
                <a:solidFill>
                  <a:schemeClr val="tx2">
                    <a:lumMod val="75000"/>
                  </a:schemeClr>
                </a:solidFill>
                <a:cs typeface="+mn-ea"/>
                <a:sym typeface="+mn-lt"/>
              </a:rPr>
              <a:t>（</a:t>
            </a:r>
            <a:r>
              <a:rPr lang="en-US" altLang="zh-CN" sz="1600" b="1" dirty="0" smtClean="0">
                <a:solidFill>
                  <a:schemeClr val="tx2">
                    <a:lumMod val="75000"/>
                  </a:schemeClr>
                </a:solidFill>
                <a:cs typeface="+mn-ea"/>
                <a:sym typeface="+mn-lt"/>
              </a:rPr>
              <a:t>1</a:t>
            </a:r>
            <a:r>
              <a:rPr lang="zh-CN" altLang="en-US" sz="1600" b="1" dirty="0" smtClean="0">
                <a:solidFill>
                  <a:schemeClr val="tx2">
                    <a:lumMod val="75000"/>
                  </a:schemeClr>
                </a:solidFill>
                <a:cs typeface="+mn-ea"/>
                <a:sym typeface="+mn-lt"/>
              </a:rPr>
              <a:t>）视网膜</a:t>
            </a:r>
            <a:r>
              <a:rPr lang="zh-CN" altLang="en-US" sz="1600" b="1" dirty="0" smtClean="0">
                <a:solidFill>
                  <a:srgbClr val="C00000"/>
                </a:solidFill>
                <a:cs typeface="+mn-ea"/>
                <a:sym typeface="+mn-lt"/>
              </a:rPr>
              <a:t>脱离</a:t>
            </a:r>
            <a:r>
              <a:rPr lang="zh-CN" altLang="en-US" sz="1600" b="1" dirty="0" smtClean="0">
                <a:solidFill>
                  <a:schemeClr val="tx2">
                    <a:lumMod val="75000"/>
                  </a:schemeClr>
                </a:solidFill>
                <a:cs typeface="+mn-ea"/>
                <a:sym typeface="+mn-lt"/>
              </a:rPr>
              <a:t>修补术</a:t>
            </a:r>
            <a:r>
              <a:rPr lang="en-US" altLang="zh-CN" sz="1600" b="1" dirty="0" smtClean="0">
                <a:solidFill>
                  <a:srgbClr val="FF0000"/>
                </a:solidFill>
                <a:cs typeface="+mn-ea"/>
                <a:sym typeface="+mn-lt"/>
              </a:rPr>
              <a:t> </a:t>
            </a:r>
            <a:endParaRPr lang="en-US" altLang="zh-CN" sz="1600" b="1" dirty="0" smtClean="0">
              <a:solidFill>
                <a:schemeClr val="tx2">
                  <a:lumMod val="75000"/>
                </a:schemeClr>
              </a:solidFill>
              <a:cs typeface="+mn-ea"/>
              <a:sym typeface="+mn-lt"/>
            </a:endParaRPr>
          </a:p>
          <a:p>
            <a:pPr lvl="0">
              <a:lnSpc>
                <a:spcPct val="150000"/>
              </a:lnSpc>
              <a:buNone/>
              <a:defRPr/>
            </a:pPr>
            <a:r>
              <a:rPr lang="zh-CN" altLang="en-US" sz="2000" b="1" dirty="0" smtClean="0">
                <a:solidFill>
                  <a:schemeClr val="tx2">
                    <a:lumMod val="75000"/>
                  </a:schemeClr>
                </a:solidFill>
                <a:cs typeface="+mn-ea"/>
                <a:sym typeface="+mn-lt"/>
              </a:rPr>
              <a:t>  </a:t>
            </a:r>
            <a:endParaRPr lang="en-US" altLang="zh-CN" sz="1800" b="1" dirty="0" smtClean="0">
              <a:solidFill>
                <a:schemeClr val="tx2">
                  <a:lumMod val="75000"/>
                </a:schemeClr>
              </a:solidFill>
              <a:cs typeface="+mn-ea"/>
              <a:sym typeface="+mn-lt"/>
            </a:endParaRPr>
          </a:p>
          <a:p>
            <a:pPr lvl="0">
              <a:lnSpc>
                <a:spcPct val="150000"/>
              </a:lnSpc>
              <a:buNone/>
              <a:defRPr/>
            </a:pPr>
            <a:r>
              <a:rPr lang="en-US" altLang="zh-CN" sz="1800" b="1" dirty="0" smtClean="0">
                <a:solidFill>
                  <a:schemeClr val="tx2">
                    <a:lumMod val="75000"/>
                  </a:schemeClr>
                </a:solidFill>
                <a:cs typeface="+mn-ea"/>
                <a:sym typeface="+mn-lt"/>
              </a:rPr>
              <a:t> </a:t>
            </a:r>
          </a:p>
        </p:txBody>
      </p:sp>
      <p:sp>
        <p:nvSpPr>
          <p:cNvPr id="7" name="矩形 6"/>
          <p:cNvSpPr/>
          <p:nvPr/>
        </p:nvSpPr>
        <p:spPr>
          <a:xfrm>
            <a:off x="952464" y="2000240"/>
            <a:ext cx="10644262" cy="4401205"/>
          </a:xfrm>
          <a:prstGeom prst="rect">
            <a:avLst/>
          </a:prstGeom>
        </p:spPr>
        <p:txBody>
          <a:bodyPr wrap="square">
            <a:spAutoFit/>
          </a:bodyPr>
          <a:lstStyle/>
          <a:p>
            <a:r>
              <a:rPr lang="zh-CN" altLang="en-US" sz="1400" b="1" dirty="0" smtClean="0">
                <a:solidFill>
                  <a:srgbClr val="17375E"/>
                </a:solidFill>
                <a:latin typeface="+mn-ea"/>
                <a:ea typeface="+mn-ea"/>
              </a:rPr>
              <a:t>视网膜脱离</a:t>
            </a:r>
            <a:r>
              <a:rPr lang="zh-CN" altLang="en-US" sz="1400" dirty="0" smtClean="0">
                <a:solidFill>
                  <a:srgbClr val="17375E"/>
                </a:solidFill>
                <a:latin typeface="+mn-ea"/>
                <a:ea typeface="+mn-ea"/>
              </a:rPr>
              <a:t>的早期症状表现为眼前点状或带状的黑影飘动、眼前闪光等。出现视网膜脱离时，患者往往反映最典型的症状为视野中的某一个区域看不见了。如果脱离慢慢累及到黄斑区，患者会出现突然的视力下降。如果得不到及时的治疗，甚至还会导致失明。孔源性视网膜脱离手术目的是封闭裂孔，消除或减轻玻璃体对视网膜的牵引，去除增殖膜使视网膜游离。</a:t>
            </a:r>
            <a:endParaRPr lang="en-US" altLang="zh-CN" sz="1400" dirty="0" smtClean="0">
              <a:solidFill>
                <a:srgbClr val="17375E"/>
              </a:solidFill>
              <a:latin typeface="+mn-ea"/>
              <a:ea typeface="+mn-ea"/>
            </a:endParaRPr>
          </a:p>
          <a:p>
            <a:r>
              <a:rPr lang="zh-CN" altLang="en-US" sz="1400" dirty="0" smtClean="0">
                <a:solidFill>
                  <a:srgbClr val="17375E"/>
                </a:solidFill>
                <a:latin typeface="+mn-ea"/>
                <a:ea typeface="+mn-ea"/>
              </a:rPr>
              <a:t>常用的手术有：</a:t>
            </a:r>
          </a:p>
          <a:p>
            <a:r>
              <a:rPr lang="zh-CN" altLang="en-US" sz="1400" dirty="0" smtClean="0">
                <a:solidFill>
                  <a:srgbClr val="17375E"/>
                </a:solidFill>
                <a:latin typeface="+mn-ea"/>
                <a:ea typeface="+mn-ea"/>
              </a:rPr>
              <a:t>（</a:t>
            </a:r>
            <a:r>
              <a:rPr lang="en-US" sz="1400" dirty="0" smtClean="0">
                <a:solidFill>
                  <a:srgbClr val="17375E"/>
                </a:solidFill>
                <a:latin typeface="+mn-ea"/>
                <a:ea typeface="+mn-ea"/>
              </a:rPr>
              <a:t>1)</a:t>
            </a:r>
            <a:r>
              <a:rPr lang="zh-CN" altLang="en-US" sz="1400" b="1" dirty="0" smtClean="0">
                <a:solidFill>
                  <a:srgbClr val="17375E"/>
                </a:solidFill>
                <a:latin typeface="+mn-ea"/>
                <a:ea typeface="+mn-ea"/>
              </a:rPr>
              <a:t>巩膜层间缩短术</a:t>
            </a:r>
            <a:r>
              <a:rPr lang="zh-CN" altLang="en-US" sz="1400" dirty="0" smtClean="0">
                <a:solidFill>
                  <a:srgbClr val="17375E"/>
                </a:solidFill>
                <a:latin typeface="+mn-ea"/>
                <a:ea typeface="+mn-ea"/>
              </a:rPr>
              <a:t>：能缩短眼球前后径，条圆带推顶裂孔使脱离网膜与脉络膜紧贴。适合网膜周边部无牵引的圆形小孔。</a:t>
            </a:r>
          </a:p>
          <a:p>
            <a:r>
              <a:rPr lang="zh-CN" altLang="en-US" sz="1400" dirty="0" smtClean="0">
                <a:solidFill>
                  <a:srgbClr val="17375E"/>
                </a:solidFill>
                <a:latin typeface="+mn-ea"/>
                <a:ea typeface="+mn-ea"/>
              </a:rPr>
              <a:t>（</a:t>
            </a:r>
            <a:r>
              <a:rPr lang="en-US" sz="1400" dirty="0" smtClean="0">
                <a:solidFill>
                  <a:srgbClr val="17375E"/>
                </a:solidFill>
                <a:latin typeface="+mn-ea"/>
                <a:ea typeface="+mn-ea"/>
              </a:rPr>
              <a:t>2)</a:t>
            </a:r>
            <a:r>
              <a:rPr lang="zh-CN" altLang="en-US" sz="1400" b="1" dirty="0" smtClean="0">
                <a:solidFill>
                  <a:srgbClr val="17375E"/>
                </a:solidFill>
                <a:latin typeface="+mn-ea"/>
                <a:ea typeface="+mn-ea"/>
              </a:rPr>
              <a:t>巩膜外垫压、不放液术</a:t>
            </a:r>
            <a:r>
              <a:rPr lang="zh-CN" altLang="en-US" sz="1400" dirty="0" smtClean="0">
                <a:solidFill>
                  <a:srgbClr val="17375E"/>
                </a:solidFill>
                <a:latin typeface="+mn-ea"/>
                <a:ea typeface="+mn-ea"/>
              </a:rPr>
              <a:t>：利用外垫压物形成的嵴，使脱离的网膜与脉络膜相贴。适用于新鲜扁平的赤道前后的马蹄形裂孔，或较大的圆形、椭圆形裂孔。</a:t>
            </a:r>
          </a:p>
          <a:p>
            <a:r>
              <a:rPr lang="zh-CN" altLang="en-US" sz="1400" dirty="0" smtClean="0">
                <a:solidFill>
                  <a:srgbClr val="17375E"/>
                </a:solidFill>
                <a:latin typeface="+mn-ea"/>
                <a:ea typeface="+mn-ea"/>
              </a:rPr>
              <a:t>（</a:t>
            </a:r>
            <a:r>
              <a:rPr lang="en-US" sz="1400" dirty="0" smtClean="0">
                <a:solidFill>
                  <a:srgbClr val="17375E"/>
                </a:solidFill>
                <a:latin typeface="+mn-ea"/>
                <a:ea typeface="+mn-ea"/>
              </a:rPr>
              <a:t>3</a:t>
            </a:r>
            <a:r>
              <a:rPr lang="en-US" sz="1400" b="1" dirty="0" smtClean="0">
                <a:solidFill>
                  <a:srgbClr val="17375E"/>
                </a:solidFill>
                <a:latin typeface="+mn-ea"/>
                <a:ea typeface="+mn-ea"/>
              </a:rPr>
              <a:t>)</a:t>
            </a:r>
            <a:r>
              <a:rPr lang="zh-CN" altLang="en-US" sz="1400" b="1" dirty="0" smtClean="0">
                <a:solidFill>
                  <a:srgbClr val="17375E"/>
                </a:solidFill>
                <a:latin typeface="+mn-ea"/>
                <a:ea typeface="+mn-ea"/>
              </a:rPr>
              <a:t>巩膜外加压及放液术</a:t>
            </a:r>
            <a:r>
              <a:rPr lang="zh-CN" altLang="en-US" sz="1400" dirty="0" smtClean="0">
                <a:solidFill>
                  <a:srgbClr val="17375E"/>
                </a:solidFill>
                <a:latin typeface="+mn-ea"/>
                <a:ea typeface="+mn-ea"/>
              </a:rPr>
              <a:t>：适合于球形脱离、网膜下积液较多者，陈旧性视网膜脱离、裂孔处脉络膜显著萎缩者，黄斑裂孔伴巩膜后葡萄肿者及有新裂孔的复发性网脱。巩膜扣带术始于</a:t>
            </a:r>
            <a:r>
              <a:rPr lang="en-US" sz="1400" dirty="0" smtClean="0">
                <a:solidFill>
                  <a:srgbClr val="17375E"/>
                </a:solidFill>
                <a:latin typeface="+mn-ea"/>
                <a:ea typeface="+mn-ea"/>
              </a:rPr>
              <a:t>20</a:t>
            </a:r>
            <a:r>
              <a:rPr lang="zh-CN" altLang="en-US" sz="1400" dirty="0" smtClean="0">
                <a:solidFill>
                  <a:srgbClr val="17375E"/>
                </a:solidFill>
                <a:latin typeface="+mn-ea"/>
                <a:ea typeface="+mn-ea"/>
              </a:rPr>
              <a:t>世纪</a:t>
            </a:r>
            <a:r>
              <a:rPr lang="en-US" sz="1400" dirty="0" smtClean="0">
                <a:solidFill>
                  <a:srgbClr val="17375E"/>
                </a:solidFill>
                <a:latin typeface="+mn-ea"/>
                <a:ea typeface="+mn-ea"/>
              </a:rPr>
              <a:t>50</a:t>
            </a:r>
            <a:r>
              <a:rPr lang="zh-CN" altLang="en-US" sz="1400" dirty="0" smtClean="0">
                <a:solidFill>
                  <a:srgbClr val="17375E"/>
                </a:solidFill>
                <a:latin typeface="+mn-ea"/>
                <a:ea typeface="+mn-ea"/>
              </a:rPr>
              <a:t>年代，最早源于板层巩膜缩短术，后又发展为巩膜层间填压和巩膜外加压，其共同的目的都是形成一个内陷的巩膜嵴。</a:t>
            </a:r>
          </a:p>
          <a:p>
            <a:r>
              <a:rPr lang="zh-CN" altLang="en-US" sz="1400" dirty="0" smtClean="0">
                <a:solidFill>
                  <a:srgbClr val="17375E"/>
                </a:solidFill>
                <a:latin typeface="+mn-ea"/>
                <a:ea typeface="+mn-ea"/>
              </a:rPr>
              <a:t>（</a:t>
            </a:r>
            <a:r>
              <a:rPr lang="en-US" sz="1400" dirty="0" smtClean="0">
                <a:solidFill>
                  <a:srgbClr val="17375E"/>
                </a:solidFill>
                <a:latin typeface="+mn-ea"/>
                <a:ea typeface="+mn-ea"/>
              </a:rPr>
              <a:t>4)</a:t>
            </a:r>
            <a:r>
              <a:rPr lang="zh-CN" altLang="en-US" sz="1400" b="1" dirty="0" smtClean="0">
                <a:solidFill>
                  <a:srgbClr val="17375E"/>
                </a:solidFill>
                <a:latin typeface="+mn-ea"/>
                <a:ea typeface="+mn-ea"/>
              </a:rPr>
              <a:t>环扎术</a:t>
            </a:r>
            <a:r>
              <a:rPr lang="zh-CN" altLang="en-US" sz="1400" dirty="0" smtClean="0">
                <a:solidFill>
                  <a:srgbClr val="17375E"/>
                </a:solidFill>
                <a:latin typeface="+mn-ea"/>
                <a:ea typeface="+mn-ea"/>
              </a:rPr>
              <a:t>：环扎造成永久性网膜条嵴。应用于多发性视网膜裂孔；视网膜脱离复发伴巩膜脆烂者；脉络膜显著萎缩的视网膜脱离者；玻璃体局限性或广泛性浓缩性萎缩者；视网膜有固定皱褶，即膜形成</a:t>
            </a:r>
            <a:r>
              <a:rPr lang="en-US" sz="1400" dirty="0" smtClean="0">
                <a:solidFill>
                  <a:srgbClr val="17375E"/>
                </a:solidFill>
                <a:latin typeface="+mn-ea"/>
                <a:ea typeface="+mn-ea"/>
              </a:rPr>
              <a:t>I</a:t>
            </a:r>
            <a:r>
              <a:rPr lang="zh-CN" altLang="en-US" sz="1400" dirty="0" smtClean="0">
                <a:solidFill>
                  <a:srgbClr val="17375E"/>
                </a:solidFill>
                <a:latin typeface="+mn-ea"/>
                <a:ea typeface="+mn-ea"/>
              </a:rPr>
              <a:t>或皿级；视网膜大范围变性；无晶体眼及无裂孔视网膜脱离者。</a:t>
            </a:r>
          </a:p>
          <a:p>
            <a:r>
              <a:rPr lang="zh-CN" altLang="en-US" sz="1400" dirty="0" smtClean="0">
                <a:solidFill>
                  <a:srgbClr val="17375E"/>
                </a:solidFill>
                <a:latin typeface="+mn-ea"/>
                <a:ea typeface="+mn-ea"/>
              </a:rPr>
              <a:t>（</a:t>
            </a:r>
            <a:r>
              <a:rPr lang="en-US" sz="1400" dirty="0" smtClean="0">
                <a:solidFill>
                  <a:srgbClr val="17375E"/>
                </a:solidFill>
                <a:latin typeface="+mn-ea"/>
                <a:ea typeface="+mn-ea"/>
              </a:rPr>
              <a:t>5)</a:t>
            </a:r>
            <a:r>
              <a:rPr lang="zh-CN" altLang="en-US" sz="1400" b="1" dirty="0" smtClean="0">
                <a:solidFill>
                  <a:srgbClr val="17375E"/>
                </a:solidFill>
                <a:latin typeface="+mn-ea"/>
                <a:ea typeface="+mn-ea"/>
              </a:rPr>
              <a:t>环扎＋巩膜外加压术</a:t>
            </a:r>
            <a:r>
              <a:rPr lang="zh-CN" altLang="en-US" sz="1400" dirty="0" smtClean="0">
                <a:solidFill>
                  <a:srgbClr val="17375E"/>
                </a:solidFill>
                <a:latin typeface="+mn-ea"/>
                <a:ea typeface="+mn-ea"/>
              </a:rPr>
              <a:t>：适用于较严重玻璃体牵引，广泛视网膜病变如</a:t>
            </a:r>
            <a:r>
              <a:rPr lang="en-US" sz="1400" dirty="0" smtClean="0">
                <a:solidFill>
                  <a:srgbClr val="17375E"/>
                </a:solidFill>
                <a:latin typeface="+mn-ea"/>
                <a:ea typeface="+mn-ea"/>
              </a:rPr>
              <a:t>II</a:t>
            </a:r>
            <a:r>
              <a:rPr lang="zh-CN" altLang="en-US" sz="1400" dirty="0" smtClean="0">
                <a:solidFill>
                  <a:srgbClr val="17375E"/>
                </a:solidFill>
                <a:latin typeface="+mn-ea"/>
                <a:ea typeface="+mn-ea"/>
              </a:rPr>
              <a:t>或皿级膜形成；巨大裂孔、鱼嘴样裂孔、牵引性裂孔、大马蹄形裂孔、后极部裂孔、环扎时裂孔不在环扎带上等。网膜下积液多时应放液。</a:t>
            </a:r>
          </a:p>
          <a:p>
            <a:r>
              <a:rPr lang="zh-CN" altLang="en-US" sz="1400" dirty="0" smtClean="0">
                <a:solidFill>
                  <a:srgbClr val="17375E"/>
                </a:solidFill>
                <a:latin typeface="+mn-ea"/>
                <a:ea typeface="+mn-ea"/>
              </a:rPr>
              <a:t>（</a:t>
            </a:r>
            <a:r>
              <a:rPr lang="en-US" sz="1400" dirty="0" smtClean="0">
                <a:solidFill>
                  <a:srgbClr val="17375E"/>
                </a:solidFill>
                <a:latin typeface="+mn-ea"/>
                <a:ea typeface="+mn-ea"/>
              </a:rPr>
              <a:t>6)</a:t>
            </a:r>
            <a:r>
              <a:rPr lang="zh-CN" altLang="en-US" sz="1400" b="1" dirty="0" smtClean="0">
                <a:solidFill>
                  <a:srgbClr val="17375E"/>
                </a:solidFill>
                <a:latin typeface="+mn-ea"/>
                <a:ea typeface="+mn-ea"/>
              </a:rPr>
              <a:t>环扎＋玻璃体条索剪断术</a:t>
            </a:r>
            <a:r>
              <a:rPr lang="zh-CN" altLang="en-US" sz="1400" dirty="0" smtClean="0">
                <a:solidFill>
                  <a:srgbClr val="17375E"/>
                </a:solidFill>
                <a:latin typeface="+mn-ea"/>
                <a:ea typeface="+mn-ea"/>
              </a:rPr>
              <a:t>：球内异物引起玻璃体条索牵拉发生的网脱，剪断玻璃体条索，使其游离后，再做环扎及放液。</a:t>
            </a:r>
          </a:p>
          <a:p>
            <a:r>
              <a:rPr lang="zh-CN" altLang="en-US" sz="1400" dirty="0" smtClean="0">
                <a:solidFill>
                  <a:srgbClr val="17375E"/>
                </a:solidFill>
                <a:latin typeface="+mn-ea"/>
                <a:ea typeface="+mn-ea"/>
              </a:rPr>
              <a:t>（</a:t>
            </a:r>
            <a:r>
              <a:rPr lang="en-US" sz="1400" dirty="0" smtClean="0">
                <a:solidFill>
                  <a:srgbClr val="17375E"/>
                </a:solidFill>
                <a:latin typeface="+mn-ea"/>
                <a:ea typeface="+mn-ea"/>
              </a:rPr>
              <a:t>7)</a:t>
            </a:r>
            <a:r>
              <a:rPr lang="zh-CN" altLang="en-US" sz="1400" b="1" dirty="0" smtClean="0">
                <a:solidFill>
                  <a:srgbClr val="17375E"/>
                </a:solidFill>
                <a:latin typeface="+mn-ea"/>
                <a:ea typeface="+mn-ea"/>
              </a:rPr>
              <a:t>巩膜层间填充术</a:t>
            </a:r>
            <a:r>
              <a:rPr lang="zh-CN" altLang="en-US" sz="1400" dirty="0" smtClean="0">
                <a:solidFill>
                  <a:srgbClr val="17375E"/>
                </a:solidFill>
                <a:latin typeface="+mn-ea"/>
                <a:ea typeface="+mn-ea"/>
              </a:rPr>
              <a:t>：一般用于视网膜浅脱离或不脱离的较大裂孔及后极部裂孔。</a:t>
            </a:r>
          </a:p>
          <a:p>
            <a:r>
              <a:rPr lang="zh-CN" altLang="en-US" sz="1400" dirty="0" smtClean="0">
                <a:solidFill>
                  <a:srgbClr val="17375E"/>
                </a:solidFill>
                <a:latin typeface="+mn-ea"/>
                <a:ea typeface="+mn-ea"/>
              </a:rPr>
              <a:t>（</a:t>
            </a:r>
            <a:r>
              <a:rPr lang="en-US" sz="1400" dirty="0" smtClean="0">
                <a:solidFill>
                  <a:srgbClr val="17375E"/>
                </a:solidFill>
                <a:latin typeface="+mn-ea"/>
                <a:ea typeface="+mn-ea"/>
              </a:rPr>
              <a:t>8)</a:t>
            </a:r>
            <a:r>
              <a:rPr lang="zh-CN" altLang="en-US" sz="1400" b="1" dirty="0" smtClean="0">
                <a:solidFill>
                  <a:srgbClr val="17375E"/>
                </a:solidFill>
                <a:latin typeface="+mn-ea"/>
                <a:ea typeface="+mn-ea"/>
              </a:rPr>
              <a:t>气液交换术</a:t>
            </a:r>
            <a:r>
              <a:rPr lang="zh-CN" altLang="en-US" sz="1400" dirty="0" smtClean="0">
                <a:solidFill>
                  <a:srgbClr val="17375E"/>
                </a:solidFill>
                <a:latin typeface="+mn-ea"/>
                <a:ea typeface="+mn-ea"/>
              </a:rPr>
              <a:t>：用于黄斑孔性网脱，视网膜脱离放液后眼压甚低者及巨大裂孔后缘反转遮盖后极部者。</a:t>
            </a:r>
          </a:p>
          <a:p>
            <a:r>
              <a:rPr lang="zh-CN" altLang="en-US" sz="1400" dirty="0" smtClean="0">
                <a:solidFill>
                  <a:srgbClr val="17375E"/>
                </a:solidFill>
                <a:latin typeface="+mn-ea"/>
                <a:ea typeface="+mn-ea"/>
              </a:rPr>
              <a:t>（</a:t>
            </a:r>
            <a:r>
              <a:rPr lang="en-US" sz="1400" dirty="0" smtClean="0">
                <a:solidFill>
                  <a:srgbClr val="17375E"/>
                </a:solidFill>
                <a:latin typeface="+mn-ea"/>
                <a:ea typeface="+mn-ea"/>
              </a:rPr>
              <a:t>9)</a:t>
            </a:r>
            <a:r>
              <a:rPr lang="zh-CN" altLang="en-US" sz="1400" b="1" dirty="0" smtClean="0">
                <a:solidFill>
                  <a:srgbClr val="17375E"/>
                </a:solidFill>
                <a:latin typeface="+mn-ea"/>
                <a:ea typeface="+mn-ea"/>
              </a:rPr>
              <a:t>玻璃体切割术</a:t>
            </a:r>
            <a:r>
              <a:rPr lang="zh-CN" altLang="en-US" sz="1400" dirty="0" smtClean="0">
                <a:solidFill>
                  <a:srgbClr val="17375E"/>
                </a:solidFill>
                <a:latin typeface="+mn-ea"/>
                <a:ea typeface="+mn-ea"/>
              </a:rPr>
              <a:t>：适用于复杂性视网膜脱离，</a:t>
            </a:r>
            <a:r>
              <a:rPr lang="en-US" altLang="zh-CN" sz="1400" dirty="0" smtClean="0">
                <a:solidFill>
                  <a:srgbClr val="17375E"/>
                </a:solidFill>
                <a:latin typeface="+mn-ea"/>
                <a:ea typeface="+mn-ea"/>
              </a:rPr>
              <a:t>III</a:t>
            </a:r>
            <a:r>
              <a:rPr lang="zh-CN" altLang="en-US" sz="1400" dirty="0" smtClean="0">
                <a:solidFill>
                  <a:srgbClr val="17375E"/>
                </a:solidFill>
                <a:latin typeface="+mn-ea"/>
                <a:ea typeface="+mn-ea"/>
              </a:rPr>
              <a:t>级膜形成，漏斗状网膜脱离，后极部固定皱褶，屈光间质混浊，网膜翻转的巨大裂孔或裂孔大于</a:t>
            </a:r>
            <a:r>
              <a:rPr lang="en-US" sz="1400" dirty="0" smtClean="0">
                <a:solidFill>
                  <a:srgbClr val="17375E"/>
                </a:solidFill>
                <a:latin typeface="+mn-ea"/>
                <a:ea typeface="+mn-ea"/>
              </a:rPr>
              <a:t>180</a:t>
            </a:r>
            <a:r>
              <a:rPr lang="en-US" altLang="zh-CN" sz="1400" dirty="0" smtClean="0">
                <a:solidFill>
                  <a:srgbClr val="17375E"/>
                </a:solidFill>
                <a:latin typeface="+mn-ea"/>
                <a:ea typeface="+mn-ea"/>
              </a:rPr>
              <a:t>°</a:t>
            </a:r>
            <a:r>
              <a:rPr lang="en-US" sz="1400" dirty="0" smtClean="0">
                <a:solidFill>
                  <a:srgbClr val="17375E"/>
                </a:solidFill>
                <a:latin typeface="+mn-ea"/>
                <a:ea typeface="+mn-ea"/>
              </a:rPr>
              <a:t>,</a:t>
            </a:r>
            <a:r>
              <a:rPr lang="zh-CN" altLang="en-US" sz="1400" dirty="0" smtClean="0">
                <a:solidFill>
                  <a:srgbClr val="17375E"/>
                </a:solidFill>
                <a:latin typeface="+mn-ea"/>
                <a:ea typeface="+mn-ea"/>
              </a:rPr>
              <a:t>黄斑及后极部较大裂孔，严重穿孔伤后网膜脱离等。</a:t>
            </a:r>
            <a:endParaRPr lang="zh-CN" altLang="en-US" sz="1400" dirty="0">
              <a:solidFill>
                <a:srgbClr val="17375E"/>
              </a:solidFill>
              <a:latin typeface="+mn-ea"/>
              <a:ea typeface="+mn-ea"/>
            </a:endParaRPr>
          </a:p>
        </p:txBody>
      </p:sp>
    </p:spTree>
    <p:extLst>
      <p:ext uri="{BB962C8B-B14F-4D97-AF65-F5344CB8AC3E}">
        <p14:creationId xmlns:p14="http://schemas.microsoft.com/office/powerpoint/2010/main" xmlns="" val="858720878"/>
      </p:ext>
    </p:extLst>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666713" y="500044"/>
            <a:ext cx="9115425" cy="919163"/>
          </a:xfrm>
          <a:prstGeom prst="rect">
            <a:avLst/>
          </a:prstGeom>
          <a:noFill/>
          <a:ln>
            <a:noFill/>
          </a:ln>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defRPr/>
            </a:pPr>
            <a:endParaRPr lang="zh-CN" altLang="en-US" sz="4000" b="1" dirty="0">
              <a:solidFill>
                <a:srgbClr val="17375E"/>
              </a:solidFill>
              <a:cs typeface="+mn-ea"/>
              <a:sym typeface="+mn-lt"/>
            </a:endParaRPr>
          </a:p>
        </p:txBody>
      </p:sp>
      <p:sp>
        <p:nvSpPr>
          <p:cNvPr id="6" name="内容占位符 2"/>
          <p:cNvSpPr txBox="1">
            <a:spLocks noChangeArrowheads="1"/>
          </p:cNvSpPr>
          <p:nvPr/>
        </p:nvSpPr>
        <p:spPr bwMode="auto">
          <a:xfrm>
            <a:off x="190459" y="214290"/>
            <a:ext cx="11668164" cy="4857784"/>
          </a:xfrm>
          <a:prstGeom prst="rect">
            <a:avLst/>
          </a:prstGeom>
        </p:spPr>
        <p:txBody>
          <a:bodyPr/>
          <a:lstStyle>
            <a:lvl1pPr marL="384175" indent="-384175" algn="l" defTabSz="1023620" rtl="0" eaLnBrk="0" fontAlgn="base" hangingPunct="0">
              <a:spcBef>
                <a:spcPct val="17000"/>
              </a:spcBef>
              <a:spcAft>
                <a:spcPct val="0"/>
              </a:spcAft>
              <a:buFont typeface="Arial" panose="020B0604020202020204" pitchFamily="34" charset="0"/>
              <a:buChar char="•"/>
              <a:defRPr sz="3500" kern="1200">
                <a:solidFill>
                  <a:schemeClr val="tx1"/>
                </a:solidFill>
                <a:latin typeface="+mn-lt"/>
                <a:ea typeface="+mn-ea"/>
                <a:cs typeface="微软雅黑" panose="020B0503020204020204" pitchFamily="34" charset="-122"/>
              </a:defRPr>
            </a:lvl1pPr>
            <a:lvl2pPr marL="831850" indent="-319405" algn="l" defTabSz="1023620" rtl="0" eaLnBrk="0" fontAlgn="base" hangingPunct="0">
              <a:spcBef>
                <a:spcPct val="17000"/>
              </a:spcBef>
              <a:spcAft>
                <a:spcPct val="0"/>
              </a:spcAft>
              <a:buFont typeface="Arial" panose="020B0604020202020204" pitchFamily="34" charset="0"/>
              <a:buChar char="–"/>
              <a:defRPr sz="3100" kern="1200">
                <a:solidFill>
                  <a:schemeClr val="tx1"/>
                </a:solidFill>
                <a:latin typeface="+mn-lt"/>
                <a:ea typeface="+mn-ea"/>
                <a:cs typeface="微软雅黑" panose="020B0503020204020204" pitchFamily="34" charset="-122"/>
              </a:defRPr>
            </a:lvl2pPr>
            <a:lvl3pPr marL="1281430" indent="-255905" algn="l" defTabSz="1023620" rtl="0" eaLnBrk="0" fontAlgn="base" hangingPunct="0">
              <a:spcBef>
                <a:spcPct val="17000"/>
              </a:spcBef>
              <a:spcAft>
                <a:spcPct val="0"/>
              </a:spcAft>
              <a:buFont typeface="Arial" panose="020B0604020202020204" pitchFamily="34" charset="0"/>
              <a:buChar char="•"/>
              <a:defRPr sz="2700" kern="1200">
                <a:solidFill>
                  <a:schemeClr val="tx1"/>
                </a:solidFill>
                <a:latin typeface="+mn-lt"/>
                <a:ea typeface="+mn-ea"/>
                <a:cs typeface="微软雅黑" panose="020B0503020204020204" pitchFamily="34" charset="-122"/>
              </a:defRPr>
            </a:lvl3pPr>
            <a:lvl4pPr marL="1793875" indent="-25717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4pPr>
            <a:lvl5pPr marL="2305050" indent="-255905" algn="l" defTabSz="1023620" rtl="0" eaLnBrk="0" fontAlgn="base" hangingPunct="0">
              <a:spcBef>
                <a:spcPct val="17000"/>
              </a:spcBef>
              <a:spcAft>
                <a:spcPct val="0"/>
              </a:spcAft>
              <a:buFont typeface="Arial" panose="020B0604020202020204" pitchFamily="34" charset="0"/>
              <a:buChar char="»"/>
              <a:defRPr sz="2100" kern="1200">
                <a:solidFill>
                  <a:schemeClr val="tx1"/>
                </a:solidFill>
                <a:latin typeface="+mn-lt"/>
                <a:ea typeface="+mn-ea"/>
                <a:cs typeface="微软雅黑" panose="020B0503020204020204" pitchFamily="34" charset="-122"/>
              </a:defRPr>
            </a:lvl5pPr>
            <a:lvl6pPr marL="282067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6pPr>
            <a:lvl7pPr marL="333375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7pPr>
            <a:lvl8pPr marL="3846830"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8pPr>
            <a:lvl9pPr marL="4359275" indent="-255905" algn="l" defTabSz="1025525" rtl="0" eaLnBrk="1" latinLnBrk="0" hangingPunct="1">
              <a:spcBef>
                <a:spcPct val="17000"/>
              </a:spcBef>
              <a:buFont typeface="Arial" panose="020B0604020202020204" pitchFamily="34" charset="0"/>
              <a:buChar char="•"/>
              <a:defRPr sz="2195" kern="1200">
                <a:solidFill>
                  <a:schemeClr val="tx1"/>
                </a:solidFill>
                <a:latin typeface="+mn-lt"/>
                <a:ea typeface="+mn-ea"/>
                <a:cs typeface="+mn-cs"/>
              </a:defRPr>
            </a:lvl9pPr>
          </a:lstStyle>
          <a:p>
            <a:pPr lvl="0">
              <a:lnSpc>
                <a:spcPct val="150000"/>
              </a:lnSpc>
              <a:buNone/>
              <a:defRPr/>
            </a:pPr>
            <a:r>
              <a:rPr lang="zh-CN" altLang="en-US" sz="1600" b="1" dirty="0" smtClean="0">
                <a:solidFill>
                  <a:schemeClr val="tx2">
                    <a:lumMod val="75000"/>
                  </a:schemeClr>
                </a:solidFill>
                <a:cs typeface="+mn-ea"/>
                <a:sym typeface="+mn-lt"/>
              </a:rPr>
              <a:t>视网膜</a:t>
            </a:r>
            <a:r>
              <a:rPr lang="zh-CN" altLang="en-US" sz="1600" b="1" dirty="0" smtClean="0">
                <a:solidFill>
                  <a:srgbClr val="C00000"/>
                </a:solidFill>
                <a:cs typeface="+mn-ea"/>
                <a:sym typeface="+mn-lt"/>
              </a:rPr>
              <a:t>脱离</a:t>
            </a:r>
            <a:r>
              <a:rPr lang="zh-CN" altLang="en-US" sz="1600" b="1" dirty="0" smtClean="0">
                <a:solidFill>
                  <a:schemeClr val="tx2">
                    <a:lumMod val="75000"/>
                  </a:schemeClr>
                </a:solidFill>
                <a:cs typeface="+mn-ea"/>
                <a:sym typeface="+mn-lt"/>
              </a:rPr>
              <a:t>修补术</a:t>
            </a:r>
            <a:r>
              <a:rPr lang="en-US" altLang="zh-CN" sz="1600" b="1" dirty="0" smtClean="0">
                <a:solidFill>
                  <a:srgbClr val="FF0000"/>
                </a:solidFill>
                <a:cs typeface="+mn-ea"/>
                <a:sym typeface="+mn-lt"/>
              </a:rPr>
              <a:t>   </a:t>
            </a:r>
            <a:endParaRPr lang="en-US" altLang="zh-CN" sz="1600" b="1" dirty="0" smtClean="0">
              <a:solidFill>
                <a:schemeClr val="tx2">
                  <a:lumMod val="75000"/>
                </a:schemeClr>
              </a:solidFill>
              <a:cs typeface="+mn-ea"/>
              <a:sym typeface="+mn-lt"/>
            </a:endParaRPr>
          </a:p>
          <a:p>
            <a:pPr lvl="0">
              <a:lnSpc>
                <a:spcPct val="150000"/>
              </a:lnSpc>
              <a:buNone/>
              <a:defRPr/>
            </a:pPr>
            <a:r>
              <a:rPr lang="zh-CN" altLang="en-US" sz="1600" b="1" dirty="0" smtClean="0">
                <a:solidFill>
                  <a:schemeClr val="tx2">
                    <a:lumMod val="75000"/>
                  </a:schemeClr>
                </a:solidFill>
                <a:cs typeface="+mn-ea"/>
                <a:sym typeface="+mn-lt"/>
              </a:rPr>
              <a:t>           </a:t>
            </a:r>
            <a:r>
              <a:rPr lang="en-US" altLang="zh-CN" sz="1600" b="1" dirty="0" smtClean="0">
                <a:solidFill>
                  <a:schemeClr val="tx2">
                    <a:lumMod val="75000"/>
                  </a:schemeClr>
                </a:solidFill>
                <a:cs typeface="+mn-ea"/>
                <a:sym typeface="+mn-lt"/>
              </a:rPr>
              <a:t>A </a:t>
            </a:r>
            <a:r>
              <a:rPr lang="zh-CN" altLang="en-US" sz="1600" b="1" dirty="0" smtClean="0">
                <a:solidFill>
                  <a:schemeClr val="tx2">
                    <a:lumMod val="75000"/>
                  </a:schemeClr>
                </a:solidFill>
                <a:cs typeface="+mn-ea"/>
                <a:sym typeface="+mn-lt"/>
              </a:rPr>
              <a:t>用</a:t>
            </a:r>
            <a:r>
              <a:rPr lang="zh-CN" altLang="en-US" sz="1600" b="1" dirty="0" smtClean="0">
                <a:solidFill>
                  <a:srgbClr val="FF0000"/>
                </a:solidFill>
                <a:cs typeface="+mn-ea"/>
                <a:sym typeface="+mn-lt"/>
              </a:rPr>
              <a:t>巩膜环扎</a:t>
            </a:r>
            <a:r>
              <a:rPr lang="zh-CN" altLang="en-US" sz="1600" b="1" dirty="0" smtClean="0">
                <a:solidFill>
                  <a:schemeClr val="tx2">
                    <a:lumMod val="75000"/>
                  </a:schemeClr>
                </a:solidFill>
                <a:cs typeface="+mn-ea"/>
                <a:sym typeface="+mn-lt"/>
              </a:rPr>
              <a:t>和植入的视网膜脱离手术</a:t>
            </a:r>
            <a:r>
              <a:rPr lang="en-US" altLang="zh-CN" sz="1600" b="1" dirty="0" smtClean="0">
                <a:solidFill>
                  <a:schemeClr val="tx2">
                    <a:lumMod val="75000"/>
                  </a:schemeClr>
                </a:solidFill>
                <a:cs typeface="+mn-ea"/>
                <a:sym typeface="+mn-lt"/>
              </a:rPr>
              <a:t>14.4</a:t>
            </a:r>
          </a:p>
          <a:p>
            <a:pPr lvl="0">
              <a:lnSpc>
                <a:spcPct val="150000"/>
              </a:lnSpc>
              <a:buNone/>
              <a:defRPr/>
            </a:pPr>
            <a:r>
              <a:rPr lang="en-US" altLang="zh-CN" sz="1600" b="1" dirty="0" smtClean="0">
                <a:solidFill>
                  <a:schemeClr val="tx2">
                    <a:lumMod val="75000"/>
                  </a:schemeClr>
                </a:solidFill>
                <a:cs typeface="+mn-ea"/>
                <a:sym typeface="+mn-lt"/>
              </a:rPr>
              <a:t>             a </a:t>
            </a:r>
            <a:r>
              <a:rPr lang="zh-CN" altLang="en-US" sz="1600" b="1" dirty="0" smtClean="0">
                <a:solidFill>
                  <a:schemeClr val="tx2">
                    <a:lumMod val="75000"/>
                  </a:schemeClr>
                </a:solidFill>
                <a:cs typeface="+mn-ea"/>
                <a:sym typeface="+mn-lt"/>
              </a:rPr>
              <a:t>伴有植入物（硅胶，硅海绵等）</a:t>
            </a:r>
            <a:r>
              <a:rPr lang="en-US" altLang="zh-CN" sz="1600" b="1" dirty="0" smtClean="0">
                <a:solidFill>
                  <a:schemeClr val="tx2">
                    <a:lumMod val="75000"/>
                  </a:schemeClr>
                </a:solidFill>
                <a:cs typeface="+mn-ea"/>
                <a:sym typeface="+mn-lt"/>
              </a:rPr>
              <a:t>14.41</a:t>
            </a:r>
            <a:r>
              <a:rPr lang="zh-CN" altLang="en-US" sz="1600" b="1" dirty="0" smtClean="0">
                <a:solidFill>
                  <a:schemeClr val="tx2">
                    <a:lumMod val="75000"/>
                  </a:schemeClr>
                </a:solidFill>
                <a:cs typeface="+mn-ea"/>
                <a:sym typeface="+mn-lt"/>
              </a:rPr>
              <a:t>：巩膜环扎术伴植入物</a:t>
            </a:r>
            <a:endParaRPr lang="en-US" altLang="zh-CN" sz="1600" b="1" dirty="0" smtClean="0">
              <a:solidFill>
                <a:schemeClr val="tx2">
                  <a:lumMod val="75000"/>
                </a:schemeClr>
              </a:solidFill>
              <a:cs typeface="+mn-ea"/>
              <a:sym typeface="+mn-lt"/>
            </a:endParaRPr>
          </a:p>
          <a:p>
            <a:pPr lvl="0">
              <a:lnSpc>
                <a:spcPct val="150000"/>
              </a:lnSpc>
              <a:buNone/>
              <a:defRPr/>
            </a:pPr>
            <a:r>
              <a:rPr lang="en-US" altLang="zh-CN" sz="1600" b="1" dirty="0" smtClean="0">
                <a:solidFill>
                  <a:schemeClr val="tx2">
                    <a:lumMod val="75000"/>
                  </a:schemeClr>
                </a:solidFill>
                <a:cs typeface="+mn-ea"/>
                <a:sym typeface="+mn-lt"/>
              </a:rPr>
              <a:t>                                                                                           </a:t>
            </a:r>
            <a:r>
              <a:rPr lang="zh-CN" altLang="en-US" sz="1600" b="1" dirty="0" smtClean="0">
                <a:solidFill>
                  <a:schemeClr val="tx2">
                    <a:lumMod val="75000"/>
                  </a:schemeClr>
                </a:solidFill>
                <a:cs typeface="+mn-ea"/>
                <a:sym typeface="+mn-lt"/>
              </a:rPr>
              <a:t>巩膜外加压术（巩膜扣带术）</a:t>
            </a:r>
            <a:endParaRPr lang="en-US" altLang="zh-CN" sz="1600" b="1" dirty="0" smtClean="0">
              <a:solidFill>
                <a:schemeClr val="tx2">
                  <a:lumMod val="75000"/>
                </a:schemeClr>
              </a:solidFill>
              <a:cs typeface="+mn-ea"/>
              <a:sym typeface="+mn-lt"/>
            </a:endParaRPr>
          </a:p>
          <a:p>
            <a:pPr lvl="0">
              <a:lnSpc>
                <a:spcPct val="150000"/>
              </a:lnSpc>
              <a:buNone/>
              <a:defRPr/>
            </a:pPr>
            <a:r>
              <a:rPr lang="en-US" altLang="zh-CN" sz="1600" b="1" dirty="0" smtClean="0">
                <a:solidFill>
                  <a:schemeClr val="tx2">
                    <a:lumMod val="75000"/>
                  </a:schemeClr>
                </a:solidFill>
                <a:cs typeface="+mn-ea"/>
                <a:sym typeface="+mn-lt"/>
              </a:rPr>
              <a:t>                                                                                           </a:t>
            </a:r>
            <a:r>
              <a:rPr lang="zh-CN" altLang="en-US" sz="1600" b="1" dirty="0" smtClean="0">
                <a:solidFill>
                  <a:schemeClr val="tx2">
                    <a:lumMod val="75000"/>
                  </a:schemeClr>
                </a:solidFill>
                <a:cs typeface="+mn-ea"/>
                <a:sym typeface="+mn-lt"/>
              </a:rPr>
              <a:t>巩膜外垫压术</a:t>
            </a:r>
            <a:r>
              <a:rPr lang="en-US" altLang="zh-CN" sz="1600" b="1" dirty="0" smtClean="0">
                <a:solidFill>
                  <a:schemeClr val="tx2">
                    <a:lumMod val="75000"/>
                  </a:schemeClr>
                </a:solidFill>
                <a:cs typeface="+mn-ea"/>
                <a:sym typeface="+mn-lt"/>
              </a:rPr>
              <a:t> </a:t>
            </a:r>
          </a:p>
          <a:p>
            <a:pPr lvl="0">
              <a:lnSpc>
                <a:spcPct val="150000"/>
              </a:lnSpc>
              <a:buNone/>
              <a:defRPr/>
            </a:pPr>
            <a:r>
              <a:rPr lang="en-US" altLang="zh-CN" sz="1600" b="1" dirty="0" smtClean="0">
                <a:solidFill>
                  <a:schemeClr val="tx2">
                    <a:lumMod val="75000"/>
                  </a:schemeClr>
                </a:solidFill>
                <a:cs typeface="+mn-ea"/>
                <a:sym typeface="+mn-lt"/>
              </a:rPr>
              <a:t>              b </a:t>
            </a:r>
            <a:r>
              <a:rPr lang="zh-CN" altLang="en-US" sz="1600" b="1" dirty="0" smtClean="0">
                <a:solidFill>
                  <a:schemeClr val="tx2">
                    <a:lumMod val="75000"/>
                  </a:schemeClr>
                </a:solidFill>
                <a:cs typeface="+mn-ea"/>
                <a:sym typeface="+mn-lt"/>
              </a:rPr>
              <a:t>其他巩膜环扎术</a:t>
            </a:r>
            <a:r>
              <a:rPr lang="en-US" altLang="zh-CN" sz="1600" b="1" dirty="0" smtClean="0">
                <a:solidFill>
                  <a:schemeClr val="tx2">
                    <a:lumMod val="75000"/>
                  </a:schemeClr>
                </a:solidFill>
                <a:cs typeface="+mn-ea"/>
                <a:sym typeface="+mn-lt"/>
              </a:rPr>
              <a:t>14.49</a:t>
            </a:r>
            <a:r>
              <a:rPr lang="zh-CN" altLang="en-US" sz="1600" b="1" dirty="0" smtClean="0">
                <a:solidFill>
                  <a:schemeClr val="tx2">
                    <a:lumMod val="75000"/>
                  </a:schemeClr>
                </a:solidFill>
                <a:cs typeface="+mn-ea"/>
                <a:sym typeface="+mn-lt"/>
              </a:rPr>
              <a:t>：巩膜环扎术伴玻璃体条索剪断术</a:t>
            </a:r>
            <a:endParaRPr lang="en-US" altLang="zh-CN" sz="1600" b="1" dirty="0" smtClean="0">
              <a:solidFill>
                <a:schemeClr val="tx2">
                  <a:lumMod val="75000"/>
                </a:schemeClr>
              </a:solidFill>
              <a:cs typeface="+mn-ea"/>
              <a:sym typeface="+mn-lt"/>
            </a:endParaRPr>
          </a:p>
          <a:p>
            <a:pPr lvl="0">
              <a:lnSpc>
                <a:spcPct val="150000"/>
              </a:lnSpc>
              <a:buNone/>
              <a:defRPr/>
            </a:pPr>
            <a:r>
              <a:rPr lang="zh-CN" altLang="en-US" sz="1600" b="1" dirty="0" smtClean="0">
                <a:solidFill>
                  <a:schemeClr val="tx2">
                    <a:lumMod val="75000"/>
                  </a:schemeClr>
                </a:solidFill>
                <a:cs typeface="+mn-ea"/>
                <a:sym typeface="+mn-lt"/>
              </a:rPr>
              <a:t>                                                                巩膜环扎术伴玻璃体切断术</a:t>
            </a:r>
            <a:endParaRPr lang="en-US" altLang="zh-CN" sz="1600" b="1" dirty="0" smtClean="0">
              <a:solidFill>
                <a:schemeClr val="tx2">
                  <a:lumMod val="75000"/>
                </a:schemeClr>
              </a:solidFill>
              <a:cs typeface="+mn-ea"/>
              <a:sym typeface="+mn-lt"/>
            </a:endParaRPr>
          </a:p>
          <a:p>
            <a:pPr lvl="0">
              <a:lnSpc>
                <a:spcPct val="150000"/>
              </a:lnSpc>
              <a:buNone/>
              <a:defRPr/>
            </a:pPr>
            <a:r>
              <a:rPr lang="zh-CN" altLang="en-US" sz="1600" b="1" dirty="0" smtClean="0">
                <a:solidFill>
                  <a:schemeClr val="tx2">
                    <a:lumMod val="75000"/>
                  </a:schemeClr>
                </a:solidFill>
                <a:cs typeface="+mn-ea"/>
                <a:sym typeface="+mn-lt"/>
              </a:rPr>
              <a:t>                                                                巩膜板层填充术</a:t>
            </a:r>
            <a:endParaRPr lang="en-US" altLang="zh-CN" sz="1600" b="1" dirty="0" smtClean="0">
              <a:solidFill>
                <a:schemeClr val="tx2">
                  <a:lumMod val="75000"/>
                </a:schemeClr>
              </a:solidFill>
              <a:cs typeface="+mn-ea"/>
              <a:sym typeface="+mn-lt"/>
            </a:endParaRPr>
          </a:p>
          <a:p>
            <a:pPr lvl="0">
              <a:lnSpc>
                <a:spcPct val="150000"/>
              </a:lnSpc>
              <a:buNone/>
              <a:defRPr/>
            </a:pPr>
            <a:r>
              <a:rPr lang="zh-CN" altLang="en-US" sz="1600" b="1" dirty="0" smtClean="0">
                <a:solidFill>
                  <a:schemeClr val="tx2">
                    <a:lumMod val="75000"/>
                  </a:schemeClr>
                </a:solidFill>
                <a:cs typeface="+mn-ea"/>
                <a:sym typeface="+mn-lt"/>
              </a:rPr>
              <a:t>                                                                   气液交换术（巩膜环扎伴空气填塞）</a:t>
            </a:r>
            <a:endParaRPr lang="en-US" altLang="zh-CN" sz="1600" b="1" dirty="0" smtClean="0">
              <a:solidFill>
                <a:schemeClr val="tx2">
                  <a:lumMod val="75000"/>
                </a:schemeClr>
              </a:solidFill>
              <a:cs typeface="+mn-ea"/>
              <a:sym typeface="+mn-lt"/>
            </a:endParaRPr>
          </a:p>
          <a:p>
            <a:pPr lvl="0">
              <a:lnSpc>
                <a:spcPct val="150000"/>
              </a:lnSpc>
              <a:buNone/>
              <a:defRPr/>
            </a:pPr>
            <a:r>
              <a:rPr lang="en-US" altLang="zh-CN" sz="1600" b="1" dirty="0" smtClean="0">
                <a:solidFill>
                  <a:schemeClr val="tx2">
                    <a:lumMod val="75000"/>
                  </a:schemeClr>
                </a:solidFill>
                <a:cs typeface="+mn-ea"/>
                <a:sym typeface="+mn-lt"/>
              </a:rPr>
              <a:t>        B </a:t>
            </a:r>
            <a:r>
              <a:rPr lang="zh-CN" altLang="en-US" sz="1600" b="1" dirty="0" smtClean="0">
                <a:solidFill>
                  <a:schemeClr val="tx2">
                    <a:lumMod val="75000"/>
                  </a:schemeClr>
                </a:solidFill>
                <a:cs typeface="+mn-ea"/>
                <a:sym typeface="+mn-lt"/>
              </a:rPr>
              <a:t>视网膜</a:t>
            </a:r>
            <a:r>
              <a:rPr lang="zh-CN" altLang="en-US" sz="1600" b="1" dirty="0" smtClean="0">
                <a:solidFill>
                  <a:schemeClr val="tx2"/>
                </a:solidFill>
                <a:cs typeface="+mn-ea"/>
                <a:sym typeface="+mn-lt"/>
              </a:rPr>
              <a:t>脱离</a:t>
            </a:r>
            <a:r>
              <a:rPr lang="zh-CN" altLang="en-US" sz="1600" b="1" dirty="0" smtClean="0">
                <a:solidFill>
                  <a:schemeClr val="tx2">
                    <a:lumMod val="75000"/>
                  </a:schemeClr>
                </a:solidFill>
                <a:cs typeface="+mn-ea"/>
                <a:sym typeface="+mn-lt"/>
              </a:rPr>
              <a:t>其他修补术</a:t>
            </a:r>
            <a:r>
              <a:rPr lang="en-US" altLang="zh-CN" sz="1600" b="1" dirty="0" smtClean="0">
                <a:solidFill>
                  <a:schemeClr val="tx2">
                    <a:lumMod val="75000"/>
                  </a:schemeClr>
                </a:solidFill>
                <a:cs typeface="+mn-ea"/>
                <a:sym typeface="+mn-lt"/>
              </a:rPr>
              <a:t>14.5</a:t>
            </a:r>
          </a:p>
          <a:p>
            <a:pPr lvl="0">
              <a:lnSpc>
                <a:spcPct val="150000"/>
              </a:lnSpc>
              <a:buNone/>
              <a:defRPr/>
            </a:pPr>
            <a:r>
              <a:rPr lang="zh-CN" altLang="en-US" sz="1600" b="1" dirty="0" smtClean="0">
                <a:solidFill>
                  <a:schemeClr val="tx2">
                    <a:lumMod val="75000"/>
                  </a:schemeClr>
                </a:solidFill>
                <a:cs typeface="+mn-ea"/>
                <a:sym typeface="+mn-lt"/>
              </a:rPr>
              <a:t>                                                                 透热术</a:t>
            </a:r>
            <a:r>
              <a:rPr lang="en-US" altLang="zh-CN" sz="1600" b="1" dirty="0" smtClean="0">
                <a:solidFill>
                  <a:schemeClr val="tx2">
                    <a:lumMod val="75000"/>
                  </a:schemeClr>
                </a:solidFill>
                <a:cs typeface="+mn-ea"/>
                <a:sym typeface="+mn-lt"/>
              </a:rPr>
              <a:t>14.51</a:t>
            </a:r>
          </a:p>
          <a:p>
            <a:pPr lvl="0">
              <a:lnSpc>
                <a:spcPct val="150000"/>
              </a:lnSpc>
              <a:buNone/>
              <a:defRPr/>
            </a:pPr>
            <a:r>
              <a:rPr lang="en-US" altLang="zh-CN" sz="1600" b="1" dirty="0" smtClean="0">
                <a:solidFill>
                  <a:schemeClr val="tx2">
                    <a:lumMod val="75000"/>
                  </a:schemeClr>
                </a:solidFill>
                <a:cs typeface="+mn-ea"/>
                <a:sym typeface="+mn-lt"/>
              </a:rPr>
              <a:t>                                                                 </a:t>
            </a:r>
            <a:r>
              <a:rPr lang="zh-CN" altLang="en-US" sz="1600" b="1" dirty="0" smtClean="0">
                <a:solidFill>
                  <a:schemeClr val="tx2">
                    <a:lumMod val="75000"/>
                  </a:schemeClr>
                </a:solidFill>
                <a:cs typeface="+mn-ea"/>
                <a:sym typeface="+mn-lt"/>
              </a:rPr>
              <a:t>冷冻术</a:t>
            </a:r>
            <a:r>
              <a:rPr lang="en-US" altLang="zh-CN" sz="1600" b="1" dirty="0" smtClean="0">
                <a:solidFill>
                  <a:schemeClr val="tx2">
                    <a:lumMod val="75000"/>
                  </a:schemeClr>
                </a:solidFill>
                <a:cs typeface="+mn-ea"/>
                <a:sym typeface="+mn-lt"/>
              </a:rPr>
              <a:t>14.52</a:t>
            </a:r>
          </a:p>
          <a:p>
            <a:pPr lvl="0">
              <a:lnSpc>
                <a:spcPct val="150000"/>
              </a:lnSpc>
              <a:buNone/>
              <a:defRPr/>
            </a:pPr>
            <a:r>
              <a:rPr lang="en-US" altLang="zh-CN" sz="1600" b="1" dirty="0" smtClean="0">
                <a:solidFill>
                  <a:schemeClr val="tx2">
                    <a:lumMod val="75000"/>
                  </a:schemeClr>
                </a:solidFill>
                <a:cs typeface="+mn-ea"/>
                <a:sym typeface="+mn-lt"/>
              </a:rPr>
              <a:t>                                                                 </a:t>
            </a:r>
            <a:r>
              <a:rPr lang="zh-CN" altLang="en-US" sz="1600" b="1" dirty="0" smtClean="0">
                <a:solidFill>
                  <a:schemeClr val="tx2">
                    <a:lumMod val="75000"/>
                  </a:schemeClr>
                </a:solidFill>
                <a:cs typeface="+mn-ea"/>
                <a:sym typeface="+mn-lt"/>
              </a:rPr>
              <a:t>氙弧光凝固术</a:t>
            </a:r>
            <a:r>
              <a:rPr lang="en-US" altLang="zh-CN" sz="1600" b="1" dirty="0" smtClean="0">
                <a:solidFill>
                  <a:schemeClr val="tx2">
                    <a:lumMod val="75000"/>
                  </a:schemeClr>
                </a:solidFill>
                <a:cs typeface="+mn-ea"/>
                <a:sym typeface="+mn-lt"/>
              </a:rPr>
              <a:t>14.53</a:t>
            </a:r>
          </a:p>
          <a:p>
            <a:pPr lvl="0">
              <a:lnSpc>
                <a:spcPct val="150000"/>
              </a:lnSpc>
              <a:buNone/>
              <a:defRPr/>
            </a:pPr>
            <a:r>
              <a:rPr lang="en-US" altLang="zh-CN" sz="1600" b="1" dirty="0" smtClean="0">
                <a:solidFill>
                  <a:schemeClr val="tx2">
                    <a:lumMod val="75000"/>
                  </a:schemeClr>
                </a:solidFill>
                <a:cs typeface="+mn-ea"/>
                <a:sym typeface="+mn-lt"/>
              </a:rPr>
              <a:t>                                                                 </a:t>
            </a:r>
            <a:r>
              <a:rPr lang="zh-CN" altLang="en-US" sz="1600" b="1" dirty="0" smtClean="0">
                <a:solidFill>
                  <a:schemeClr val="tx2">
                    <a:lumMod val="75000"/>
                  </a:schemeClr>
                </a:solidFill>
                <a:cs typeface="+mn-ea"/>
                <a:sym typeface="+mn-lt"/>
              </a:rPr>
              <a:t>光凝术</a:t>
            </a:r>
            <a:r>
              <a:rPr lang="en-US" altLang="zh-CN" sz="1600" b="1" dirty="0" smtClean="0">
                <a:solidFill>
                  <a:schemeClr val="tx2">
                    <a:lumMod val="75000"/>
                  </a:schemeClr>
                </a:solidFill>
                <a:cs typeface="+mn-ea"/>
                <a:sym typeface="+mn-lt"/>
              </a:rPr>
              <a:t>14.54</a:t>
            </a:r>
          </a:p>
          <a:p>
            <a:pPr lvl="0">
              <a:lnSpc>
                <a:spcPct val="150000"/>
              </a:lnSpc>
              <a:buNone/>
              <a:defRPr/>
            </a:pPr>
            <a:endParaRPr lang="en-US" altLang="zh-CN" sz="1800" b="1" dirty="0" smtClean="0">
              <a:solidFill>
                <a:schemeClr val="tx2">
                  <a:lumMod val="75000"/>
                </a:schemeClr>
              </a:solidFill>
              <a:cs typeface="+mn-ea"/>
              <a:sym typeface="+mn-lt"/>
            </a:endParaRPr>
          </a:p>
          <a:p>
            <a:pPr lvl="0">
              <a:lnSpc>
                <a:spcPct val="150000"/>
              </a:lnSpc>
              <a:buNone/>
              <a:defRPr/>
            </a:pPr>
            <a:endParaRPr lang="en-US" altLang="zh-CN" sz="1800" b="1" dirty="0" smtClean="0">
              <a:solidFill>
                <a:schemeClr val="tx2">
                  <a:lumMod val="75000"/>
                </a:schemeClr>
              </a:solidFill>
              <a:cs typeface="+mn-ea"/>
              <a:sym typeface="+mn-lt"/>
            </a:endParaRPr>
          </a:p>
        </p:txBody>
      </p:sp>
      <p:sp>
        <p:nvSpPr>
          <p:cNvPr id="4" name="矩形 3"/>
          <p:cNvSpPr/>
          <p:nvPr/>
        </p:nvSpPr>
        <p:spPr>
          <a:xfrm>
            <a:off x="8310578" y="2714620"/>
            <a:ext cx="3190897" cy="1077218"/>
          </a:xfrm>
          <a:prstGeom prst="rect">
            <a:avLst/>
          </a:prstGeom>
        </p:spPr>
        <p:txBody>
          <a:bodyPr wrap="square">
            <a:spAutoFit/>
          </a:bodyPr>
          <a:lstStyle/>
          <a:p>
            <a:r>
              <a:rPr lang="zh-CN" altLang="en-US" sz="1600" dirty="0" smtClean="0">
                <a:solidFill>
                  <a:srgbClr val="FF0000"/>
                </a:solidFill>
              </a:rPr>
              <a:t>巩膜手术用于治疗视网膜脱离时，同时进行的视网膜下放液术、后入路玻璃体切割术、空气填塞法不应编码。</a:t>
            </a:r>
            <a:endParaRPr lang="zh-CN" altLang="en-US" sz="1600" dirty="0">
              <a:solidFill>
                <a:srgbClr val="FF0000"/>
              </a:solidFill>
            </a:endParaRPr>
          </a:p>
        </p:txBody>
      </p:sp>
      <p:sp>
        <p:nvSpPr>
          <p:cNvPr id="7" name="矩形 6"/>
          <p:cNvSpPr/>
          <p:nvPr/>
        </p:nvSpPr>
        <p:spPr>
          <a:xfrm>
            <a:off x="6096000" y="5715016"/>
            <a:ext cx="6096000" cy="738664"/>
          </a:xfrm>
          <a:prstGeom prst="rect">
            <a:avLst/>
          </a:prstGeom>
        </p:spPr>
        <p:txBody>
          <a:bodyPr>
            <a:spAutoFit/>
          </a:bodyPr>
          <a:lstStyle/>
          <a:p>
            <a:r>
              <a:rPr lang="zh-CN" altLang="en-US" sz="1400" dirty="0" smtClean="0">
                <a:solidFill>
                  <a:srgbClr val="17375E"/>
                </a:solidFill>
              </a:rPr>
              <a:t>视网膜、脉络膜的相关手术同时伴有玻璃体切除，应选择与疾病性质相符的视网膜、脉络膜手术作为主要手术编码，</a:t>
            </a:r>
            <a:r>
              <a:rPr lang="zh-CN" altLang="en-US" sz="1400" b="1" dirty="0" smtClean="0">
                <a:solidFill>
                  <a:srgbClr val="17375E"/>
                </a:solidFill>
              </a:rPr>
              <a:t>玻璃体切除手术作为其他手术编码</a:t>
            </a:r>
            <a:r>
              <a:rPr lang="zh-CN" altLang="en-US" sz="1400" dirty="0" smtClean="0">
                <a:solidFill>
                  <a:srgbClr val="17375E"/>
                </a:solidFill>
              </a:rPr>
              <a:t>。</a:t>
            </a:r>
            <a:endParaRPr lang="zh-CN" altLang="en-US" sz="1400" dirty="0">
              <a:solidFill>
                <a:srgbClr val="17375E"/>
              </a:solidFill>
            </a:endParaRPr>
          </a:p>
        </p:txBody>
      </p:sp>
      <p:graphicFrame>
        <p:nvGraphicFramePr>
          <p:cNvPr id="8" name="表格 7"/>
          <p:cNvGraphicFramePr>
            <a:graphicFrameLocks noGrp="1"/>
          </p:cNvGraphicFramePr>
          <p:nvPr/>
        </p:nvGraphicFramePr>
        <p:xfrm>
          <a:off x="8077200" y="1357298"/>
          <a:ext cx="3662402" cy="670560"/>
        </p:xfrm>
        <a:graphic>
          <a:graphicData uri="http://schemas.openxmlformats.org/drawingml/2006/table">
            <a:tbl>
              <a:tblPr/>
              <a:tblGrid>
                <a:gridCol w="932562"/>
                <a:gridCol w="2729840"/>
              </a:tblGrid>
              <a:tr h="167640">
                <a:tc>
                  <a:txBody>
                    <a:bodyPr/>
                    <a:lstStyle/>
                    <a:p>
                      <a:pPr algn="l" fontAlgn="b"/>
                      <a:r>
                        <a:rPr lang="en-US" altLang="zh-CN" sz="1000" b="0" i="0" u="none" strike="noStrike" dirty="0">
                          <a:latin typeface="Arial"/>
                        </a:rPr>
                        <a:t>14.41002</a:t>
                      </a:r>
                    </a:p>
                  </a:txBody>
                  <a:tcPr marL="10160" marR="10160" marT="7620" marB="0" anchor="b">
                    <a:lnL>
                      <a:noFill/>
                    </a:lnL>
                    <a:lnR>
                      <a:noFill/>
                    </a:lnR>
                    <a:lnT>
                      <a:noFill/>
                    </a:lnT>
                    <a:lnB>
                      <a:noFill/>
                    </a:lnB>
                    <a:solidFill>
                      <a:schemeClr val="accent6">
                        <a:lumMod val="20000"/>
                        <a:lumOff val="80000"/>
                      </a:schemeClr>
                    </a:solidFill>
                  </a:tcPr>
                </a:tc>
                <a:tc>
                  <a:txBody>
                    <a:bodyPr/>
                    <a:lstStyle/>
                    <a:p>
                      <a:pPr algn="l" fontAlgn="b"/>
                      <a:r>
                        <a:rPr lang="zh-CN" altLang="en-US" sz="1000" b="0" i="0" u="none" strike="noStrike" dirty="0">
                          <a:latin typeface="Arial"/>
                        </a:rPr>
                        <a:t>巩膜环扎术伴植入物</a:t>
                      </a:r>
                    </a:p>
                  </a:txBody>
                  <a:tcPr marL="10160" marR="10160" marT="7620" marB="0" anchor="b">
                    <a:lnL>
                      <a:noFill/>
                    </a:lnL>
                    <a:lnR>
                      <a:noFill/>
                    </a:lnR>
                    <a:lnT>
                      <a:noFill/>
                    </a:lnT>
                    <a:lnB>
                      <a:noFill/>
                    </a:lnB>
                    <a:solidFill>
                      <a:schemeClr val="accent5">
                        <a:lumMod val="20000"/>
                        <a:lumOff val="80000"/>
                      </a:schemeClr>
                    </a:solidFill>
                  </a:tcPr>
                </a:tc>
              </a:tr>
              <a:tr h="167640">
                <a:tc>
                  <a:txBody>
                    <a:bodyPr/>
                    <a:lstStyle/>
                    <a:p>
                      <a:pPr algn="l" fontAlgn="b"/>
                      <a:r>
                        <a:rPr lang="en-US" altLang="zh-CN" sz="1000" b="0" i="0" u="none" strike="noStrike" dirty="0">
                          <a:latin typeface="Arial"/>
                        </a:rPr>
                        <a:t>14.49001</a:t>
                      </a:r>
                    </a:p>
                  </a:txBody>
                  <a:tcPr marL="10160" marR="10160" marT="7620" marB="0" anchor="b">
                    <a:lnL>
                      <a:noFill/>
                    </a:lnL>
                    <a:lnR>
                      <a:noFill/>
                    </a:lnR>
                    <a:lnT>
                      <a:noFill/>
                    </a:lnT>
                    <a:lnB>
                      <a:noFill/>
                    </a:lnB>
                    <a:solidFill>
                      <a:schemeClr val="accent6">
                        <a:lumMod val="20000"/>
                        <a:lumOff val="80000"/>
                      </a:schemeClr>
                    </a:solidFill>
                  </a:tcPr>
                </a:tc>
                <a:tc>
                  <a:txBody>
                    <a:bodyPr/>
                    <a:lstStyle/>
                    <a:p>
                      <a:pPr algn="l" fontAlgn="b"/>
                      <a:r>
                        <a:rPr lang="zh-CN" altLang="en-US" sz="1000" b="0" i="0" u="none" strike="noStrike" dirty="0">
                          <a:latin typeface="Arial"/>
                        </a:rPr>
                        <a:t>巩膜环扎术</a:t>
                      </a:r>
                    </a:p>
                  </a:txBody>
                  <a:tcPr marL="10160" marR="10160" marT="7620" marB="0" anchor="b">
                    <a:lnL>
                      <a:noFill/>
                    </a:lnL>
                    <a:lnR>
                      <a:noFill/>
                    </a:lnR>
                    <a:lnT>
                      <a:noFill/>
                    </a:lnT>
                    <a:lnB>
                      <a:noFill/>
                    </a:lnB>
                    <a:solidFill>
                      <a:schemeClr val="accent5">
                        <a:lumMod val="20000"/>
                        <a:lumOff val="80000"/>
                      </a:schemeClr>
                    </a:solidFill>
                  </a:tcPr>
                </a:tc>
              </a:tr>
              <a:tr h="167640">
                <a:tc>
                  <a:txBody>
                    <a:bodyPr/>
                    <a:lstStyle/>
                    <a:p>
                      <a:pPr algn="l" fontAlgn="b"/>
                      <a:r>
                        <a:rPr lang="en-US" altLang="zh-CN" sz="1000" b="0" i="0" u="none" strike="noStrike">
                          <a:latin typeface="Arial"/>
                        </a:rPr>
                        <a:t>14.49002</a:t>
                      </a:r>
                    </a:p>
                  </a:txBody>
                  <a:tcPr marL="10160" marR="10160" marT="7620" marB="0" anchor="b">
                    <a:lnL>
                      <a:noFill/>
                    </a:lnL>
                    <a:lnR>
                      <a:noFill/>
                    </a:lnR>
                    <a:lnT>
                      <a:noFill/>
                    </a:lnT>
                    <a:lnB>
                      <a:noFill/>
                    </a:lnB>
                    <a:solidFill>
                      <a:schemeClr val="accent6">
                        <a:lumMod val="20000"/>
                        <a:lumOff val="80000"/>
                      </a:schemeClr>
                    </a:solidFill>
                  </a:tcPr>
                </a:tc>
                <a:tc>
                  <a:txBody>
                    <a:bodyPr/>
                    <a:lstStyle/>
                    <a:p>
                      <a:pPr algn="l" fontAlgn="b"/>
                      <a:r>
                        <a:rPr lang="zh-CN" altLang="en-US" sz="1000" b="0" i="0" u="none" strike="noStrike" dirty="0">
                          <a:latin typeface="Arial"/>
                        </a:rPr>
                        <a:t>巩膜环扎术伴玻璃体切除术</a:t>
                      </a:r>
                    </a:p>
                  </a:txBody>
                  <a:tcPr marL="10160" marR="10160" marT="7620" marB="0" anchor="b">
                    <a:lnL>
                      <a:noFill/>
                    </a:lnL>
                    <a:lnR>
                      <a:noFill/>
                    </a:lnR>
                    <a:lnT>
                      <a:noFill/>
                    </a:lnT>
                    <a:lnB>
                      <a:noFill/>
                    </a:lnB>
                    <a:solidFill>
                      <a:schemeClr val="accent5">
                        <a:lumMod val="20000"/>
                        <a:lumOff val="80000"/>
                      </a:schemeClr>
                    </a:solidFill>
                  </a:tcPr>
                </a:tc>
              </a:tr>
              <a:tr h="167640">
                <a:tc>
                  <a:txBody>
                    <a:bodyPr/>
                    <a:lstStyle/>
                    <a:p>
                      <a:pPr algn="l" fontAlgn="b"/>
                      <a:r>
                        <a:rPr lang="en-US" altLang="zh-CN" sz="1000" b="0" i="0" u="none" strike="noStrike" dirty="0">
                          <a:latin typeface="Arial"/>
                        </a:rPr>
                        <a:t>14.49004</a:t>
                      </a:r>
                    </a:p>
                  </a:txBody>
                  <a:tcPr marL="10160" marR="10160" marT="7620" marB="0" anchor="b">
                    <a:lnL>
                      <a:noFill/>
                    </a:lnL>
                    <a:lnR>
                      <a:noFill/>
                    </a:lnR>
                    <a:lnT>
                      <a:noFill/>
                    </a:lnT>
                    <a:lnB>
                      <a:noFill/>
                    </a:lnB>
                    <a:solidFill>
                      <a:schemeClr val="accent6">
                        <a:lumMod val="20000"/>
                        <a:lumOff val="80000"/>
                      </a:schemeClr>
                    </a:solidFill>
                  </a:tcPr>
                </a:tc>
                <a:tc>
                  <a:txBody>
                    <a:bodyPr/>
                    <a:lstStyle/>
                    <a:p>
                      <a:pPr algn="l" fontAlgn="b"/>
                      <a:r>
                        <a:rPr lang="zh-CN" altLang="en-US" sz="1000" b="0" i="0" u="none" strike="noStrike" dirty="0">
                          <a:latin typeface="Arial"/>
                        </a:rPr>
                        <a:t>巩膜环扎术伴空气填充</a:t>
                      </a:r>
                    </a:p>
                  </a:txBody>
                  <a:tcPr marL="10160" marR="10160" marT="7620" marB="0" anchor="b">
                    <a:lnL>
                      <a:noFill/>
                    </a:lnL>
                    <a:lnR>
                      <a:noFill/>
                    </a:lnR>
                    <a:lnT>
                      <a:noFill/>
                    </a:lnT>
                    <a:lnB>
                      <a:noFill/>
                    </a:lnB>
                    <a:solidFill>
                      <a:schemeClr val="accent5">
                        <a:lumMod val="20000"/>
                        <a:lumOff val="80000"/>
                      </a:schemeClr>
                    </a:solidFill>
                  </a:tcPr>
                </a:tc>
              </a:tr>
            </a:tbl>
          </a:graphicData>
        </a:graphic>
      </p:graphicFrame>
      <p:graphicFrame>
        <p:nvGraphicFramePr>
          <p:cNvPr id="9" name="表格 8"/>
          <p:cNvGraphicFramePr>
            <a:graphicFrameLocks noGrp="1"/>
          </p:cNvGraphicFramePr>
          <p:nvPr/>
        </p:nvGraphicFramePr>
        <p:xfrm>
          <a:off x="7810512" y="4500570"/>
          <a:ext cx="4114800" cy="830580"/>
        </p:xfrm>
        <a:graphic>
          <a:graphicData uri="http://schemas.openxmlformats.org/drawingml/2006/table">
            <a:tbl>
              <a:tblPr/>
              <a:tblGrid>
                <a:gridCol w="1238259"/>
                <a:gridCol w="2876541"/>
              </a:tblGrid>
              <a:tr h="167640">
                <a:tc>
                  <a:txBody>
                    <a:bodyPr/>
                    <a:lstStyle/>
                    <a:p>
                      <a:pPr algn="l" fontAlgn="b"/>
                      <a:r>
                        <a:rPr lang="en-US" altLang="zh-CN" sz="1000" b="0" i="0" u="none" strike="noStrike" dirty="0">
                          <a:latin typeface="Arial"/>
                        </a:rPr>
                        <a:t>14.51001</a:t>
                      </a:r>
                    </a:p>
                  </a:txBody>
                  <a:tcPr marL="10160" marR="10160" marT="7620" marB="0" anchor="b">
                    <a:lnL>
                      <a:noFill/>
                    </a:lnL>
                    <a:lnR>
                      <a:noFill/>
                    </a:lnR>
                    <a:lnT>
                      <a:noFill/>
                    </a:lnT>
                    <a:lnB>
                      <a:noFill/>
                    </a:lnB>
                    <a:solidFill>
                      <a:schemeClr val="accent6">
                        <a:lumMod val="20000"/>
                        <a:lumOff val="80000"/>
                      </a:schemeClr>
                    </a:solidFill>
                  </a:tcPr>
                </a:tc>
                <a:tc>
                  <a:txBody>
                    <a:bodyPr/>
                    <a:lstStyle/>
                    <a:p>
                      <a:pPr algn="l" fontAlgn="b"/>
                      <a:r>
                        <a:rPr lang="zh-CN" altLang="en-US" sz="1000" b="0" i="0" u="none" strike="noStrike" dirty="0">
                          <a:latin typeface="Arial"/>
                        </a:rPr>
                        <a:t>视网膜脱离电凝术</a:t>
                      </a:r>
                    </a:p>
                  </a:txBody>
                  <a:tcPr marL="10160" marR="10160" marT="7620" marB="0" anchor="b">
                    <a:lnL>
                      <a:noFill/>
                    </a:lnL>
                    <a:lnR>
                      <a:noFill/>
                    </a:lnR>
                    <a:lnT>
                      <a:noFill/>
                    </a:lnT>
                    <a:lnB>
                      <a:noFill/>
                    </a:lnB>
                    <a:solidFill>
                      <a:schemeClr val="tx2">
                        <a:lumMod val="20000"/>
                        <a:lumOff val="80000"/>
                      </a:schemeClr>
                    </a:solidFill>
                  </a:tcPr>
                </a:tc>
              </a:tr>
              <a:tr h="167640">
                <a:tc>
                  <a:txBody>
                    <a:bodyPr/>
                    <a:lstStyle/>
                    <a:p>
                      <a:pPr algn="l" fontAlgn="b"/>
                      <a:r>
                        <a:rPr lang="en-US" altLang="zh-CN" sz="1000" b="0" i="0" u="none" strike="noStrike" dirty="0">
                          <a:latin typeface="Arial"/>
                        </a:rPr>
                        <a:t>14.52001</a:t>
                      </a:r>
                    </a:p>
                  </a:txBody>
                  <a:tcPr marL="10160" marR="10160" marT="7620" marB="0" anchor="b">
                    <a:lnL>
                      <a:noFill/>
                    </a:lnL>
                    <a:lnR>
                      <a:noFill/>
                    </a:lnR>
                    <a:lnT>
                      <a:noFill/>
                    </a:lnT>
                    <a:lnB>
                      <a:noFill/>
                    </a:lnB>
                    <a:solidFill>
                      <a:schemeClr val="accent6">
                        <a:lumMod val="20000"/>
                        <a:lumOff val="80000"/>
                      </a:schemeClr>
                    </a:solidFill>
                  </a:tcPr>
                </a:tc>
                <a:tc>
                  <a:txBody>
                    <a:bodyPr/>
                    <a:lstStyle/>
                    <a:p>
                      <a:pPr algn="l" fontAlgn="b"/>
                      <a:r>
                        <a:rPr lang="zh-CN" altLang="en-US" sz="1000" b="0" i="0" u="none" strike="noStrike" dirty="0">
                          <a:latin typeface="Arial"/>
                        </a:rPr>
                        <a:t>视网膜脱离冷冻术</a:t>
                      </a:r>
                    </a:p>
                  </a:txBody>
                  <a:tcPr marL="10160" marR="10160" marT="7620" marB="0" anchor="b">
                    <a:lnL>
                      <a:noFill/>
                    </a:lnL>
                    <a:lnR>
                      <a:noFill/>
                    </a:lnR>
                    <a:lnT>
                      <a:noFill/>
                    </a:lnT>
                    <a:lnB>
                      <a:noFill/>
                    </a:lnB>
                    <a:solidFill>
                      <a:schemeClr val="tx2">
                        <a:lumMod val="20000"/>
                        <a:lumOff val="80000"/>
                      </a:schemeClr>
                    </a:solidFill>
                  </a:tcPr>
                </a:tc>
              </a:tr>
              <a:tr h="0">
                <a:tc>
                  <a:txBody>
                    <a:bodyPr/>
                    <a:lstStyle/>
                    <a:p>
                      <a:pPr algn="l" fontAlgn="b"/>
                      <a:r>
                        <a:rPr lang="en-US" altLang="zh-CN" sz="1000" b="0" i="0" u="none" strike="noStrike" dirty="0">
                          <a:latin typeface="Arial"/>
                        </a:rPr>
                        <a:t>14.53001</a:t>
                      </a:r>
                    </a:p>
                  </a:txBody>
                  <a:tcPr marL="10160" marR="10160" marT="7620" marB="0" anchor="b">
                    <a:lnL>
                      <a:noFill/>
                    </a:lnL>
                    <a:lnR>
                      <a:noFill/>
                    </a:lnR>
                    <a:lnT>
                      <a:noFill/>
                    </a:lnT>
                    <a:lnB>
                      <a:noFill/>
                    </a:lnB>
                    <a:solidFill>
                      <a:schemeClr val="accent6">
                        <a:lumMod val="20000"/>
                        <a:lumOff val="80000"/>
                      </a:schemeClr>
                    </a:solidFill>
                  </a:tcPr>
                </a:tc>
                <a:tc>
                  <a:txBody>
                    <a:bodyPr/>
                    <a:lstStyle/>
                    <a:p>
                      <a:pPr algn="l" fontAlgn="b"/>
                      <a:r>
                        <a:rPr lang="zh-CN" altLang="en-US" sz="1000" b="0" i="0" u="none" strike="noStrike" dirty="0">
                          <a:latin typeface="Arial"/>
                        </a:rPr>
                        <a:t>视网膜脱离氙弧光凝固术</a:t>
                      </a:r>
                    </a:p>
                  </a:txBody>
                  <a:tcPr marL="10160" marR="10160" marT="7620" marB="0" anchor="b">
                    <a:lnL>
                      <a:noFill/>
                    </a:lnL>
                    <a:lnR>
                      <a:noFill/>
                    </a:lnR>
                    <a:lnT>
                      <a:noFill/>
                    </a:lnT>
                    <a:lnB>
                      <a:noFill/>
                    </a:lnB>
                    <a:solidFill>
                      <a:schemeClr val="tx2">
                        <a:lumMod val="20000"/>
                        <a:lumOff val="80000"/>
                      </a:schemeClr>
                    </a:solidFill>
                  </a:tcPr>
                </a:tc>
              </a:tr>
              <a:tr h="167640">
                <a:tc>
                  <a:txBody>
                    <a:bodyPr/>
                    <a:lstStyle/>
                    <a:p>
                      <a:pPr algn="l" fontAlgn="b"/>
                      <a:r>
                        <a:rPr lang="en-US" altLang="zh-CN" sz="1000" b="0" i="0" u="none" strike="noStrike" dirty="0">
                          <a:latin typeface="Arial"/>
                        </a:rPr>
                        <a:t>14.53002</a:t>
                      </a:r>
                    </a:p>
                  </a:txBody>
                  <a:tcPr marL="10160" marR="10160" marT="7620" marB="0" anchor="b">
                    <a:lnL>
                      <a:noFill/>
                    </a:lnL>
                    <a:lnR>
                      <a:noFill/>
                    </a:lnR>
                    <a:lnT>
                      <a:noFill/>
                    </a:lnT>
                    <a:lnB>
                      <a:noFill/>
                    </a:lnB>
                    <a:solidFill>
                      <a:schemeClr val="accent6">
                        <a:lumMod val="20000"/>
                        <a:lumOff val="80000"/>
                      </a:schemeClr>
                    </a:solidFill>
                  </a:tcPr>
                </a:tc>
                <a:tc>
                  <a:txBody>
                    <a:bodyPr/>
                    <a:lstStyle/>
                    <a:p>
                      <a:pPr algn="l" fontAlgn="b"/>
                      <a:r>
                        <a:rPr lang="zh-CN" altLang="en-US" sz="1000" b="0" i="0" u="none" strike="noStrike" dirty="0">
                          <a:latin typeface="Arial"/>
                        </a:rPr>
                        <a:t>视网膜脱离复位术</a:t>
                      </a:r>
                    </a:p>
                  </a:txBody>
                  <a:tcPr marL="10160" marR="10160" marT="7620" marB="0" anchor="b">
                    <a:lnL>
                      <a:noFill/>
                    </a:lnL>
                    <a:lnR>
                      <a:noFill/>
                    </a:lnR>
                    <a:lnT>
                      <a:noFill/>
                    </a:lnT>
                    <a:lnB>
                      <a:noFill/>
                    </a:lnB>
                    <a:solidFill>
                      <a:schemeClr val="tx2">
                        <a:lumMod val="20000"/>
                        <a:lumOff val="80000"/>
                      </a:schemeClr>
                    </a:solidFill>
                  </a:tcPr>
                </a:tc>
              </a:tr>
              <a:tr h="167640">
                <a:tc>
                  <a:txBody>
                    <a:bodyPr/>
                    <a:lstStyle/>
                    <a:p>
                      <a:pPr algn="l" fontAlgn="b"/>
                      <a:r>
                        <a:rPr lang="en-US" altLang="zh-CN" sz="1000" b="0" i="0" u="none" strike="noStrike" dirty="0">
                          <a:latin typeface="Arial"/>
                        </a:rPr>
                        <a:t>14.54001</a:t>
                      </a:r>
                    </a:p>
                  </a:txBody>
                  <a:tcPr marL="10160" marR="10160" marT="7620" marB="0" anchor="b">
                    <a:lnL>
                      <a:noFill/>
                    </a:lnL>
                    <a:lnR>
                      <a:noFill/>
                    </a:lnR>
                    <a:lnT>
                      <a:noFill/>
                    </a:lnT>
                    <a:lnB>
                      <a:noFill/>
                    </a:lnB>
                    <a:solidFill>
                      <a:schemeClr val="accent6">
                        <a:lumMod val="20000"/>
                        <a:lumOff val="80000"/>
                      </a:schemeClr>
                    </a:solidFill>
                  </a:tcPr>
                </a:tc>
                <a:tc>
                  <a:txBody>
                    <a:bodyPr/>
                    <a:lstStyle/>
                    <a:p>
                      <a:pPr algn="l" fontAlgn="b"/>
                      <a:r>
                        <a:rPr lang="zh-CN" altLang="en-US" sz="1000" b="0" i="0" u="none" strike="noStrike" dirty="0">
                          <a:latin typeface="Arial"/>
                        </a:rPr>
                        <a:t>视网膜脱离激光治疗术</a:t>
                      </a:r>
                    </a:p>
                  </a:txBody>
                  <a:tcPr marL="10160" marR="10160" marT="7620" marB="0" anchor="b">
                    <a:lnL>
                      <a:noFill/>
                    </a:lnL>
                    <a:lnR>
                      <a:noFill/>
                    </a:lnR>
                    <a:lnT>
                      <a:noFill/>
                    </a:lnT>
                    <a:lnB>
                      <a:noFill/>
                    </a:lnB>
                    <a:solidFill>
                      <a:schemeClr val="tx2">
                        <a:lumMod val="20000"/>
                        <a:lumOff val="80000"/>
                      </a:schemeClr>
                    </a:solidFill>
                  </a:tcPr>
                </a:tc>
              </a:tr>
            </a:tbl>
          </a:graphicData>
        </a:graphic>
      </p:graphicFrame>
    </p:spTree>
    <p:extLst>
      <p:ext uri="{BB962C8B-B14F-4D97-AF65-F5344CB8AC3E}">
        <p14:creationId xmlns="" xmlns:p14="http://schemas.microsoft.com/office/powerpoint/2010/main" val="858720878"/>
      </p:ext>
    </p:extLst>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952464" y="1714488"/>
            <a:ext cx="9680941" cy="3262322"/>
          </a:xfrm>
          <a:prstGeom prst="rect">
            <a:avLst/>
          </a:prstGeom>
          <a:noFill/>
          <a:ln w="9525">
            <a:noFill/>
            <a:miter lim="800000"/>
            <a:headEnd/>
            <a:tailEnd/>
          </a:ln>
          <a:effectLst/>
        </p:spPr>
      </p:pic>
      <p:sp>
        <p:nvSpPr>
          <p:cNvPr id="3" name="矩形 2"/>
          <p:cNvSpPr/>
          <p:nvPr/>
        </p:nvSpPr>
        <p:spPr>
          <a:xfrm>
            <a:off x="238084" y="857232"/>
            <a:ext cx="10930014" cy="646331"/>
          </a:xfrm>
          <a:prstGeom prst="rect">
            <a:avLst/>
          </a:prstGeom>
        </p:spPr>
        <p:txBody>
          <a:bodyPr wrap="square">
            <a:spAutoFit/>
          </a:bodyPr>
          <a:lstStyle/>
          <a:p>
            <a:r>
              <a:rPr lang="zh-CN" altLang="en-US" b="1" dirty="0" smtClean="0">
                <a:solidFill>
                  <a:srgbClr val="17375E"/>
                </a:solidFill>
              </a:rPr>
              <a:t>      </a:t>
            </a:r>
            <a:r>
              <a:rPr lang="zh-CN" altLang="en-US" b="1" dirty="0" smtClean="0">
                <a:solidFill>
                  <a:srgbClr val="FF0000"/>
                </a:solidFill>
              </a:rPr>
              <a:t>巩膜</a:t>
            </a:r>
            <a:r>
              <a:rPr lang="zh-CN" altLang="en-US" b="1" dirty="0" smtClean="0">
                <a:solidFill>
                  <a:srgbClr val="17375E"/>
                </a:solidFill>
              </a:rPr>
              <a:t>手术应根据治疗疾病的性质及术式分类。巩膜手术用于治疗孔源性视网膜脱离时，同时进行的视网膜下放液术、后入路玻璃体切割术、空气填塞法不应编码。</a:t>
            </a:r>
            <a:endParaRPr lang="zh-CN" altLang="en-US" b="1" dirty="0">
              <a:solidFill>
                <a:srgbClr val="17375E"/>
              </a:solidFill>
            </a:endParaRPr>
          </a:p>
        </p:txBody>
      </p:sp>
      <p:pic>
        <p:nvPicPr>
          <p:cNvPr id="2051" name="Picture 3"/>
          <p:cNvPicPr>
            <a:picLocks noChangeAspect="1" noChangeArrowheads="1"/>
          </p:cNvPicPr>
          <p:nvPr/>
        </p:nvPicPr>
        <p:blipFill>
          <a:blip r:embed="rId3"/>
          <a:srcRect/>
          <a:stretch>
            <a:fillRect/>
          </a:stretch>
        </p:blipFill>
        <p:spPr bwMode="auto">
          <a:xfrm>
            <a:off x="3738546" y="5143512"/>
            <a:ext cx="4257675" cy="1200150"/>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Times New Roman"/>
        <a:ea typeface="微软雅黑"/>
        <a:cs typeface=""/>
      </a:majorFont>
      <a:minorFont>
        <a:latin typeface="Times New Roman"/>
        <a:ea typeface="微软雅黑"/>
        <a:cs typeface=""/>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noFill/>
        <a:noFill/>
        <a:noFill/>
      </a:bgFillStyleLst>
    </a:fmtScheme>
  </a:themeElements>
  <a:objectDefaults>
    <a:spDef>
      <a:spPr bwMode="auto">
        <a:solidFill>
          <a:srgbClr val="92D050"/>
        </a:solidFill>
        <a:ln w="9525">
          <a:noFill/>
          <a:round/>
        </a:ln>
      </a:spPr>
      <a:bodyPr wrap="none" rtlCol="0" anchor="ctr"/>
      <a:lstStyle>
        <a:defPPr algn="ctr" defTabSz="448945">
          <a:buClr>
            <a:srgbClr val="FFFFFF"/>
          </a:buClr>
          <a:buSzPct val="100000"/>
          <a:buFont typeface="Arial" panose="020B0604020202020204" pitchFamily="34" charset="0"/>
          <a:buNone/>
          <a:defRPr>
            <a:solidFill>
              <a:srgbClr val="FFFFFF"/>
            </a:solidFill>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宋体"/>
        <a:cs typeface=""/>
      </a:majorFont>
      <a:minorFont>
        <a:latin typeface="Arial"/>
        <a:ea typeface="微软雅黑"/>
        <a:cs typeface=""/>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noFill/>
        <a:noFill/>
        <a:noFill/>
      </a:bgFillStyleLst>
    </a:fmtScheme>
  </a:themeElements>
  <a:objectDefaults>
    <a:spDef>
      <a:spPr bwMode="auto">
        <a:solidFill>
          <a:srgbClr val="92D050"/>
        </a:solidFill>
        <a:ln w="9525">
          <a:noFill/>
          <a:round/>
        </a:ln>
      </a:spPr>
      <a:bodyPr wrap="none" rtlCol="0" anchor="ctr"/>
      <a:lstStyle>
        <a:defPPr algn="ctr" defTabSz="448945">
          <a:buClr>
            <a:srgbClr val="FFFFFF"/>
          </a:buClr>
          <a:buSzPct val="100000"/>
          <a:buFont typeface="Arial" panose="020B0604020202020204" pitchFamily="34" charset="0"/>
          <a:buNone/>
          <a:defRPr>
            <a:solidFill>
              <a:srgbClr val="FFFFFF"/>
            </a:solidFill>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7280</TotalTime>
  <Words>3942</Words>
  <Application>Microsoft Office PowerPoint</Application>
  <PresentationFormat>自定义</PresentationFormat>
  <Paragraphs>311</Paragraphs>
  <Slides>41</Slides>
  <Notes>8</Notes>
  <HiddenSlides>0</HiddenSlides>
  <MMClips>0</MMClips>
  <ScaleCrop>false</ScaleCrop>
  <HeadingPairs>
    <vt:vector size="4" baseType="variant">
      <vt:variant>
        <vt:lpstr>主题</vt:lpstr>
      </vt:variant>
      <vt:variant>
        <vt:i4>2</vt:i4>
      </vt:variant>
      <vt:variant>
        <vt:lpstr>幻灯片标题</vt:lpstr>
      </vt:variant>
      <vt:variant>
        <vt:i4>41</vt:i4>
      </vt:variant>
    </vt:vector>
  </HeadingPairs>
  <TitlesOfParts>
    <vt:vector size="43" baseType="lpstr">
      <vt:lpstr>Office 主题</vt:lpstr>
      <vt:lpstr>2_Office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zp</dc:creator>
  <cp:lastModifiedBy>111</cp:lastModifiedBy>
  <cp:revision>675</cp:revision>
  <dcterms:created xsi:type="dcterms:W3CDTF">2016-06-24T12:51:00Z</dcterms:created>
  <dcterms:modified xsi:type="dcterms:W3CDTF">2022-06-24T08:01:48Z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