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305" r:id="rId4"/>
    <p:sldId id="291" r:id="rId5"/>
    <p:sldId id="293" r:id="rId6"/>
    <p:sldId id="257" r:id="rId7"/>
    <p:sldId id="262" r:id="rId8"/>
    <p:sldId id="263" r:id="rId9"/>
    <p:sldId id="264" r:id="rId10"/>
    <p:sldId id="266" r:id="rId11"/>
    <p:sldId id="268" r:id="rId12"/>
    <p:sldId id="267" r:id="rId13"/>
    <p:sldId id="271" r:id="rId14"/>
    <p:sldId id="272" r:id="rId15"/>
    <p:sldId id="273" r:id="rId16"/>
    <p:sldId id="258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F03F9C0-AC75-4191-A8C9-DB4CD1266C61}">
          <p14:sldIdLst>
            <p14:sldId id="256"/>
            <p14:sldId id="305"/>
            <p14:sldId id="291"/>
            <p14:sldId id="293"/>
            <p14:sldId id="257"/>
            <p14:sldId id="262"/>
            <p14:sldId id="263"/>
            <p14:sldId id="264"/>
            <p14:sldId id="266"/>
            <p14:sldId id="268"/>
            <p14:sldId id="267"/>
            <p14:sldId id="271"/>
            <p14:sldId id="272"/>
            <p14:sldId id="27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99"/>
    <a:srgbClr val="2268AF"/>
    <a:srgbClr val="F6FBFE"/>
    <a:srgbClr val="2B7DC0"/>
    <a:srgbClr val="2167AF"/>
    <a:srgbClr val="538EBF"/>
    <a:srgbClr val="EFF8FD"/>
    <a:srgbClr val="004098"/>
    <a:srgbClr val="C6A86E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>
        <p:scale>
          <a:sx n="80" d="100"/>
          <a:sy n="80" d="100"/>
        </p:scale>
        <p:origin x="854" y="101"/>
      </p:cViewPr>
      <p:guideLst>
        <p:guide orient="horz" pos="20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0878-A3E7-4C06-A3D7-7A8A6C316A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A018-6F94-42B0-A835-50506697DD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EDE4-FC8F-42F7-9580-B43C016F2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BFB3B-CC48-4209-A41C-F33A30B1DD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08" y="223761"/>
            <a:ext cx="1340049" cy="553906"/>
          </a:xfrm>
          <a:prstGeom prst="rect">
            <a:avLst/>
          </a:prstGeom>
        </p:spPr>
      </p:pic>
      <p:cxnSp>
        <p:nvCxnSpPr>
          <p:cNvPr id="37" name="直接连接符 36"/>
          <p:cNvCxnSpPr/>
          <p:nvPr userDrawn="1"/>
        </p:nvCxnSpPr>
        <p:spPr>
          <a:xfrm>
            <a:off x="1112904" y="223761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841" y="114066"/>
            <a:ext cx="683711" cy="735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20"/>
          <a:stretch>
            <a:fillRect/>
          </a:stretch>
        </p:blipFill>
        <p:spPr>
          <a:xfrm>
            <a:off x="0" y="777666"/>
            <a:ext cx="12192000" cy="6080334"/>
          </a:xfrm>
          <a:prstGeom prst="rect">
            <a:avLst/>
          </a:prstGeom>
        </p:spPr>
      </p:pic>
      <p:sp>
        <p:nvSpPr>
          <p:cNvPr id="38" name="矩形 37"/>
          <p:cNvSpPr/>
          <p:nvPr userDrawn="1"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08" y="223761"/>
            <a:ext cx="1340049" cy="553906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>
            <a:off x="1112904" y="223761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841" y="114066"/>
            <a:ext cx="683711" cy="735557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" y="983673"/>
            <a:ext cx="12191996" cy="5874327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91028" y="2597746"/>
            <a:ext cx="6213312" cy="1502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000" spc="0">
                <a:solidFill>
                  <a:srgbClr val="2167AF"/>
                </a:solidFill>
                <a:latin typeface="+mj-ea"/>
                <a:ea typeface="+mj-ea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第二届“卓见侦知”全国感染病例交流通用模板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6769170" y="4117356"/>
            <a:ext cx="3048001" cy="35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0">
                <a:solidFill>
                  <a:srgbClr val="2167AF"/>
                </a:solidFill>
                <a:latin typeface="思源黑体 CN Regular" panose="020B0500000000000000" charset="-122"/>
                <a:ea typeface="思源黑体 CN Regular" panose="020B0500000000000000" charset="-122"/>
              </a:defRPr>
            </a:lvl1pPr>
          </a:lstStyle>
          <a:p>
            <a:pPr lvl="0"/>
            <a:r>
              <a:rPr lang="zh-CN" altLang="en-US" dirty="0"/>
              <a:t>时间：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8916" r="10564" b="20473"/>
          <a:stretch>
            <a:fillRect/>
          </a:stretch>
        </p:blipFill>
        <p:spPr>
          <a:xfrm>
            <a:off x="9428858" y="5298292"/>
            <a:ext cx="2480102" cy="1248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卡通人物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342" y="6245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B7DC0"/>
                </a:solidFill>
              </a:defRPr>
            </a:lvl1pPr>
          </a:lstStyle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 userDrawn="1"/>
        </p:nvSpPr>
        <p:spPr>
          <a:xfrm>
            <a:off x="842645" y="503555"/>
            <a:ext cx="753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rgbClr val="014099"/>
              </a:solidFill>
            </a:endParaRPr>
          </a:p>
        </p:txBody>
      </p:sp>
      <p:pic>
        <p:nvPicPr>
          <p:cNvPr id="9" name="图片 8" descr="徽标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917" y="387972"/>
            <a:ext cx="1340049" cy="553906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10042113" y="387972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5530" y="359537"/>
            <a:ext cx="591780" cy="59178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62" y="5264460"/>
            <a:ext cx="7817727" cy="19544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2842" y="6166807"/>
            <a:ext cx="11051855" cy="106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</p:pic>
      <p:sp>
        <p:nvSpPr>
          <p:cNvPr id="18" name="文本框 17"/>
          <p:cNvSpPr txBox="1"/>
          <p:nvPr userDrawn="1"/>
        </p:nvSpPr>
        <p:spPr>
          <a:xfrm>
            <a:off x="3404109" y="2667828"/>
            <a:ext cx="5383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2268AF"/>
                </a:solidFill>
                <a:latin typeface="+mj-ea"/>
                <a:ea typeface="+mj-ea"/>
              </a:rPr>
              <a:t>THANK  YOU</a:t>
            </a:r>
            <a:endParaRPr lang="zh-CN" altLang="en-US" sz="8000" dirty="0">
              <a:solidFill>
                <a:srgbClr val="2268AF"/>
              </a:solidFill>
              <a:latin typeface="+mj-ea"/>
              <a:ea typeface="+mj-ea"/>
            </a:endParaRPr>
          </a:p>
        </p:txBody>
      </p:sp>
      <p:pic>
        <p:nvPicPr>
          <p:cNvPr id="28" name="图片 27" descr="徽标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40" y="5058793"/>
            <a:ext cx="1340049" cy="553906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5786336" y="5058793"/>
            <a:ext cx="0" cy="578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753" y="5030358"/>
            <a:ext cx="591780" cy="591780"/>
          </a:xfrm>
          <a:prstGeom prst="ellipse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初步诊断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r>
              <a:rPr lang="zh-CN" altLang="en-US" sz="2800" b="1">
                <a:solidFill>
                  <a:srgbClr val="014099"/>
                </a:solidFill>
              </a:rPr>
              <a:t>疑似</a:t>
            </a:r>
            <a:r>
              <a:rPr lang="en-US" altLang="zh-CN" sz="2800" b="1">
                <a:solidFill>
                  <a:srgbClr val="014099"/>
                </a:solidFill>
              </a:rPr>
              <a:t>XX</a:t>
            </a:r>
            <a:r>
              <a:rPr lang="zh-CN" altLang="en-US" sz="2800" b="1">
                <a:solidFill>
                  <a:srgbClr val="014099"/>
                </a:solidFill>
              </a:rPr>
              <a:t>患者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进一步检查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培养结果（时间）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免疫学检测（时间）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分子生物血检测结果（时间）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宏基因</a:t>
            </a:r>
            <a:r>
              <a:rPr lang="en-US" altLang="zh-CN" dirty="0" err="1">
                <a:sym typeface="+mn-ea"/>
              </a:rPr>
              <a:t>mNGS</a:t>
            </a:r>
            <a:r>
              <a:rPr lang="zh-CN" altLang="en-US" dirty="0" err="1">
                <a:sym typeface="+mn-ea"/>
              </a:rPr>
              <a:t>检测结果</a:t>
            </a:r>
            <a:r>
              <a:rPr lang="zh-CN" altLang="en-US" dirty="0">
                <a:sym typeface="+mn-ea"/>
              </a:rPr>
              <a:t>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err="1">
                <a:sym typeface="+mn-ea"/>
              </a:rPr>
              <a:t>或其它检测结果</a:t>
            </a:r>
            <a:endParaRPr lang="zh-CN" altLang="en-US" dirty="0" err="1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最终诊断</a:t>
            </a:r>
            <a:r>
              <a:rPr lang="en-US" altLang="zh-CN" sz="2800" b="1">
                <a:solidFill>
                  <a:srgbClr val="014099"/>
                </a:solidFill>
              </a:rPr>
              <a:t>--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014099"/>
                </a:solidFill>
              </a:rPr>
              <a:t>治疗转归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0" y="125349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治疗药物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转归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014099"/>
                </a:solidFill>
              </a:rPr>
              <a:t>讨论</a:t>
            </a:r>
            <a:endParaRPr sz="2800" b="1">
              <a:solidFill>
                <a:srgbClr val="014099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6950" y="1253490"/>
            <a:ext cx="7188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描述病例的特殊性、启发、意义和提示作用等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7172" y="403471"/>
            <a:ext cx="988000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第二届“卓见侦知”艾迪康全国感染病例交流项目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病例征集要求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任意多边形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04" y="1684496"/>
            <a:ext cx="1274763" cy="3836987"/>
          </a:xfrm>
          <a:custGeom>
            <a:avLst/>
            <a:gdLst>
              <a:gd name="T0" fmla="*/ 0 w 10000"/>
              <a:gd name="T1" fmla="*/ 0 h 10000"/>
              <a:gd name="T2" fmla="*/ 118943672 w 10000"/>
              <a:gd name="T3" fmla="*/ 0 h 10000"/>
              <a:gd name="T4" fmla="*/ 95154894 w 10000"/>
              <a:gd name="T5" fmla="*/ 1078818330 h 10000"/>
              <a:gd name="T6" fmla="*/ 23788778 w 10000"/>
              <a:gd name="T7" fmla="*/ 107881833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3B5686"/>
          </a:solidFill>
          <a:ln w="12700">
            <a:noFill/>
            <a:miter lim="800000"/>
          </a:ln>
        </p:spPr>
        <p:txBody>
          <a:bodyPr lIns="90000" tIns="46800" rIns="90000" bIns="4680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规范性</a:t>
            </a:r>
            <a:r>
              <a:rPr lang="en-US" altLang="zh-CN" sz="20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en-US" altLang="zh-CN" sz="20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充分反映临床诊治思路，体现规范化诊疗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140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1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任意多边形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1229" y="1684496"/>
            <a:ext cx="1276350" cy="3836987"/>
          </a:xfrm>
          <a:custGeom>
            <a:avLst/>
            <a:gdLst>
              <a:gd name="T0" fmla="*/ 0 w 10000"/>
              <a:gd name="T1" fmla="*/ 0 h 10000"/>
              <a:gd name="T2" fmla="*/ 119290084 w 10000"/>
              <a:gd name="T3" fmla="*/ 0 h 10000"/>
              <a:gd name="T4" fmla="*/ 95432067 w 10000"/>
              <a:gd name="T5" fmla="*/ 1078818330 h 10000"/>
              <a:gd name="T6" fmla="*/ 23858017 w 10000"/>
              <a:gd name="T7" fmla="*/ 107881833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8F00"/>
          </a:solidFill>
          <a:ln w="12700">
            <a:noFill/>
            <a:miter lim="800000"/>
          </a:ln>
        </p:spPr>
        <p:txBody>
          <a:bodyPr lIns="90000" tIns="46800" rIns="90000" bIns="4680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全面性：</a:t>
            </a:r>
            <a:endParaRPr lang="zh-CN" altLang="en-US" sz="20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35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如实系统地展示诊治经过：多种不同检验方法学和检验项目，以及影像学、病理学等病例资料详尽完整</a:t>
            </a:r>
            <a:endParaRPr lang="zh-CN" altLang="en-US" sz="1335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任意多边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99581" y="1696059"/>
            <a:ext cx="1274762" cy="3836987"/>
          </a:xfrm>
          <a:custGeom>
            <a:avLst/>
            <a:gdLst>
              <a:gd name="T0" fmla="*/ 0 w 10000"/>
              <a:gd name="T1" fmla="*/ 0 h 10000"/>
              <a:gd name="T2" fmla="*/ 118943453 w 10000"/>
              <a:gd name="T3" fmla="*/ 0 h 10000"/>
              <a:gd name="T4" fmla="*/ 95154806 w 10000"/>
              <a:gd name="T5" fmla="*/ 1078818330 h 10000"/>
              <a:gd name="T6" fmla="*/ 23788647 w 10000"/>
              <a:gd name="T7" fmla="*/ 107881833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3B5686"/>
          </a:solidFill>
          <a:ln w="12700">
            <a:noFill/>
            <a:miter lim="800000"/>
          </a:ln>
        </p:spPr>
        <p:txBody>
          <a:bodyPr lIns="90000" tIns="46800" rIns="90000" bIns="4680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启迪性：</a:t>
            </a:r>
            <a:r>
              <a:rPr lang="zh-CN" altLang="en-US" sz="16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深入分析，总结经验，体现综合诊疗获益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140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en-US" sz="19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878955" y="1710849"/>
            <a:ext cx="4813300" cy="8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300" b="1" dirty="0">
                <a:sym typeface="+mn-ea"/>
              </a:rPr>
              <a:t>不明发热、疑难危重、</a:t>
            </a:r>
            <a:r>
              <a:rPr lang="zh-CN" altLang="en-US" sz="1300" b="1" dirty="0">
                <a:sym typeface="+mn-ea"/>
              </a:rPr>
              <a:t>多重耐药菌感染、</a:t>
            </a:r>
            <a:r>
              <a:rPr lang="zh-CN" altLang="en-US" sz="1300" b="1" dirty="0">
                <a:sym typeface="+mn-ea"/>
              </a:rPr>
              <a:t>新发或少见罕见病原体感染的优秀案例</a:t>
            </a:r>
            <a:endParaRPr lang="zh-CN" altLang="en-US" sz="6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878955" y="2602731"/>
            <a:ext cx="481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300" b="1" dirty="0">
                <a:sym typeface="+mn-ea"/>
              </a:rPr>
              <a:t>非感染性疾病（肿瘤、自身免疫疾病等）鉴别诊断的优秀案例</a:t>
            </a:r>
            <a:endParaRPr lang="zh-CN" altLang="en-US" sz="6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878955" y="3602990"/>
            <a:ext cx="4813300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300" b="1" dirty="0">
                <a:sym typeface="+mn-ea"/>
              </a:rPr>
              <a:t>具有临床多学科讨论及借鉴意义的优秀案例</a:t>
            </a:r>
            <a:endParaRPr lang="zh-CN" altLang="en-US" sz="13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878955" y="4218940"/>
            <a:ext cx="4813300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altLang="zh-CN" sz="1300" b="1" dirty="0">
                <a:sym typeface="+mn-ea"/>
              </a:rPr>
              <a:t> </a:t>
            </a:r>
            <a:r>
              <a:rPr lang="zh-CN" altLang="en-US" sz="1300" b="1" dirty="0">
                <a:sym typeface="+mn-ea"/>
              </a:rPr>
              <a:t>其它感染疾病相关的病例</a:t>
            </a:r>
            <a:endParaRPr lang="zh-CN" altLang="en-US" sz="1300" b="1" dirty="0">
              <a:solidFill>
                <a:srgbClr val="00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11" name="椭圆 2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321425" y="1827054"/>
            <a:ext cx="349250" cy="351790"/>
          </a:xfrm>
          <a:prstGeom prst="ellipse">
            <a:avLst/>
          </a:prstGeom>
          <a:solidFill>
            <a:srgbClr val="3B5686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7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1</a:t>
            </a:r>
            <a:endParaRPr lang="en-US" altLang="zh-CN" sz="1700" dirty="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2" name="椭圆 3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6344920" y="2731992"/>
            <a:ext cx="361950" cy="361950"/>
          </a:xfrm>
          <a:prstGeom prst="ellipse">
            <a:avLst/>
          </a:prstGeom>
          <a:solidFill>
            <a:srgbClr val="FF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2</a:t>
            </a: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3" name="椭圆 2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356357" y="3609278"/>
            <a:ext cx="385445" cy="387350"/>
          </a:xfrm>
          <a:prstGeom prst="ellipse">
            <a:avLst/>
          </a:prstGeom>
          <a:solidFill>
            <a:srgbClr val="3B5686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3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4" name="椭圆 3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376670" y="4401185"/>
            <a:ext cx="361950" cy="361950"/>
          </a:xfrm>
          <a:prstGeom prst="ellipse">
            <a:avLst/>
          </a:prstGeom>
          <a:solidFill>
            <a:srgbClr val="FF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dobe 黑体 Std R" panose="020B0400000000000000" charset="-122"/>
              </a:rPr>
              <a:t>4</a:t>
            </a: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+mn-ea"/>
              <a:sym typeface="Adobe 黑体 Std R" panose="020B0400000000000000" charset="-122"/>
            </a:endParaRPr>
          </a:p>
        </p:txBody>
      </p:sp>
      <p:sp>
        <p:nvSpPr>
          <p:cNvPr id="15" name="直接连接符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39522" y="2500166"/>
            <a:ext cx="5256212" cy="1587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normAutofit fontScale="25000" lnSpcReduction="20000"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直接连接符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376353" y="3429000"/>
            <a:ext cx="5256212" cy="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normAutofit fontScale="25000" lnSpcReduction="20000"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直接连接符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376670" y="4218940"/>
            <a:ext cx="5247005" cy="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normAutofit fontScale="25000" lnSpcReduction="20000"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直接连接符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76353" y="4939385"/>
            <a:ext cx="5256212" cy="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normAutofit fontScale="25000" lnSpcReduction="20000"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6324441" y="5008880"/>
            <a:ext cx="5286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>
            <a:defPPr>
              <a:defRPr lang="zh-CN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indent="0">
              <a:lnSpc>
                <a:spcPct val="150000"/>
              </a:lnSpc>
              <a:buFont typeface="Wingdings" panose="05000000000000000000" charset="0"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涉及疾病领域：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血流感染，中枢神经系统感染，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呼吸系统感染，消化系统感染，生殖系统感染，皮肤软组织感染等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</a:pP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87096" y="1393190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 algn="r"/>
            <a:r>
              <a:rPr lang="zh-CN" altLang="en-US" sz="4400" b="1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87095" y="2161540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pc="3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rgbClr val="01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4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solidFill>
            <a:srgbClr val="014099"/>
          </a:solidFill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768975" y="1737043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3200" b="1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685915" y="1737043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marL="0" indent="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dirty="0">
                <a:solidFill>
                  <a:srgbClr val="014099"/>
                </a:solidFill>
                <a:sym typeface="+mn-ea"/>
              </a:rPr>
              <a:t>病例描述（病史）</a:t>
            </a:r>
            <a:endParaRPr lang="zh-CN" altLang="en-US" sz="2000" dirty="0">
              <a:solidFill>
                <a:srgbClr val="014099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768975" y="245903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768975" y="318166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5768975" y="390429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5768975" y="462692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5768975" y="5349558"/>
            <a:ext cx="748030" cy="5835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3200" b="1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06.</a:t>
            </a:r>
            <a:endParaRPr lang="en-US" altLang="zh-CN" sz="3200" b="1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6685915" y="5349557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讨论：诊疗的关键点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6685915" y="4627055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后续随访及临床转归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6685915" y="3904552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进一步检查与治疗归转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6685915" y="3182049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诊断和鉴别诊断（体现临床思维）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6685915" y="2459546"/>
            <a:ext cx="4439285" cy="583565"/>
          </a:xfrm>
          <a:prstGeom prst="rect">
            <a:avLst/>
          </a:prstGeom>
          <a:noFill/>
        </p:spPr>
        <p:txBody>
          <a:bodyPr wrap="square" lIns="90170" tIns="46990" rIns="90170" bIns="46990" rtlCol="0" anchor="ctr" anchorCtr="0">
            <a:norm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000" dirty="0">
                <a:solidFill>
                  <a:srgbClr val="0140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实验室检测与辅助检查</a:t>
            </a:r>
            <a:endParaRPr lang="zh-CN" altLang="en-US" sz="2000" dirty="0">
              <a:solidFill>
                <a:srgbClr val="014099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7FFF3-910B-455F-AA60-37C4F4A59B49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病例描述（病史）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52914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患者一般信息（请隐藏隐私信息）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主诉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现病史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病史特点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7425" y="1513205"/>
            <a:ext cx="529145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详细描述患者的病史特点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症状及用药史等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既往史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个人史（吸烟史、饮酒史等）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特殊情况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体格检查：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ym typeface="+mn-ea"/>
              </a:rPr>
              <a:t>患者体格检查内容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实验室检测和辅助检查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血常规、肾功能、血电解质及血糖（时间）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肝功能（时间）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各种检测（时间）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影像学检查（需附图片说明）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胸部X光平扫结果及提示（时间）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胸部或疑似肺外部位CT结果及提示（时间）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支气管镜等检查结果及提示（时间）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或其它部位相关影像学检查结果及提示（时间）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2485" y="465455"/>
            <a:ext cx="802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14099"/>
                </a:solidFill>
              </a:rPr>
              <a:t>诊断和鉴别诊断</a:t>
            </a:r>
            <a:endParaRPr lang="zh-CN" altLang="en-US" sz="2800" b="1">
              <a:solidFill>
                <a:srgbClr val="01409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395" y="1799590"/>
            <a:ext cx="78600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初步诊断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鉴别诊断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1.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2.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3….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g"/>
  <p:tag name="KSO_WM_UNIT_INDEX" val="1_1_1"/>
  <p:tag name="KSO_WM_UNIT_LAYERLEVEL" val="1_1_1"/>
  <p:tag name="KSO_WM_UNIT_VALUE" val="33"/>
  <p:tag name="KSO_WM_UNIT_HIGHLIGHT" val="0"/>
  <p:tag name="KSO_WM_UNIT_COMPATIBLE" val="1"/>
  <p:tag name="KSO_WM_UNIT_CLEAR" val="0"/>
  <p:tag name="KSO_WM_UNIT_PRESET_TEXT_INDEX" val="4"/>
  <p:tag name="KSO_WM_UNIT_PRESET_TEXT_LEN" val="5"/>
  <p:tag name="KSO_WM_DIAGRAM_GROUP_CODE" val="l1-1"/>
  <p:tag name="KSO_WM_UNIT_ID" val="diagram20174814_3*l_h_g*1_1_1"/>
  <p:tag name="KSO_WM_UNIT_RELATE_UNITID" val="diagram20174814_3*l_h_f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1_1"/>
  <p:tag name="KSO_WM_UNIT_ID" val="diagram20174814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7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2_1"/>
  <p:tag name="KSO_WM_UNIT_ID" val="diagram20174814_3*l_h_i*1_2_1"/>
  <p:tag name="KSO_WM_UNIT_LAYERLEVEL" val="1_1_1"/>
  <p:tag name="KSO_WM_DIAGRAM_GROUP_CODE" val="l1-1"/>
  <p:tag name="KSO_WM_UNIT_FILL_FORE_SCHEMECOLOR_INDEX" val="6"/>
  <p:tag name="KSO_WM_UNI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i"/>
  <p:tag name="KSO_WM_UNIT_INDEX" val="1_1"/>
  <p:tag name="KSO_WM_UNIT_ID" val="diagram20174814_3*l_i*1_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i"/>
  <p:tag name="KSO_WM_UNIT_INDEX" val="1_2"/>
  <p:tag name="KSO_WM_UNIT_ID" val="diagram20174814_3*l_i*1_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i"/>
  <p:tag name="KSO_WM_UNIT_INDEX" val="1_2"/>
  <p:tag name="KSO_WM_UNIT_ID" val="diagram20174814_3*l_i*1_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i"/>
  <p:tag name="KSO_WM_UNIT_INDEX" val="1_2"/>
  <p:tag name="KSO_WM_UNIT_ID" val="diagram20174814_3*l_i*1_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3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3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081_3*i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g"/>
  <p:tag name="KSO_WM_UNIT_INDEX" val="1_2_1"/>
  <p:tag name="KSO_WM_UNIT_LAYERLEVEL" val="1_1_1"/>
  <p:tag name="KSO_WM_UNIT_VALUE" val="33"/>
  <p:tag name="KSO_WM_UNIT_HIGHLIGHT" val="0"/>
  <p:tag name="KSO_WM_UNIT_COMPATIBLE" val="1"/>
  <p:tag name="KSO_WM_UNIT_CLEAR" val="0"/>
  <p:tag name="KSO_WM_UNIT_PRESET_TEXT_INDEX" val="4"/>
  <p:tag name="KSO_WM_UNIT_PRESET_TEXT_LEN" val="5"/>
  <p:tag name="KSO_WM_DIAGRAM_GROUP_CODE" val="l1-1"/>
  <p:tag name="KSO_WM_UNIT_ID" val="diagram20174814_3*l_h_g*1_2_1"/>
  <p:tag name="KSO_WM_UNIT_RELATE_UNITID" val="diagram20174814_3*l_h_f*1_2_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081_3*i*2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1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i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6_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6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6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5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5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g"/>
  <p:tag name="KSO_WM_UNIT_INDEX" val="1_3_1"/>
  <p:tag name="KSO_WM_UNIT_LAYERLEVEL" val="1_1_1"/>
  <p:tag name="KSO_WM_UNIT_VALUE" val="33"/>
  <p:tag name="KSO_WM_UNIT_HIGHLIGHT" val="0"/>
  <p:tag name="KSO_WM_UNIT_COMPATIBLE" val="1"/>
  <p:tag name="KSO_WM_UNIT_CLEAR" val="0"/>
  <p:tag name="KSO_WM_UNIT_PRESET_TEXT_INDEX" val="4"/>
  <p:tag name="KSO_WM_UNIT_PRESET_TEXT_LEN" val="5"/>
  <p:tag name="KSO_WM_DIAGRAM_GROUP_CODE" val="l1-1"/>
  <p:tag name="KSO_WM_UNIT_ID" val="diagram20174814_3*l_h_g*1_3_1"/>
  <p:tag name="KSO_WM_UNIT_RELATE_UNITID" val="diagram20174814_3*l_h_f*1_3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4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4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3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3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6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PRESET_TEXT" val="单击输入章节标题......"/>
  <p:tag name="KSO_WM_UNIT_NOCLEAR" val="0"/>
  <p:tag name="KSO_WM_UNIT_VALUE" val="16"/>
  <p:tag name="KSO_WM_DIAGRAM_GROUP_CODE" val="l1-1"/>
  <p:tag name="KSO_WM_UNIT_TYPE" val="l_h_f"/>
  <p:tag name="KSO_WM_UNIT_INDEX" val="1_2_1"/>
  <p:tag name="KSO_WM_UNIT_SHOW_EDIT_AREA_INDICATION" val="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SLIDE_ITEM_CNT" val="6"/>
</p:tagLst>
</file>

<file path=ppt/tags/tag34.xml><?xml version="1.0" encoding="utf-8"?>
<p:tagLst xmlns:p="http://schemas.openxmlformats.org/presentationml/2006/main">
  <p:tag name="COMMONDATA" val="eyJoZGlkIjoiOGRmZmUxNjJiYWMyOWIyMWRmYzI4ZmE5OTk3ZjVkNzcifQ==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l1-1"/>
  <p:tag name="KSO_WM_UNIT_ID" val="diagram20174814_3*l_h_f*1_1_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1_1"/>
  <p:tag name="KSO_WM_UNIT_ID" val="diagram20174814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7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814"/>
  <p:tag name="KSO_WM_UNIT_TYPE" val="l_h_i"/>
  <p:tag name="KSO_WM_UNIT_INDEX" val="1_2_1"/>
  <p:tag name="KSO_WM_UNIT_ID" val="diagram20174814_3*l_h_i*1_2_1"/>
  <p:tag name="KSO_WM_UNIT_LAYERLEVEL" val="1_1_1"/>
  <p:tag name="KSO_WM_DIAGRAM_GROUP_CODE" val="l1-1"/>
  <p:tag name="KSO_WM_UNIT_FILL_FORE_SCHEMECOLOR_INDEX" val="6"/>
  <p:tag name="KSO_WM_UNIT_FILL_TYPE" val="1"/>
</p:tagLst>
</file>

<file path=ppt/theme/theme1.xml><?xml version="1.0" encoding="utf-8"?>
<a:theme xmlns:a="http://schemas.openxmlformats.org/drawingml/2006/main" name="Office 主题​​">
  <a:themeElements>
    <a:clrScheme name="艾迪康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004098"/>
      </a:accent1>
      <a:accent2>
        <a:srgbClr val="58A1D8"/>
      </a:accent2>
      <a:accent3>
        <a:srgbClr val="B5B5B5"/>
      </a:accent3>
      <a:accent4>
        <a:srgbClr val="F8B300"/>
      </a:accent4>
      <a:accent5>
        <a:srgbClr val="E60012"/>
      </a:accent5>
      <a:accent6>
        <a:srgbClr val="C6A86E"/>
      </a:accent6>
      <a:hlink>
        <a:srgbClr val="004098"/>
      </a:hlink>
      <a:folHlink>
        <a:srgbClr val="898C8E"/>
      </a:folHlink>
    </a:clrScheme>
    <a:fontScheme name="艾迪康字体">
      <a:majorFont>
        <a:latin typeface="思源黑体 CN Medium"/>
        <a:ea typeface="思源黑体 CN Bold"/>
        <a:cs typeface=""/>
      </a:majorFont>
      <a:minorFont>
        <a:latin typeface="思源黑体 CN Regular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WPS 演示</Application>
  <PresentationFormat>宽屏</PresentationFormat>
  <Paragraphs>140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Regular</vt:lpstr>
      <vt:lpstr>黑体</vt:lpstr>
      <vt:lpstr>Arial Unicode MS</vt:lpstr>
      <vt:lpstr>等线</vt:lpstr>
      <vt:lpstr>思源黑体 CN Normal</vt:lpstr>
      <vt:lpstr>思源黑体 CN Bold</vt:lpstr>
      <vt:lpstr>Calibri</vt:lpstr>
      <vt:lpstr>Adobe 黑体 Std 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Penny</cp:lastModifiedBy>
  <cp:revision>301</cp:revision>
  <dcterms:created xsi:type="dcterms:W3CDTF">2019-06-19T02:08:00Z</dcterms:created>
  <dcterms:modified xsi:type="dcterms:W3CDTF">2022-08-18T08:34:19Z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FD2EDB92D3764CE18895DF7F14E252DB</vt:lpwstr>
  </property>
</Properties>
</file>