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05" r:id="rId3"/>
    <p:sldId id="256" r:id="rId4"/>
    <p:sldId id="293" r:id="rId5"/>
    <p:sldId id="257" r:id="rId6"/>
    <p:sldId id="262" r:id="rId7"/>
    <p:sldId id="263" r:id="rId8"/>
    <p:sldId id="264" r:id="rId9"/>
    <p:sldId id="266" r:id="rId10"/>
    <p:sldId id="268" r:id="rId11"/>
    <p:sldId id="267" r:id="rId12"/>
    <p:sldId id="271" r:id="rId13"/>
    <p:sldId id="272" r:id="rId14"/>
    <p:sldId id="273" r:id="rId15"/>
    <p:sldId id="258" r:id="rId16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4F03F9C0-AC75-4191-A8C9-DB4CD1266C61}">
          <p14:sldIdLst>
            <p14:sldId id="305"/>
            <p14:sldId id="256"/>
            <p14:sldId id="293"/>
            <p14:sldId id="257"/>
            <p14:sldId id="262"/>
            <p14:sldId id="263"/>
            <p14:sldId id="264"/>
            <p14:sldId id="266"/>
            <p14:sldId id="268"/>
            <p14:sldId id="267"/>
            <p14:sldId id="271"/>
            <p14:sldId id="272"/>
            <p14:sldId id="273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077" userDrawn="1">
          <p15:clr>
            <a:srgbClr val="A4A3A4"/>
          </p15:clr>
        </p15:guide>
        <p15:guide id="2" pos="380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099"/>
    <a:srgbClr val="2268AF"/>
    <a:srgbClr val="F6FBFE"/>
    <a:srgbClr val="2B7DC0"/>
    <a:srgbClr val="2167AF"/>
    <a:srgbClr val="538EBF"/>
    <a:srgbClr val="EFF8FD"/>
    <a:srgbClr val="004098"/>
    <a:srgbClr val="C6A86E"/>
    <a:srgbClr val="E600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27" autoAdjust="0"/>
    <p:restoredTop sz="94660"/>
  </p:normalViewPr>
  <p:slideViewPr>
    <p:cSldViewPr snapToGrid="0" showGuides="1">
      <p:cViewPr>
        <p:scale>
          <a:sx n="80" d="100"/>
          <a:sy n="80" d="100"/>
        </p:scale>
        <p:origin x="854" y="101"/>
      </p:cViewPr>
      <p:guideLst>
        <p:guide orient="horz" pos="2077"/>
        <p:guide pos="3801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93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3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50878-A3E7-4C06-A3D7-7A8A6C316AC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0A018-6F94-42B0-A835-50506697DDD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4EDE4-FC8F-42F7-9580-B43C016F2E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BFB3B-CC48-4209-A41C-F33A30B1DD2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 userDrawn="1"/>
        </p:nvSpPr>
        <p:spPr>
          <a:xfrm>
            <a:off x="0" y="0"/>
            <a:ext cx="12192000" cy="983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内容页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857342" y="62456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B7DC0"/>
                </a:solidFill>
              </a:defRPr>
            </a:lvl1pPr>
          </a:lstStyle>
          <a:p>
            <a:fld id="{0057FFF3-910B-455F-AA60-37C4F4A59B49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文本框 2"/>
          <p:cNvSpPr txBox="1"/>
          <p:nvPr userDrawn="1"/>
        </p:nvSpPr>
        <p:spPr>
          <a:xfrm>
            <a:off x="842645" y="503555"/>
            <a:ext cx="75342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800" b="1">
              <a:solidFill>
                <a:srgbClr val="014099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2842" y="6166807"/>
            <a:ext cx="11051855" cy="106098"/>
          </a:xfrm>
          <a:prstGeom prst="rect">
            <a:avLst/>
          </a:prstGeom>
        </p:spPr>
      </p:pic>
      <p:pic>
        <p:nvPicPr>
          <p:cNvPr id="2" name="图片 1" descr="内容页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尾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4" Type="http://schemas.openxmlformats.org/officeDocument/2006/relationships/slideLayout" Target="../slideLayouts/slideLayout3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8" Type="http://schemas.openxmlformats.org/officeDocument/2006/relationships/slideLayout" Target="../slideLayouts/slideLayout3.xml"/><Relationship Id="rId17" Type="http://schemas.openxmlformats.org/officeDocument/2006/relationships/tags" Target="../tags/tag30.xml"/><Relationship Id="rId16" Type="http://schemas.openxmlformats.org/officeDocument/2006/relationships/tags" Target="../tags/tag29.xml"/><Relationship Id="rId15" Type="http://schemas.openxmlformats.org/officeDocument/2006/relationships/tags" Target="../tags/tag28.xml"/><Relationship Id="rId14" Type="http://schemas.openxmlformats.org/officeDocument/2006/relationships/tags" Target="../tags/tag27.xml"/><Relationship Id="rId13" Type="http://schemas.openxmlformats.org/officeDocument/2006/relationships/tags" Target="../tags/tag26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tags" Target="../tags/tag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57FFF3-910B-455F-AA60-37C4F4A59B49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267335" y="403225"/>
            <a:ext cx="752094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 dirty="0" err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zh-CN" altLang="en-US" sz="2400" b="1" dirty="0" err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</a:t>
            </a:r>
            <a:r>
              <a:rPr lang="en-US" altLang="zh-CN" sz="2400" b="1" dirty="0" err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届“卓见侦知”艾迪康全国感染病例交流项目</a:t>
            </a:r>
            <a:r>
              <a:rPr lang="en-US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:</a:t>
            </a:r>
            <a:endParaRPr lang="en-US" altLang="zh-CN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病例征集要求（该页在提交病例时可删去）</a:t>
            </a:r>
            <a:endParaRPr lang="zh-CN" altLang="en-US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任意多边形 1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9874" y="1857851"/>
            <a:ext cx="1096446" cy="3300260"/>
          </a:xfrm>
          <a:custGeom>
            <a:avLst/>
            <a:gdLst>
              <a:gd name="T0" fmla="*/ 0 w 10000"/>
              <a:gd name="T1" fmla="*/ 0 h 10000"/>
              <a:gd name="T2" fmla="*/ 118943672 w 10000"/>
              <a:gd name="T3" fmla="*/ 0 h 10000"/>
              <a:gd name="T4" fmla="*/ 95154894 w 10000"/>
              <a:gd name="T5" fmla="*/ 1078818330 h 10000"/>
              <a:gd name="T6" fmla="*/ 23788778 w 10000"/>
              <a:gd name="T7" fmla="*/ 1078818330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rgbClr val="3B5686"/>
          </a:solidFill>
          <a:ln w="12700">
            <a:noFill/>
            <a:miter lim="800000"/>
          </a:ln>
        </p:spPr>
        <p:txBody>
          <a:bodyPr lIns="90000" tIns="46800" rIns="90000" bIns="46800" anchor="ctr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171450" indent="-1714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400" b="1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规范性</a:t>
            </a:r>
            <a:r>
              <a:rPr lang="en-US" altLang="zh-CN" sz="1400" b="1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:</a:t>
            </a:r>
            <a:endParaRPr lang="en-US" altLang="zh-CN" sz="1400" b="1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00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sym typeface="Arial" panose="020B0604020202020204" pitchFamily="34" charset="0"/>
              </a:rPr>
              <a:t>充分反映临床诊治思路，体现规范化诊疗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140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140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任意多边形 2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36880" y="1857851"/>
            <a:ext cx="1097811" cy="3300260"/>
          </a:xfrm>
          <a:custGeom>
            <a:avLst/>
            <a:gdLst>
              <a:gd name="T0" fmla="*/ 0 w 10000"/>
              <a:gd name="T1" fmla="*/ 0 h 10000"/>
              <a:gd name="T2" fmla="*/ 119290084 w 10000"/>
              <a:gd name="T3" fmla="*/ 0 h 10000"/>
              <a:gd name="T4" fmla="*/ 95432067 w 10000"/>
              <a:gd name="T5" fmla="*/ 1078818330 h 10000"/>
              <a:gd name="T6" fmla="*/ 23858017 w 10000"/>
              <a:gd name="T7" fmla="*/ 1078818330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rgbClr val="FF8F00"/>
          </a:solidFill>
          <a:ln w="12700">
            <a:noFill/>
            <a:miter lim="800000"/>
          </a:ln>
        </p:spPr>
        <p:txBody>
          <a:bodyPr lIns="90000" tIns="46800" rIns="90000" bIns="46800" anchor="ctr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171450" indent="-1714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b="1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sym typeface="Arial" panose="020B0604020202020204" pitchFamily="34" charset="0"/>
              </a:rPr>
              <a:t>全面性：</a:t>
            </a:r>
            <a:endParaRPr lang="zh-CN" altLang="en-US" sz="1400" b="1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0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sym typeface="Arial" panose="020B0604020202020204" pitchFamily="34" charset="0"/>
              </a:rPr>
              <a:t>如实系统地展示诊治经过：多种不同检验方法学和检验项目，以及影像学、病理学等病例资料详尽完整</a:t>
            </a:r>
            <a:endParaRPr lang="zh-CN" altLang="en-US" sz="1000" b="1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6" name="任意多边形 2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31026" y="1867797"/>
            <a:ext cx="1096445" cy="3300260"/>
          </a:xfrm>
          <a:custGeom>
            <a:avLst/>
            <a:gdLst>
              <a:gd name="T0" fmla="*/ 0 w 10000"/>
              <a:gd name="T1" fmla="*/ 0 h 10000"/>
              <a:gd name="T2" fmla="*/ 118943453 w 10000"/>
              <a:gd name="T3" fmla="*/ 0 h 10000"/>
              <a:gd name="T4" fmla="*/ 95154806 w 10000"/>
              <a:gd name="T5" fmla="*/ 1078818330 h 10000"/>
              <a:gd name="T6" fmla="*/ 23788647 w 10000"/>
              <a:gd name="T7" fmla="*/ 1078818330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rgbClr val="3B5686"/>
          </a:solidFill>
          <a:ln w="12700">
            <a:noFill/>
            <a:miter lim="800000"/>
          </a:ln>
        </p:spPr>
        <p:txBody>
          <a:bodyPr lIns="90000" tIns="46800" rIns="90000" bIns="46800" anchor="ctr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171450" indent="-1714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  <a:defRPr/>
            </a:pPr>
            <a:r>
              <a:rPr lang="zh-CN" altLang="en-US" sz="1400" b="1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sym typeface="Arial" panose="020B0604020202020204" pitchFamily="34" charset="0"/>
              </a:rPr>
              <a:t>启迪性：</a:t>
            </a:r>
            <a:endParaRPr lang="zh-CN" altLang="en-US" sz="1400" b="1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  <a:defRPr/>
            </a:pPr>
            <a:r>
              <a:rPr lang="zh-CN" altLang="en-US" sz="100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sym typeface="Arial" panose="020B0604020202020204" pitchFamily="34" charset="0"/>
              </a:rPr>
              <a:t>深入分析，总结经验，体现综合诊疗获益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140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140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4269105" y="1880235"/>
            <a:ext cx="299275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noAutofit/>
          </a:bodyPr>
          <a:lstStyle>
            <a:defPPr>
              <a:defRPr lang="zh-CN"/>
            </a:defPPr>
            <a:lvl1pPr eaLnBrk="1" hangingPunct="1">
              <a:lnSpc>
                <a:spcPct val="100000"/>
              </a:lnSpc>
              <a:buFont typeface="Arial" panose="020B0604020202020204" pitchFamily="34" charset="0"/>
              <a:buNone/>
              <a:defRPr sz="1800">
                <a:solidFill>
                  <a:srgbClr val="000000"/>
                </a:solidFill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微软雅黑" panose="020B0503020204020204" pitchFamily="34" charset="-122"/>
              </a:defRPr>
            </a:lvl9pPr>
          </a:lstStyle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200" b="1" dirty="0">
                <a:sym typeface="+mn-ea"/>
              </a:rPr>
              <a:t>不明发热、疑难危重、多重耐药菌感染、新发或少见罕见病原体感染的优秀案例</a:t>
            </a:r>
            <a:endParaRPr lang="zh-CN" altLang="en-US" sz="1200" b="1" dirty="0">
              <a:solidFill>
                <a:srgbClr val="000000"/>
              </a:solidFill>
              <a:ea typeface="黑体" panose="02010609060101010101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4269105" y="2840990"/>
            <a:ext cx="2992755" cy="55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noAutofit/>
          </a:bodyPr>
          <a:lstStyle>
            <a:defPPr>
              <a:defRPr lang="zh-CN"/>
            </a:defPPr>
            <a:lvl1pPr eaLnBrk="1" hangingPunct="1">
              <a:lnSpc>
                <a:spcPct val="100000"/>
              </a:lnSpc>
              <a:buFont typeface="Arial" panose="020B0604020202020204" pitchFamily="34" charset="0"/>
              <a:buNone/>
              <a:defRPr sz="1800">
                <a:solidFill>
                  <a:srgbClr val="000000"/>
                </a:solidFill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微软雅黑" panose="020B0503020204020204" pitchFamily="34" charset="-122"/>
              </a:defRPr>
            </a:lvl9pPr>
          </a:lstStyle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200" b="1" dirty="0">
                <a:sym typeface="+mn-ea"/>
              </a:rPr>
              <a:t>非感染性疾病（肿瘤、自身免疫疾病等）鉴别诊断的优秀案例</a:t>
            </a:r>
            <a:endParaRPr lang="zh-CN" altLang="en-US" sz="1200" b="1" dirty="0">
              <a:solidFill>
                <a:srgbClr val="000000"/>
              </a:solidFill>
              <a:ea typeface="黑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4269105" y="3627755"/>
            <a:ext cx="2992755" cy="431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noAutofit/>
          </a:bodyPr>
          <a:lstStyle>
            <a:defPPr>
              <a:defRPr lang="zh-CN"/>
            </a:defPPr>
            <a:lvl1pPr eaLnBrk="1" hangingPunct="1">
              <a:lnSpc>
                <a:spcPct val="100000"/>
              </a:lnSpc>
              <a:buFont typeface="Arial" panose="020B0604020202020204" pitchFamily="34" charset="0"/>
              <a:buNone/>
              <a:defRPr sz="1800">
                <a:solidFill>
                  <a:srgbClr val="000000"/>
                </a:solidFill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微软雅黑" panose="020B0503020204020204" pitchFamily="34" charset="-122"/>
              </a:defRPr>
            </a:lvl9pPr>
          </a:lstStyle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200" b="1" dirty="0">
                <a:sym typeface="+mn-ea"/>
              </a:rPr>
              <a:t>具有临床多学科讨论及借鉴意义的优秀案例</a:t>
            </a:r>
            <a:endParaRPr lang="zh-CN" altLang="en-US" sz="1200" b="1" dirty="0">
              <a:solidFill>
                <a:srgbClr val="000000"/>
              </a:solidFill>
              <a:ea typeface="黑体" panose="02010609060101010101" charset="-122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7"/>
            </p:custDataLst>
          </p:nvPr>
        </p:nvSpPr>
        <p:spPr>
          <a:xfrm>
            <a:off x="4269105" y="4310380"/>
            <a:ext cx="2992755" cy="431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noAutofit/>
          </a:bodyPr>
          <a:lstStyle>
            <a:defPPr>
              <a:defRPr lang="zh-CN"/>
            </a:defPPr>
            <a:lvl1pPr eaLnBrk="1" hangingPunct="1">
              <a:lnSpc>
                <a:spcPct val="100000"/>
              </a:lnSpc>
              <a:buFont typeface="Arial" panose="020B0604020202020204" pitchFamily="34" charset="0"/>
              <a:buNone/>
              <a:defRPr sz="1800">
                <a:solidFill>
                  <a:srgbClr val="000000"/>
                </a:solidFill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微软雅黑" panose="020B0503020204020204" pitchFamily="34" charset="-122"/>
              </a:defRPr>
            </a:lvl9pPr>
          </a:lstStyle>
          <a:p>
            <a:pPr marL="285750" indent="-285750">
              <a:lnSpc>
                <a:spcPct val="200000"/>
              </a:lnSpc>
              <a:buFont typeface="Wingdings" panose="05000000000000000000" charset="0"/>
              <a:buChar char="Ø"/>
            </a:pPr>
            <a:r>
              <a:rPr lang="en-US" altLang="zh-CN" sz="1200" b="1" dirty="0">
                <a:sym typeface="+mn-ea"/>
              </a:rPr>
              <a:t> </a:t>
            </a:r>
            <a:r>
              <a:rPr lang="zh-CN" altLang="en-US" sz="1200" b="1" dirty="0">
                <a:sym typeface="+mn-ea"/>
              </a:rPr>
              <a:t>其它感染疾病相关的病例</a:t>
            </a:r>
            <a:endParaRPr lang="zh-CN" altLang="en-US" sz="1200" b="1" dirty="0">
              <a:solidFill>
                <a:srgbClr val="000000"/>
              </a:solidFill>
              <a:ea typeface="黑体" panose="02010609060101010101" charset="-122"/>
              <a:sym typeface="+mn-ea"/>
            </a:endParaRPr>
          </a:p>
        </p:txBody>
      </p:sp>
      <p:sp>
        <p:nvSpPr>
          <p:cNvPr id="11" name="椭圆 2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3967562" y="1965960"/>
            <a:ext cx="300396" cy="302260"/>
          </a:xfrm>
          <a:prstGeom prst="ellipse">
            <a:avLst/>
          </a:prstGeom>
          <a:solidFill>
            <a:srgbClr val="3B5686"/>
          </a:solidFill>
          <a:ln>
            <a:noFill/>
          </a:ln>
        </p:spPr>
        <p:txBody>
          <a:bodyPr lIns="90000" tIns="46800" rIns="90000" bIns="46800" anchor="ctr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1700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sym typeface="Adobe 黑体 Std R" panose="020B0400000000000000" charset="-122"/>
              </a:rPr>
              <a:t>1</a:t>
            </a:r>
            <a:endParaRPr lang="en-US" altLang="zh-CN" sz="1700" dirty="0">
              <a:solidFill>
                <a:srgbClr val="FFFFFF"/>
              </a:solidFill>
              <a:latin typeface="Arial" panose="020B0604020202020204" pitchFamily="34" charset="0"/>
              <a:ea typeface="+mn-ea"/>
              <a:sym typeface="Adobe 黑体 Std R" panose="020B0400000000000000" charset="-122"/>
            </a:endParaRPr>
          </a:p>
        </p:txBody>
      </p:sp>
      <p:sp>
        <p:nvSpPr>
          <p:cNvPr id="12" name="椭圆 3"/>
          <p:cNvSpPr>
            <a:spLocks noChangeAspect="1" noChangeArrowheads="1"/>
          </p:cNvSpPr>
          <p:nvPr>
            <p:custDataLst>
              <p:tags r:id="rId9"/>
            </p:custDataLst>
          </p:nvPr>
        </p:nvSpPr>
        <p:spPr bwMode="auto">
          <a:xfrm>
            <a:off x="3987770" y="2903855"/>
            <a:ext cx="311320" cy="311150"/>
          </a:xfrm>
          <a:prstGeom prst="ellipse">
            <a:avLst/>
          </a:prstGeom>
          <a:solidFill>
            <a:srgbClr val="FF8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0000" tIns="46800" rIns="90000" bIns="468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rgbClr val="FFFFFF"/>
                </a:solidFill>
                <a:latin typeface="Arial" panose="020B0604020202020204" pitchFamily="34" charset="0"/>
                <a:ea typeface="+mn-ea"/>
                <a:sym typeface="Adobe 黑体 Std R" panose="020B0400000000000000" charset="-122"/>
              </a:rPr>
              <a:t>2</a:t>
            </a:r>
            <a:endParaRPr lang="en-US" altLang="zh-CN" sz="1800">
              <a:solidFill>
                <a:srgbClr val="FFFFFF"/>
              </a:solidFill>
              <a:latin typeface="Arial" panose="020B0604020202020204" pitchFamily="34" charset="0"/>
              <a:ea typeface="+mn-ea"/>
              <a:sym typeface="Adobe 黑体 Std R" panose="020B0400000000000000" charset="-122"/>
            </a:endParaRPr>
          </a:p>
        </p:txBody>
      </p:sp>
      <p:sp>
        <p:nvSpPr>
          <p:cNvPr id="13" name="椭圆 2"/>
          <p:cNvSpPr>
            <a:spLocks noChangeAspect="1" noChangeArrowheads="1"/>
          </p:cNvSpPr>
          <p:nvPr>
            <p:custDataLst>
              <p:tags r:id="rId10"/>
            </p:custDataLst>
          </p:nvPr>
        </p:nvSpPr>
        <p:spPr bwMode="auto">
          <a:xfrm>
            <a:off x="3997607" y="3689350"/>
            <a:ext cx="331528" cy="332740"/>
          </a:xfrm>
          <a:prstGeom prst="ellipse">
            <a:avLst/>
          </a:prstGeom>
          <a:solidFill>
            <a:srgbClr val="3B5686"/>
          </a:solidFill>
          <a:ln>
            <a:noFill/>
          </a:ln>
        </p:spPr>
        <p:txBody>
          <a:bodyPr lIns="90000" tIns="46800" rIns="90000" bIns="46800" anchor="ctr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1800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sym typeface="Adobe 黑体 Std R" panose="020B0400000000000000" charset="-122"/>
              </a:rPr>
              <a:t>3</a:t>
            </a:r>
            <a:endParaRPr lang="en-US" altLang="zh-CN" sz="1800" dirty="0">
              <a:solidFill>
                <a:srgbClr val="FFFFFF"/>
              </a:solidFill>
              <a:latin typeface="Arial" panose="020B0604020202020204" pitchFamily="34" charset="0"/>
              <a:ea typeface="+mn-ea"/>
              <a:sym typeface="Adobe 黑体 Std R" panose="020B0400000000000000" charset="-122"/>
            </a:endParaRPr>
          </a:p>
        </p:txBody>
      </p:sp>
      <p:sp>
        <p:nvSpPr>
          <p:cNvPr id="14" name="椭圆 3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4015079" y="4478655"/>
            <a:ext cx="311320" cy="311150"/>
          </a:xfrm>
          <a:prstGeom prst="ellipse">
            <a:avLst/>
          </a:prstGeom>
          <a:solidFill>
            <a:srgbClr val="FF8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0000" tIns="46800" rIns="90000" bIns="468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rgbClr val="FFFFFF"/>
                </a:solidFill>
                <a:latin typeface="Arial" panose="020B0604020202020204" pitchFamily="34" charset="0"/>
                <a:ea typeface="+mn-ea"/>
                <a:sym typeface="Adobe 黑体 Std R" panose="020B0400000000000000" charset="-122"/>
              </a:rPr>
              <a:t>4</a:t>
            </a:r>
            <a:endParaRPr lang="en-US" altLang="zh-CN" sz="1800">
              <a:solidFill>
                <a:srgbClr val="FFFFFF"/>
              </a:solidFill>
              <a:latin typeface="Arial" panose="020B0604020202020204" pitchFamily="34" charset="0"/>
              <a:ea typeface="+mn-ea"/>
              <a:sym typeface="Adobe 黑体 Std R" panose="020B0400000000000000" charset="-122"/>
            </a:endParaRPr>
          </a:p>
        </p:txBody>
      </p:sp>
      <p:sp>
        <p:nvSpPr>
          <p:cNvPr id="19" name="文本框 18"/>
          <p:cNvSpPr txBox="1"/>
          <p:nvPr>
            <p:custDataLst>
              <p:tags r:id="rId12"/>
            </p:custDataLst>
          </p:nvPr>
        </p:nvSpPr>
        <p:spPr>
          <a:xfrm>
            <a:off x="3792220" y="4971415"/>
            <a:ext cx="3639820" cy="55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noAutofit/>
          </a:bodyPr>
          <a:lstStyle>
            <a:defPPr>
              <a:defRPr lang="zh-CN"/>
            </a:defPPr>
            <a:lvl1pPr eaLnBrk="1" hangingPunct="1">
              <a:lnSpc>
                <a:spcPct val="100000"/>
              </a:lnSpc>
              <a:buFont typeface="Arial" panose="020B0604020202020204" pitchFamily="34" charset="0"/>
              <a:buNone/>
              <a:defRPr sz="1800">
                <a:solidFill>
                  <a:srgbClr val="000000"/>
                </a:solidFill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微软雅黑" panose="020B0503020204020204" pitchFamily="34" charset="-122"/>
              </a:defRPr>
            </a:lvl9pPr>
          </a:lstStyle>
          <a:p>
            <a:pPr indent="0">
              <a:lnSpc>
                <a:spcPct val="150000"/>
              </a:lnSpc>
              <a:buFont typeface="Wingdings" panose="05000000000000000000" charset="0"/>
            </a:pPr>
            <a:r>
              <a:rPr lang="zh-CN" altLang="en-US" sz="1000" b="1" dirty="0">
                <a:solidFill>
                  <a:srgbClr val="C00000"/>
                </a:solidFill>
                <a:latin typeface="微软雅黑" panose="020B0503020204020204" pitchFamily="34" charset="-122"/>
                <a:sym typeface="+mn-ea"/>
              </a:rPr>
              <a:t>涉及疾病领域：</a:t>
            </a:r>
            <a:r>
              <a:rPr lang="zh-CN" altLang="en-US" sz="1000" b="1" dirty="0">
                <a:solidFill>
                  <a:schemeClr val="tx1"/>
                </a:solidFill>
                <a:latin typeface="微软雅黑" panose="020B0503020204020204" pitchFamily="34" charset="-122"/>
                <a:sym typeface="+mn-ea"/>
              </a:rPr>
              <a:t>血流感染，中枢神经系统感染，</a:t>
            </a:r>
            <a:r>
              <a:rPr lang="zh-CN" altLang="en-US" sz="1000" b="1" dirty="0">
                <a:solidFill>
                  <a:srgbClr val="000000"/>
                </a:solidFill>
                <a:latin typeface="微软雅黑" panose="020B0503020204020204" pitchFamily="34" charset="-122"/>
                <a:sym typeface="+mn-ea"/>
              </a:rPr>
              <a:t>呼吸系统感染，消化系统感染，生殖系统感染，皮肤软组织感染等</a:t>
            </a:r>
            <a:endParaRPr lang="zh-CN" altLang="en-US" sz="1000" b="1" dirty="0">
              <a:solidFill>
                <a:srgbClr val="000000"/>
              </a:solidFill>
              <a:latin typeface="微软雅黑" panose="020B0503020204020204" pitchFamily="34" charset="-122"/>
              <a:sym typeface="+mn-ea"/>
            </a:endParaRPr>
          </a:p>
          <a:p>
            <a:pPr indent="0">
              <a:lnSpc>
                <a:spcPct val="150000"/>
              </a:lnSpc>
              <a:buFont typeface="Wingdings" panose="05000000000000000000" charset="0"/>
            </a:pPr>
            <a:endParaRPr lang="zh-CN" altLang="en-US" sz="1000" b="1" dirty="0">
              <a:solidFill>
                <a:srgbClr val="000000"/>
              </a:solidFill>
              <a:latin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20" name="表格 19"/>
          <p:cNvGraphicFramePr/>
          <p:nvPr>
            <p:custDataLst>
              <p:tags r:id="rId13"/>
            </p:custDataLst>
          </p:nvPr>
        </p:nvGraphicFramePr>
        <p:xfrm>
          <a:off x="7449820" y="1965325"/>
          <a:ext cx="4517390" cy="3554095"/>
        </p:xfrm>
        <a:graphic>
          <a:graphicData uri="http://schemas.openxmlformats.org/drawingml/2006/table">
            <a:tbl>
              <a:tblPr/>
              <a:tblGrid>
                <a:gridCol w="329565"/>
                <a:gridCol w="3213735"/>
                <a:gridCol w="974090"/>
              </a:tblGrid>
              <a:tr h="281940"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病例海选评分</a:t>
                      </a:r>
                      <a:r>
                        <a:rPr lang="zh-CN" altLang="en-US" sz="1400" b="1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标准</a:t>
                      </a:r>
                      <a:endParaRPr lang="zh-CN" altLang="en-US" sz="1400" b="1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66357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1">
                          <a:solidFill>
                            <a:srgbClr val="22222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评分点</a:t>
                      </a:r>
                      <a:endParaRPr lang="en-US" altLang="en-US" sz="1100" b="1">
                        <a:solidFill>
                          <a:srgbClr val="222222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22222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内容</a:t>
                      </a:r>
                      <a:endParaRPr lang="en-US" altLang="en-US" sz="1100" b="1">
                        <a:solidFill>
                          <a:srgbClr val="222222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22222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分值</a:t>
                      </a:r>
                      <a:endParaRPr lang="en-US" sz="1100" b="1">
                        <a:solidFill>
                          <a:srgbClr val="222222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22222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（合计100分）</a:t>
                      </a:r>
                      <a:endParaRPr lang="en-US" altLang="en-US" sz="1100" b="1">
                        <a:solidFill>
                          <a:srgbClr val="222222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03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22222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endParaRPr lang="en-US" altLang="en-US" sz="1000" b="0">
                        <a:solidFill>
                          <a:srgbClr val="222222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22222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病史（主诉、现病史、既往史）完整清晰</a:t>
                      </a:r>
                      <a:endParaRPr lang="en-US" altLang="en-US" sz="1000" b="0">
                        <a:solidFill>
                          <a:srgbClr val="222222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22222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10分</a:t>
                      </a:r>
                      <a:endParaRPr lang="en-US" altLang="en-US" sz="1000" b="0">
                        <a:solidFill>
                          <a:srgbClr val="222222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259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22222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endParaRPr lang="en-US" altLang="en-US" sz="1000" b="0">
                        <a:solidFill>
                          <a:srgbClr val="222222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22222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传统微生物学、免疫学、分子生物学等检测，及其他辅助检测（影像学、特殊检测等）</a:t>
                      </a:r>
                      <a:endParaRPr lang="en-US" altLang="en-US" sz="1000" b="0">
                        <a:solidFill>
                          <a:srgbClr val="222222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22222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20分</a:t>
                      </a:r>
                      <a:endParaRPr lang="en-US" altLang="en-US" sz="1000" b="0">
                        <a:solidFill>
                          <a:srgbClr val="222222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22222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endParaRPr lang="en-US" altLang="en-US" sz="1000" b="0">
                        <a:solidFill>
                          <a:srgbClr val="222222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22222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临床思维体现：初步诊断和鉴别诊断</a:t>
                      </a:r>
                      <a:endParaRPr lang="en-US" altLang="en-US" sz="1000" b="0">
                        <a:solidFill>
                          <a:srgbClr val="222222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22222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20分</a:t>
                      </a:r>
                      <a:endParaRPr lang="en-US" altLang="en-US" sz="1000" b="0">
                        <a:solidFill>
                          <a:srgbClr val="222222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259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22222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</a:t>
                      </a:r>
                      <a:endParaRPr lang="en-US" altLang="en-US" sz="1000" b="0">
                        <a:solidFill>
                          <a:srgbClr val="222222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22222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进一步检查与治疗转归：用药、换药有依据，且有疗效评估</a:t>
                      </a:r>
                      <a:endParaRPr lang="en-US" altLang="en-US" sz="1000" b="0">
                        <a:solidFill>
                          <a:srgbClr val="222222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22222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10分</a:t>
                      </a:r>
                      <a:endParaRPr lang="en-US" altLang="en-US" sz="1000" b="0">
                        <a:solidFill>
                          <a:srgbClr val="222222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03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22222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endParaRPr lang="en-US" altLang="en-US" sz="1000" b="0">
                        <a:solidFill>
                          <a:srgbClr val="222222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22222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后续随访与临床转归</a:t>
                      </a:r>
                      <a:endParaRPr lang="en-US" altLang="en-US" sz="1000" b="0">
                        <a:solidFill>
                          <a:srgbClr val="222222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22222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10分</a:t>
                      </a:r>
                      <a:endParaRPr lang="en-US" altLang="en-US" sz="1000" b="0">
                        <a:solidFill>
                          <a:srgbClr val="222222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67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22222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</a:t>
                      </a:r>
                      <a:endParaRPr lang="en-US" altLang="en-US" sz="1000" b="0">
                        <a:solidFill>
                          <a:srgbClr val="222222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22222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讨论分析：诊疗关键点，成功或失败经验总结</a:t>
                      </a:r>
                      <a:endParaRPr lang="en-US" altLang="en-US" sz="1000" b="0">
                        <a:solidFill>
                          <a:srgbClr val="222222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22222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10分</a:t>
                      </a:r>
                      <a:endParaRPr lang="en-US" altLang="en-US" sz="1000" b="0">
                        <a:solidFill>
                          <a:srgbClr val="222222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259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22222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</a:t>
                      </a:r>
                      <a:endParaRPr lang="en-US" altLang="en-US" sz="1000" b="0">
                        <a:solidFill>
                          <a:srgbClr val="222222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22222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循证医学：诊疗指南/专家共识/研究文献/学术观点等正确应用</a:t>
                      </a:r>
                      <a:endParaRPr lang="en-US" altLang="en-US" sz="1000" b="0">
                        <a:solidFill>
                          <a:srgbClr val="222222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22222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10分</a:t>
                      </a:r>
                      <a:endParaRPr lang="en-US" altLang="en-US" sz="1000" b="0">
                        <a:solidFill>
                          <a:srgbClr val="222222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67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22222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</a:t>
                      </a:r>
                      <a:endParaRPr lang="en-US" altLang="en-US" sz="1000" b="0">
                        <a:solidFill>
                          <a:srgbClr val="222222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22222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PPT制作：条理清晰、文字简练、重点突出、图文并茂</a:t>
                      </a:r>
                      <a:endParaRPr lang="en-US" altLang="en-US" sz="1000" b="0">
                        <a:solidFill>
                          <a:srgbClr val="222222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22222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10分</a:t>
                      </a:r>
                      <a:endParaRPr lang="en-US" altLang="en-US" sz="1000" b="0">
                        <a:solidFill>
                          <a:srgbClr val="222222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32485" y="465455"/>
            <a:ext cx="8028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14099"/>
                </a:solidFill>
              </a:rPr>
              <a:t>进一步检查</a:t>
            </a:r>
            <a:endParaRPr lang="zh-CN" altLang="en-US" sz="2800" b="1">
              <a:solidFill>
                <a:srgbClr val="014099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01395" y="1799590"/>
            <a:ext cx="7860030" cy="216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ym typeface="+mn-ea"/>
              </a:rPr>
              <a:t>培养结果（时间）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>
                <a:sym typeface="+mn-ea"/>
              </a:rPr>
              <a:t>免疫学检测（时间）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>
                <a:sym typeface="+mn-ea"/>
              </a:rPr>
              <a:t>分子生物血检测结果（时间）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 err="1">
                <a:sym typeface="+mn-ea"/>
              </a:rPr>
              <a:t>宏基因</a:t>
            </a:r>
            <a:r>
              <a:rPr lang="en-US" altLang="zh-CN" dirty="0" err="1">
                <a:sym typeface="+mn-ea"/>
              </a:rPr>
              <a:t>mNGS</a:t>
            </a:r>
            <a:r>
              <a:rPr lang="zh-CN" altLang="en-US" dirty="0" err="1">
                <a:sym typeface="+mn-ea"/>
              </a:rPr>
              <a:t>检测结果</a:t>
            </a:r>
            <a:r>
              <a:rPr lang="zh-CN" altLang="en-US" dirty="0">
                <a:sym typeface="+mn-ea"/>
              </a:rPr>
              <a:t>（时间）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 err="1">
                <a:sym typeface="+mn-ea"/>
              </a:rPr>
              <a:t>或其它检测结果</a:t>
            </a:r>
            <a:endParaRPr lang="zh-CN" altLang="en-US" dirty="0" err="1">
              <a:sym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32485" y="465455"/>
            <a:ext cx="8028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14099"/>
                </a:solidFill>
              </a:rPr>
              <a:t>最终诊断</a:t>
            </a:r>
            <a:r>
              <a:rPr lang="en-US" altLang="zh-CN" sz="2800" b="1">
                <a:solidFill>
                  <a:srgbClr val="014099"/>
                </a:solidFill>
              </a:rPr>
              <a:t>--</a:t>
            </a:r>
            <a:endParaRPr lang="zh-CN" altLang="en-US" sz="2800" b="1">
              <a:solidFill>
                <a:srgbClr val="014099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32485" y="465455"/>
            <a:ext cx="8028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>
                <a:solidFill>
                  <a:srgbClr val="014099"/>
                </a:solidFill>
              </a:rPr>
              <a:t>治疗转归</a:t>
            </a:r>
            <a:endParaRPr sz="2800" b="1">
              <a:solidFill>
                <a:srgbClr val="014099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16000" y="1253490"/>
            <a:ext cx="254000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治疗药物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转归</a:t>
            </a:r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32485" y="465455"/>
            <a:ext cx="8028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>
                <a:solidFill>
                  <a:srgbClr val="014099"/>
                </a:solidFill>
              </a:rPr>
              <a:t>讨论</a:t>
            </a:r>
            <a:endParaRPr sz="2800" b="1">
              <a:solidFill>
                <a:srgbClr val="014099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96950" y="1253490"/>
            <a:ext cx="71882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ym typeface="+mn-ea"/>
              </a:rPr>
              <a:t>描述病例的特殊性、启发、意义和提示作用等</a:t>
            </a:r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014845" y="2860675"/>
            <a:ext cx="4189730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/>
              <a:t>《病例标题》</a:t>
            </a:r>
            <a:endParaRPr lang="zh-CN" altLang="en-US" sz="3200"/>
          </a:p>
          <a:p>
            <a:pPr algn="ctr"/>
            <a:endParaRPr lang="zh-CN" altLang="en-US"/>
          </a:p>
          <a:p>
            <a:pPr algn="ctr"/>
            <a:r>
              <a:rPr lang="zh-CN" altLang="en-US"/>
              <a:t>单位</a:t>
            </a:r>
            <a:r>
              <a:rPr lang="en-US" altLang="zh-CN"/>
              <a:t>/</a:t>
            </a:r>
            <a:r>
              <a:rPr lang="zh-CN" altLang="en-US"/>
              <a:t>科室</a:t>
            </a:r>
            <a:r>
              <a:rPr lang="en-US" altLang="zh-CN"/>
              <a:t>/</a:t>
            </a:r>
            <a:r>
              <a:rPr lang="zh-CN" altLang="en-US"/>
              <a:t>姓名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887096" y="1393190"/>
            <a:ext cx="1851660" cy="768350"/>
          </a:xfrm>
          <a:prstGeom prst="rect">
            <a:avLst/>
          </a:prstGeom>
          <a:noFill/>
        </p:spPr>
        <p:txBody>
          <a:bodyPr wrap="square" rtlCol="0">
            <a:normAutofit fontScale="95000"/>
          </a:bodyPr>
          <a:lstStyle/>
          <a:p>
            <a:pPr algn="r"/>
            <a:r>
              <a:rPr lang="zh-CN" altLang="en-US" sz="4400" b="1" spc="300" dirty="0">
                <a:solidFill>
                  <a:srgbClr val="01409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  <a:endParaRPr lang="zh-CN" altLang="en-US" sz="4400" b="1" spc="300" dirty="0">
              <a:solidFill>
                <a:srgbClr val="01409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887095" y="2161540"/>
            <a:ext cx="1851660" cy="3683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r"/>
            <a:r>
              <a:rPr lang="en-US" altLang="zh-CN" spc="300" dirty="0">
                <a:solidFill>
                  <a:srgbClr val="0140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CONTENTS</a:t>
            </a:r>
            <a:endParaRPr lang="en-US" altLang="zh-CN" spc="300" dirty="0">
              <a:solidFill>
                <a:srgbClr val="0140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2897505" y="1515110"/>
            <a:ext cx="76200" cy="922655"/>
          </a:xfrm>
          <a:prstGeom prst="rect">
            <a:avLst/>
          </a:prstGeom>
          <a:solidFill>
            <a:srgbClr val="014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1409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38" name="直接连接符 37"/>
          <p:cNvCxnSpPr/>
          <p:nvPr>
            <p:custDataLst>
              <p:tags r:id="rId4"/>
            </p:custDataLst>
          </p:nvPr>
        </p:nvCxnSpPr>
        <p:spPr>
          <a:xfrm>
            <a:off x="5876925" y="1515110"/>
            <a:ext cx="5248275" cy="0"/>
          </a:xfrm>
          <a:prstGeom prst="line">
            <a:avLst/>
          </a:prstGeom>
          <a:solidFill>
            <a:srgbClr val="014099"/>
          </a:solidFill>
          <a:ln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5768975" y="1737043"/>
            <a:ext cx="748030" cy="58356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altLang="zh-CN" sz="3200" b="1" dirty="0">
                <a:solidFill>
                  <a:srgbClr val="0140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01.</a:t>
            </a:r>
            <a:endParaRPr lang="en-US" altLang="zh-CN" sz="3200" b="1" dirty="0">
              <a:solidFill>
                <a:srgbClr val="0140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6"/>
            </p:custDataLst>
          </p:nvPr>
        </p:nvSpPr>
        <p:spPr>
          <a:xfrm>
            <a:off x="6685915" y="1737043"/>
            <a:ext cx="4439285" cy="583565"/>
          </a:xfrm>
          <a:prstGeom prst="rect">
            <a:avLst/>
          </a:prstGeom>
          <a:noFill/>
        </p:spPr>
        <p:txBody>
          <a:bodyPr wrap="square" lIns="90170" tIns="46990" rIns="90170" bIns="46990" rtlCol="0" anchor="ctr" anchorCtr="0">
            <a:normAutofit/>
          </a:bodyPr>
          <a:lstStyle/>
          <a:p>
            <a:pPr marL="0" indent="0" algn="l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2000" dirty="0">
                <a:solidFill>
                  <a:srgbClr val="014099"/>
                </a:solidFill>
                <a:sym typeface="+mn-ea"/>
              </a:rPr>
              <a:t>病例描述（病史）</a:t>
            </a:r>
            <a:endParaRPr lang="zh-CN" altLang="en-US" sz="2000" dirty="0">
              <a:solidFill>
                <a:srgbClr val="014099"/>
              </a:solidFill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5768975" y="2459038"/>
            <a:ext cx="748030" cy="58356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altLang="zh-CN" sz="3200" b="1">
                <a:solidFill>
                  <a:srgbClr val="0140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02.</a:t>
            </a:r>
            <a:endParaRPr lang="en-US" altLang="zh-CN" sz="3200" b="1">
              <a:solidFill>
                <a:srgbClr val="0140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8"/>
            </p:custDataLst>
          </p:nvPr>
        </p:nvSpPr>
        <p:spPr>
          <a:xfrm>
            <a:off x="5768975" y="3181668"/>
            <a:ext cx="748030" cy="58356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altLang="zh-CN" sz="3200" b="1">
                <a:solidFill>
                  <a:srgbClr val="0140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03.</a:t>
            </a:r>
            <a:endParaRPr lang="en-US" altLang="zh-CN" sz="3200" b="1">
              <a:solidFill>
                <a:srgbClr val="0140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6" name="文本框 35"/>
          <p:cNvSpPr txBox="1"/>
          <p:nvPr>
            <p:custDataLst>
              <p:tags r:id="rId9"/>
            </p:custDataLst>
          </p:nvPr>
        </p:nvSpPr>
        <p:spPr>
          <a:xfrm>
            <a:off x="5768975" y="3904298"/>
            <a:ext cx="748030" cy="58356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altLang="zh-CN" sz="3200" b="1">
                <a:solidFill>
                  <a:srgbClr val="0140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04.</a:t>
            </a:r>
            <a:endParaRPr lang="en-US" altLang="zh-CN" sz="3200" b="1">
              <a:solidFill>
                <a:srgbClr val="0140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0" name="文本框 39"/>
          <p:cNvSpPr txBox="1"/>
          <p:nvPr>
            <p:custDataLst>
              <p:tags r:id="rId10"/>
            </p:custDataLst>
          </p:nvPr>
        </p:nvSpPr>
        <p:spPr>
          <a:xfrm>
            <a:off x="5768975" y="4626928"/>
            <a:ext cx="748030" cy="58356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altLang="zh-CN" sz="3200" b="1">
                <a:solidFill>
                  <a:srgbClr val="0140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05.</a:t>
            </a:r>
            <a:endParaRPr lang="en-US" altLang="zh-CN" sz="3200" b="1">
              <a:solidFill>
                <a:srgbClr val="0140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3" name="文本框 42"/>
          <p:cNvSpPr txBox="1"/>
          <p:nvPr>
            <p:custDataLst>
              <p:tags r:id="rId11"/>
            </p:custDataLst>
          </p:nvPr>
        </p:nvSpPr>
        <p:spPr>
          <a:xfrm>
            <a:off x="5768975" y="5349558"/>
            <a:ext cx="748030" cy="58356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altLang="zh-CN" sz="3200" b="1">
                <a:solidFill>
                  <a:srgbClr val="0140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06.</a:t>
            </a:r>
            <a:endParaRPr lang="en-US" altLang="zh-CN" sz="3200" b="1">
              <a:solidFill>
                <a:srgbClr val="0140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>
            <p:custDataLst>
              <p:tags r:id="rId12"/>
            </p:custDataLst>
          </p:nvPr>
        </p:nvSpPr>
        <p:spPr>
          <a:xfrm>
            <a:off x="6685915" y="5349557"/>
            <a:ext cx="4439285" cy="583565"/>
          </a:xfrm>
          <a:prstGeom prst="rect">
            <a:avLst/>
          </a:prstGeom>
          <a:noFill/>
        </p:spPr>
        <p:txBody>
          <a:bodyPr wrap="square" lIns="90170" tIns="46990" rIns="90170" bIns="46990" rtlCol="0" anchor="ctr" anchorCtr="0">
            <a:normAutofit/>
          </a:bodyPr>
          <a:lstStyle/>
          <a:p>
            <a:pPr fontAlgn="auto">
              <a:lnSpc>
                <a:spcPct val="110000"/>
              </a:lnSpc>
            </a:pPr>
            <a:r>
              <a:rPr lang="zh-CN" altLang="en-US" sz="2000" dirty="0">
                <a:solidFill>
                  <a:srgbClr val="0140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讨论：诊疗的关键点</a:t>
            </a:r>
            <a:endParaRPr lang="zh-CN" altLang="en-US" sz="2000" dirty="0">
              <a:solidFill>
                <a:srgbClr val="014099"/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13"/>
            </p:custDataLst>
          </p:nvPr>
        </p:nvSpPr>
        <p:spPr>
          <a:xfrm>
            <a:off x="6685915" y="4627055"/>
            <a:ext cx="4439285" cy="583565"/>
          </a:xfrm>
          <a:prstGeom prst="rect">
            <a:avLst/>
          </a:prstGeom>
          <a:noFill/>
        </p:spPr>
        <p:txBody>
          <a:bodyPr wrap="square" lIns="90170" tIns="46990" rIns="90170" bIns="46990" rtlCol="0" anchor="ctr" anchorCtr="0">
            <a:normAutofit/>
          </a:bodyPr>
          <a:lstStyle/>
          <a:p>
            <a:pPr fontAlgn="auto">
              <a:lnSpc>
                <a:spcPct val="110000"/>
              </a:lnSpc>
            </a:pPr>
            <a:r>
              <a:rPr lang="zh-CN" altLang="en-US" sz="2000" dirty="0">
                <a:solidFill>
                  <a:srgbClr val="0140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后续随访及临床转归</a:t>
            </a:r>
            <a:endParaRPr lang="zh-CN" altLang="en-US" sz="2000" dirty="0">
              <a:solidFill>
                <a:srgbClr val="014099"/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>
            <p:custDataLst>
              <p:tags r:id="rId14"/>
            </p:custDataLst>
          </p:nvPr>
        </p:nvSpPr>
        <p:spPr>
          <a:xfrm>
            <a:off x="6685915" y="3904552"/>
            <a:ext cx="4439285" cy="583565"/>
          </a:xfrm>
          <a:prstGeom prst="rect">
            <a:avLst/>
          </a:prstGeom>
          <a:noFill/>
        </p:spPr>
        <p:txBody>
          <a:bodyPr wrap="square" lIns="90170" tIns="46990" rIns="90170" bIns="46990" rtlCol="0" anchor="ctr" anchorCtr="0">
            <a:normAutofit/>
          </a:bodyPr>
          <a:lstStyle/>
          <a:p>
            <a:pPr fontAlgn="auto">
              <a:lnSpc>
                <a:spcPct val="110000"/>
              </a:lnSpc>
            </a:pPr>
            <a:r>
              <a:rPr lang="zh-CN" altLang="en-US" sz="2000" dirty="0">
                <a:solidFill>
                  <a:srgbClr val="0140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进一步检查与治疗归转</a:t>
            </a:r>
            <a:endParaRPr lang="zh-CN" altLang="en-US" sz="2000" dirty="0">
              <a:solidFill>
                <a:srgbClr val="014099"/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>
            <p:custDataLst>
              <p:tags r:id="rId15"/>
            </p:custDataLst>
          </p:nvPr>
        </p:nvSpPr>
        <p:spPr>
          <a:xfrm>
            <a:off x="6685915" y="3182049"/>
            <a:ext cx="4439285" cy="583565"/>
          </a:xfrm>
          <a:prstGeom prst="rect">
            <a:avLst/>
          </a:prstGeom>
          <a:noFill/>
        </p:spPr>
        <p:txBody>
          <a:bodyPr wrap="square" lIns="90170" tIns="46990" rIns="90170" bIns="46990" rtlCol="0" anchor="ctr" anchorCtr="0">
            <a:normAutofit/>
          </a:bodyPr>
          <a:lstStyle/>
          <a:p>
            <a:pPr fontAlgn="auto">
              <a:lnSpc>
                <a:spcPct val="110000"/>
              </a:lnSpc>
            </a:pPr>
            <a:r>
              <a:rPr lang="zh-CN" altLang="en-US" sz="2000" dirty="0">
                <a:solidFill>
                  <a:srgbClr val="0140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诊断和鉴别诊断（体现临床思维）</a:t>
            </a:r>
            <a:endParaRPr lang="zh-CN" altLang="en-US" sz="2000" dirty="0">
              <a:solidFill>
                <a:srgbClr val="014099"/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>
            <p:custDataLst>
              <p:tags r:id="rId16"/>
            </p:custDataLst>
          </p:nvPr>
        </p:nvSpPr>
        <p:spPr>
          <a:xfrm>
            <a:off x="6685915" y="2459546"/>
            <a:ext cx="4439285" cy="583565"/>
          </a:xfrm>
          <a:prstGeom prst="rect">
            <a:avLst/>
          </a:prstGeom>
          <a:noFill/>
        </p:spPr>
        <p:txBody>
          <a:bodyPr wrap="square" lIns="90170" tIns="46990" rIns="90170" bIns="46990" rtlCol="0" anchor="ctr" anchorCtr="0">
            <a:normAutofit/>
          </a:bodyPr>
          <a:lstStyle/>
          <a:p>
            <a:pPr fontAlgn="auto">
              <a:lnSpc>
                <a:spcPct val="110000"/>
              </a:lnSpc>
            </a:pPr>
            <a:r>
              <a:rPr lang="zh-CN" altLang="en-US" sz="2000" dirty="0">
                <a:solidFill>
                  <a:srgbClr val="0140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实验室检测与辅助检查</a:t>
            </a:r>
            <a:endParaRPr lang="zh-CN" altLang="en-US" sz="2000" dirty="0">
              <a:solidFill>
                <a:srgbClr val="014099"/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57FFF3-910B-455F-AA60-37C4F4A59B49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32485" y="465455"/>
            <a:ext cx="8028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14099"/>
                </a:solidFill>
              </a:rPr>
              <a:t>病例描述（病史）</a:t>
            </a:r>
            <a:endParaRPr lang="zh-CN" altLang="en-US" sz="2800" b="1">
              <a:solidFill>
                <a:srgbClr val="014099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01395" y="1799590"/>
            <a:ext cx="5291455" cy="1337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ym typeface="+mn-ea"/>
              </a:rPr>
              <a:t>患者一般信息（请隐藏隐私信息）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>
                <a:sym typeface="+mn-ea"/>
              </a:rPr>
              <a:t>主诉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>
                <a:sym typeface="+mn-ea"/>
              </a:rPr>
              <a:t>现病史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32485" y="465455"/>
            <a:ext cx="8028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14099"/>
                </a:solidFill>
              </a:rPr>
              <a:t>病史特点</a:t>
            </a:r>
            <a:endParaRPr lang="zh-CN" altLang="en-US" sz="2800" b="1">
              <a:solidFill>
                <a:srgbClr val="014099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87425" y="1513205"/>
            <a:ext cx="5291455" cy="3830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ym typeface="+mn-ea"/>
              </a:rPr>
              <a:t>详细描述患者的病史特点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>
                <a:sym typeface="+mn-ea"/>
              </a:rPr>
              <a:t>症状及用药史等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>
                <a:sym typeface="+mn-ea"/>
              </a:rPr>
              <a:t>既往史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>
                <a:sym typeface="+mn-ea"/>
              </a:rPr>
              <a:t>个人史（吸烟史、饮酒史等）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>
                <a:sym typeface="+mn-ea"/>
              </a:rPr>
              <a:t>特殊情况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endParaRPr lang="en-US" dirty="0"/>
          </a:p>
          <a:p>
            <a:pPr lvl="1"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zh-CN" altLang="en-US" dirty="0">
                <a:sym typeface="+mn-ea"/>
              </a:rPr>
              <a:t>体格检查：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>
                <a:sym typeface="+mn-ea"/>
              </a:rPr>
              <a:t>患者体格检查内容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32485" y="465455"/>
            <a:ext cx="8028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14099"/>
                </a:solidFill>
              </a:rPr>
              <a:t>实验室检测和辅助检查</a:t>
            </a:r>
            <a:endParaRPr lang="zh-CN" altLang="en-US" sz="2800" b="1">
              <a:solidFill>
                <a:srgbClr val="014099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01395" y="1799590"/>
            <a:ext cx="786003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ym typeface="+mn-ea"/>
              </a:rPr>
              <a:t>血常规、肾功能、血电解质及血糖（时间）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>
                <a:sym typeface="+mn-ea"/>
              </a:rPr>
              <a:t>肝功能（时间）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>
                <a:sym typeface="+mn-ea"/>
              </a:rPr>
              <a:t>各种检测（时间）</a:t>
            </a:r>
            <a:endParaRPr lang="en-US" altLang="zh-CN" dirty="0"/>
          </a:p>
          <a:p>
            <a:pPr>
              <a:lnSpc>
                <a:spcPct val="150000"/>
              </a:lnSpc>
            </a:pP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32485" y="465455"/>
            <a:ext cx="8028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14099"/>
                </a:solidFill>
              </a:rPr>
              <a:t>影像学检查（需附图片说明）</a:t>
            </a:r>
            <a:endParaRPr lang="zh-CN" altLang="en-US" sz="2800" b="1">
              <a:solidFill>
                <a:srgbClr val="014099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01395" y="1799590"/>
            <a:ext cx="7860030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ym typeface="+mn-ea"/>
              </a:rPr>
              <a:t>胸部X光平扫结果及提示（时间）</a:t>
            </a:r>
            <a:endParaRPr lang="zh-CN" altLang="en-US" dirty="0">
              <a:sym typeface="+mn-ea"/>
            </a:endParaRPr>
          </a:p>
          <a:p>
            <a:endParaRPr lang="zh-CN" altLang="en-US" dirty="0">
              <a:sym typeface="+mn-ea"/>
            </a:endParaRPr>
          </a:p>
          <a:p>
            <a:r>
              <a:rPr lang="zh-CN" altLang="en-US" dirty="0">
                <a:sym typeface="+mn-ea"/>
              </a:rPr>
              <a:t>胸部或疑似肺外部位CT结果及提示（时间）</a:t>
            </a:r>
            <a:endParaRPr lang="zh-CN" altLang="en-US" dirty="0">
              <a:sym typeface="+mn-ea"/>
            </a:endParaRPr>
          </a:p>
          <a:p>
            <a:endParaRPr lang="zh-CN" altLang="en-US" dirty="0">
              <a:sym typeface="+mn-ea"/>
            </a:endParaRPr>
          </a:p>
          <a:p>
            <a:r>
              <a:rPr lang="zh-CN" altLang="en-US" dirty="0">
                <a:sym typeface="+mn-ea"/>
              </a:rPr>
              <a:t>支气管镜等检查结果及提示（时间）</a:t>
            </a:r>
            <a:endParaRPr lang="zh-CN" altLang="en-US" dirty="0">
              <a:sym typeface="+mn-ea"/>
            </a:endParaRPr>
          </a:p>
          <a:p>
            <a:endParaRPr lang="zh-CN" altLang="en-US" dirty="0">
              <a:sym typeface="+mn-ea"/>
            </a:endParaRPr>
          </a:p>
          <a:p>
            <a:r>
              <a:rPr lang="zh-CN" altLang="en-US" dirty="0">
                <a:sym typeface="+mn-ea"/>
              </a:rPr>
              <a:t>或其它部位相关影像学检查结果及提示（时间）</a:t>
            </a:r>
            <a:endParaRPr lang="zh-CN" altLang="en-US" dirty="0"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32485" y="465455"/>
            <a:ext cx="8028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14099"/>
                </a:solidFill>
              </a:rPr>
              <a:t>诊断和鉴别诊断</a:t>
            </a:r>
            <a:endParaRPr lang="zh-CN" altLang="en-US" sz="2800" b="1">
              <a:solidFill>
                <a:srgbClr val="014099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01395" y="1799590"/>
            <a:ext cx="786003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ym typeface="+mn-ea"/>
              </a:rPr>
              <a:t>初步诊断</a:t>
            </a:r>
            <a:endParaRPr lang="zh-CN" altLang="en-US" dirty="0">
              <a:sym typeface="+mn-ea"/>
            </a:endParaRPr>
          </a:p>
          <a:p>
            <a:r>
              <a:rPr lang="zh-CN" altLang="en-US" dirty="0">
                <a:sym typeface="+mn-ea"/>
              </a:rPr>
              <a:t>1.</a:t>
            </a:r>
            <a:endParaRPr lang="zh-CN" altLang="en-US" dirty="0">
              <a:sym typeface="+mn-ea"/>
            </a:endParaRPr>
          </a:p>
          <a:p>
            <a:r>
              <a:rPr lang="zh-CN" altLang="en-US" dirty="0">
                <a:sym typeface="+mn-ea"/>
              </a:rPr>
              <a:t>2.</a:t>
            </a:r>
            <a:endParaRPr lang="zh-CN" altLang="en-US" dirty="0">
              <a:sym typeface="+mn-ea"/>
            </a:endParaRPr>
          </a:p>
          <a:p>
            <a:r>
              <a:rPr lang="zh-CN" altLang="en-US" dirty="0">
                <a:sym typeface="+mn-ea"/>
              </a:rPr>
              <a:t>3….</a:t>
            </a:r>
            <a:endParaRPr lang="zh-CN" altLang="en-US" dirty="0">
              <a:sym typeface="+mn-ea"/>
            </a:endParaRPr>
          </a:p>
          <a:p>
            <a:r>
              <a:rPr lang="zh-CN" altLang="en-US" dirty="0">
                <a:sym typeface="+mn-ea"/>
              </a:rPr>
              <a:t>鉴别诊断</a:t>
            </a:r>
            <a:endParaRPr lang="zh-CN" altLang="en-US" dirty="0">
              <a:sym typeface="+mn-ea"/>
            </a:endParaRPr>
          </a:p>
          <a:p>
            <a:r>
              <a:rPr lang="zh-CN" altLang="en-US" dirty="0">
                <a:sym typeface="+mn-ea"/>
              </a:rPr>
              <a:t>1.</a:t>
            </a:r>
            <a:endParaRPr lang="zh-CN" altLang="en-US" dirty="0">
              <a:sym typeface="+mn-ea"/>
            </a:endParaRPr>
          </a:p>
          <a:p>
            <a:r>
              <a:rPr lang="zh-CN" altLang="en-US" dirty="0">
                <a:sym typeface="+mn-ea"/>
              </a:rPr>
              <a:t>2.</a:t>
            </a:r>
            <a:endParaRPr lang="zh-CN" altLang="en-US" dirty="0">
              <a:sym typeface="+mn-ea"/>
            </a:endParaRPr>
          </a:p>
          <a:p>
            <a:r>
              <a:rPr lang="zh-CN" altLang="en-US" dirty="0">
                <a:sym typeface="+mn-ea"/>
              </a:rPr>
              <a:t>3….</a:t>
            </a:r>
            <a:endParaRPr lang="zh-CN" altLang="en-US" dirty="0"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32485" y="465455"/>
            <a:ext cx="8028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14099"/>
                </a:solidFill>
              </a:rPr>
              <a:t>初步诊断</a:t>
            </a:r>
            <a:r>
              <a:rPr lang="en-US" altLang="zh-CN" sz="2800" b="1">
                <a:solidFill>
                  <a:srgbClr val="014099"/>
                </a:solidFill>
              </a:rPr>
              <a:t>--</a:t>
            </a:r>
            <a:r>
              <a:rPr lang="zh-CN" altLang="en-US" sz="2800" b="1">
                <a:solidFill>
                  <a:srgbClr val="014099"/>
                </a:solidFill>
              </a:rPr>
              <a:t>疑似</a:t>
            </a:r>
            <a:r>
              <a:rPr lang="en-US" altLang="zh-CN" sz="2800" b="1">
                <a:solidFill>
                  <a:srgbClr val="014099"/>
                </a:solidFill>
              </a:rPr>
              <a:t>XX</a:t>
            </a:r>
            <a:r>
              <a:rPr lang="zh-CN" altLang="en-US" sz="2800" b="1">
                <a:solidFill>
                  <a:srgbClr val="014099"/>
                </a:solidFill>
              </a:rPr>
              <a:t>患者</a:t>
            </a:r>
            <a:endParaRPr lang="zh-CN" altLang="en-US" sz="2800" b="1">
              <a:solidFill>
                <a:srgbClr val="014099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01395" y="1799590"/>
            <a:ext cx="786003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ym typeface="+mn-ea"/>
              </a:rPr>
              <a:t>初步诊断</a:t>
            </a:r>
            <a:endParaRPr lang="zh-CN" altLang="en-US" dirty="0">
              <a:sym typeface="+mn-ea"/>
            </a:endParaRPr>
          </a:p>
          <a:p>
            <a:r>
              <a:rPr lang="zh-CN" altLang="en-US" dirty="0">
                <a:sym typeface="+mn-ea"/>
              </a:rPr>
              <a:t>1.</a:t>
            </a:r>
            <a:endParaRPr lang="zh-CN" altLang="en-US" dirty="0">
              <a:sym typeface="+mn-ea"/>
            </a:endParaRPr>
          </a:p>
          <a:p>
            <a:r>
              <a:rPr lang="zh-CN" altLang="en-US" dirty="0">
                <a:sym typeface="+mn-ea"/>
              </a:rPr>
              <a:t>2.</a:t>
            </a:r>
            <a:endParaRPr lang="zh-CN" altLang="en-US" dirty="0">
              <a:sym typeface="+mn-ea"/>
            </a:endParaRPr>
          </a:p>
          <a:p>
            <a:r>
              <a:rPr lang="zh-CN" altLang="en-US" dirty="0">
                <a:sym typeface="+mn-ea"/>
              </a:rPr>
              <a:t>3….</a:t>
            </a:r>
            <a:endParaRPr lang="zh-CN" altLang="en-US" dirty="0">
              <a:sym typeface="+mn-ea"/>
            </a:endParaRPr>
          </a:p>
          <a:p>
            <a:r>
              <a:rPr lang="zh-CN" altLang="en-US" dirty="0">
                <a:sym typeface="+mn-ea"/>
              </a:rPr>
              <a:t>鉴别诊断</a:t>
            </a:r>
            <a:endParaRPr lang="zh-CN" altLang="en-US" dirty="0">
              <a:sym typeface="+mn-ea"/>
            </a:endParaRPr>
          </a:p>
          <a:p>
            <a:r>
              <a:rPr lang="zh-CN" altLang="en-US" dirty="0">
                <a:sym typeface="+mn-ea"/>
              </a:rPr>
              <a:t>1.</a:t>
            </a:r>
            <a:endParaRPr lang="zh-CN" altLang="en-US" dirty="0">
              <a:sym typeface="+mn-ea"/>
            </a:endParaRPr>
          </a:p>
          <a:p>
            <a:r>
              <a:rPr lang="zh-CN" altLang="en-US" dirty="0">
                <a:sym typeface="+mn-ea"/>
              </a:rPr>
              <a:t>2.</a:t>
            </a:r>
            <a:endParaRPr lang="zh-CN" altLang="en-US" dirty="0">
              <a:sym typeface="+mn-ea"/>
            </a:endParaRPr>
          </a:p>
          <a:p>
            <a:r>
              <a:rPr lang="zh-CN" altLang="en-US" dirty="0">
                <a:sym typeface="+mn-ea"/>
              </a:rPr>
              <a:t>3….</a:t>
            </a:r>
            <a:endParaRPr lang="zh-CN" altLang="en-US" dirty="0"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4"/>
  <p:tag name="KSO_WM_UNIT_TYPE" val="l_h_g"/>
  <p:tag name="KSO_WM_UNIT_INDEX" val="1_1_1"/>
  <p:tag name="KSO_WM_UNIT_LAYERLEVEL" val="1_1_1"/>
  <p:tag name="KSO_WM_UNIT_VALUE" val="33"/>
  <p:tag name="KSO_WM_UNIT_HIGHLIGHT" val="0"/>
  <p:tag name="KSO_WM_UNIT_COMPATIBLE" val="1"/>
  <p:tag name="KSO_WM_UNIT_CLEAR" val="0"/>
  <p:tag name="KSO_WM_UNIT_PRESET_TEXT_INDEX" val="4"/>
  <p:tag name="KSO_WM_UNIT_PRESET_TEXT_LEN" val="5"/>
  <p:tag name="KSO_WM_DIAGRAM_GROUP_CODE" val="l1-1"/>
  <p:tag name="KSO_WM_UNIT_ID" val="diagram20174814_3*l_h_g*1_1_1"/>
  <p:tag name="KSO_WM_UNIT_RELATE_UNITID" val="diagram20174814_3*l_h_f*1_1_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4"/>
  <p:tag name="KSO_WM_UNIT_TYPE" val="l_h_i"/>
  <p:tag name="KSO_WM_UNIT_INDEX" val="1_1_1"/>
  <p:tag name="KSO_WM_UNIT_ID" val="diagram20174814_3*l_h_i*1_1_1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7"/>
  <p:tag name="KSO_WM_UNIT_TEXT_FILL_TYPE" val="1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4"/>
  <p:tag name="KSO_WM_UNIT_TYPE" val="l_h_i"/>
  <p:tag name="KSO_WM_UNIT_INDEX" val="1_2_1"/>
  <p:tag name="KSO_WM_UNIT_ID" val="diagram20174814_3*l_h_i*1_2_1"/>
  <p:tag name="KSO_WM_UNIT_LAYERLEVEL" val="1_1_1"/>
  <p:tag name="KSO_WM_DIAGRAM_GROUP_CODE" val="l1-1"/>
  <p:tag name="KSO_WM_UNIT_FILL_FORE_SCHEMECOLOR_INDEX" val="6"/>
  <p:tag name="KSO_WM_UNIT_FILL_TYPE" val="1"/>
</p:tagLst>
</file>

<file path=ppt/tags/tag1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4"/>
  <p:tag name="KSO_WM_UNIT_TYPE" val="l_h_f"/>
  <p:tag name="KSO_WM_UNIT_INDEX" val="1_1_1"/>
  <p:tag name="KSO_WM_UNIT_LAYERLEVEL" val="1_1_1"/>
  <p:tag name="KSO_WM_UNIT_VALUE" val="40"/>
  <p:tag name="KSO_WM_UNIT_HIGHLIGHT" val="0"/>
  <p:tag name="KSO_WM_UNIT_COMPATIBLE" val="0"/>
  <p:tag name="KSO_WM_UNIT_CLEAR" val="0"/>
  <p:tag name="KSO_WM_UNIT_PRESET_TEXT_INDEX" val="4"/>
  <p:tag name="KSO_WM_UNIT_PRESET_TEXT_LEN" val="40"/>
  <p:tag name="KSO_WM_DIAGRAM_GROUP_CODE" val="l1-1"/>
  <p:tag name="KSO_WM_UNIT_ID" val="diagram20174814_3*l_h_f*1_1_1"/>
  <p:tag name="KSO_WM_UNIT_TEXT_FILL_FORE_SCHEMECOLOR_INDEX" val="13"/>
  <p:tag name="KSO_WM_UNIT_TEXT_FILL_TYPE" val="1"/>
</p:tagLst>
</file>

<file path=ppt/tags/tag13.xml><?xml version="1.0" encoding="utf-8"?>
<p:tagLst xmlns:p="http://schemas.openxmlformats.org/presentationml/2006/main">
  <p:tag name="KSO_WM_UNIT_TABLE_BEAUTIFY" val="smartTable{6d243687-2803-47dc-a885-d30b134a14f5}"/>
  <p:tag name="TABLE_ENDDRAG_ORIGIN_RECT" val="355*279"/>
  <p:tag name="TABLE_ENDDRAG_RECT" val="586*154*355*279"/>
</p:tagLst>
</file>

<file path=ppt/tags/tag14.xml><?xml version="1.0" encoding="utf-8"?>
<p:tagLst xmlns:p="http://schemas.openxmlformats.org/presentationml/2006/main">
  <p:tag name="KSO_WM_UNIT_ISCONTENTSTITLE" val="1"/>
  <p:tag name="KSO_WM_UNIT_PRESET_TEXT" val="目录"/>
  <p:tag name="KSO_WM_UNIT_NOCLEAR" val="1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5081_3*a*1"/>
  <p:tag name="KSO_WM_TEMPLATE_CATEGORY" val="custom"/>
  <p:tag name="KSO_WM_TEMPLATE_INDEX" val="20205081"/>
  <p:tag name="KSO_WM_UNIT_LAYERLEVEL" val="1"/>
  <p:tag name="KSO_WM_TAG_VERSION" val="1.0"/>
  <p:tag name="KSO_WM_BEAUTIFY_FLAG" val="#wm#"/>
  <p:tag name="KSO_WM_UNIT_ISNUMDGMTITLE" val="0"/>
  <p:tag name="KSO_WM_UNIT_TEXT_FILL_FORE_SCHEMECOLOR_INDEX" val="13"/>
  <p:tag name="KSO_WM_UNIT_TEXT_FILL_TYPE" val="1"/>
  <p:tag name="KSO_WM_UNIT_USESOURCEFORMAT_APPLY" val="1"/>
</p:tagLst>
</file>

<file path=ppt/tags/tag15.xml><?xml version="1.0" encoding="utf-8"?>
<p:tagLst xmlns:p="http://schemas.openxmlformats.org/presentationml/2006/main">
  <p:tag name="KSO_WM_UNIT_ISCONTENTSTITLE" val="0"/>
  <p:tag name="KSO_WM_UNIT_PRESET_TEXT" val="CONTENTS"/>
  <p:tag name="KSO_WM_UNIT_NOCLEAR" val="1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205081_3*b*1"/>
  <p:tag name="KSO_WM_TEMPLATE_CATEGORY" val="custom"/>
  <p:tag name="KSO_WM_TEMPLATE_INDEX" val="20205081"/>
  <p:tag name="KSO_WM_UNIT_LAYERLEVEL" val="1"/>
  <p:tag name="KSO_WM_TAG_VERSION" val="1.0"/>
  <p:tag name="KSO_WM_BEAUTIFY_FLAG" val="#wm#"/>
  <p:tag name="KSO_WM_UNIT_ISNUMDGMTITLE" val="0"/>
  <p:tag name="KSO_WM_UNIT_TEXT_FILL_FORE_SCHEMECOLOR_INDEX" val="13"/>
  <p:tag name="KSO_WM_UNIT_TEXT_FILL_TYPE" val="1"/>
  <p:tag name="KSO_WM_UNIT_USESOURCEFORMAT_APPLY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05081_3*i*1"/>
  <p:tag name="KSO_WM_TEMPLATE_CATEGORY" val="custom"/>
  <p:tag name="KSO_WM_TEMPLATE_INDEX" val="20205081"/>
  <p:tag name="KSO_WM_UNIT_LAYERLEVEL" val="1"/>
  <p:tag name="KSO_WM_TAG_VERSION" val="1.0"/>
  <p:tag name="KSO_WM_BEAUTIFY_FLAG" val="#wm#"/>
  <p:tag name="KSO_WM_UNIT_FILL_FORE_SCHEMECOLOR_INDEX" val="13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05081_3*i*2"/>
  <p:tag name="KSO_WM_TEMPLATE_CATEGORY" val="custom"/>
  <p:tag name="KSO_WM_TEMPLATE_INDEX" val="20205081"/>
  <p:tag name="KSO_WM_UNIT_LAYERLEVEL" val="1"/>
  <p:tag name="KSO_WM_TAG_VERSION" val="1.0"/>
  <p:tag name="KSO_WM_BEAUTIFY_FLAG" val="#wm#"/>
  <p:tag name="KSO_WM_UNIT_LINE_FORE_SCHEMECOLOR_INDEX" val="14"/>
  <p:tag name="KSO_WM_UNIT_LINE_FILL_TYPE" val="2"/>
  <p:tag name="KSO_WM_UNIT_USESOURCEFORMAT_APPLY" val="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081_6*l_h_i*1_1_1"/>
  <p:tag name="KSO_WM_TEMPLATE_CATEGORY" val="custom"/>
  <p:tag name="KSO_WM_TEMPLATE_INDEX" val="20205081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1_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081_6*l_h_f*1_1_1"/>
  <p:tag name="KSO_WM_TEMPLATE_CATEGORY" val="custom"/>
  <p:tag name="KSO_WM_TEMPLATE_INDEX" val="20205081"/>
  <p:tag name="KSO_WM_UNIT_LAYERLEVEL" val="1_1_1"/>
  <p:tag name="KSO_WM_TAG_VERSION" val="1.0"/>
  <p:tag name="KSO_WM_BEAUTIFY_FLAG" val="#wm#"/>
  <p:tag name="KSO_WM_UNIT_ISCONTENTSTITLE" val="0"/>
  <p:tag name="KSO_WM_UNIT_PRESET_TEXT" val="单击输入章节标题......"/>
  <p:tag name="KSO_WM_UNIT_NOCLEAR" val="0"/>
  <p:tag name="KSO_WM_UNIT_VALUE" val="16"/>
  <p:tag name="KSO_WM_DIAGRAM_GROUP_CODE" val="l1-1"/>
  <p:tag name="KSO_WM_UNIT_TYPE" val="l_h_f"/>
  <p:tag name="KSO_WM_UNIT_INDEX" val="1_1_1"/>
  <p:tag name="KSO_WM_UNIT_SHOW_EDIT_AREA_INDICATION" val="1"/>
  <p:tag name="KSO_WM_UNIT_TEXT_FILL_FORE_SCHEMECOLOR_INDEX_BRIGHTNESS" val="0.35"/>
  <p:tag name="KSO_WM_UNIT_TEXT_FILL_FORE_SCHEMECOLOR_INDEX" val="13"/>
  <p:tag name="KSO_WM_UNIT_TEXT_FILL_TYPE" val="1"/>
  <p:tag name="KSO_WM_UNIT_USESOURCEFORMAT_APPLY" val="1"/>
</p:tagLst>
</file>

<file path=ppt/tags/tag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4"/>
  <p:tag name="KSO_WM_UNIT_TYPE" val="l_h_g"/>
  <p:tag name="KSO_WM_UNIT_INDEX" val="1_2_1"/>
  <p:tag name="KSO_WM_UNIT_LAYERLEVEL" val="1_1_1"/>
  <p:tag name="KSO_WM_UNIT_VALUE" val="33"/>
  <p:tag name="KSO_WM_UNIT_HIGHLIGHT" val="0"/>
  <p:tag name="KSO_WM_UNIT_COMPATIBLE" val="1"/>
  <p:tag name="KSO_WM_UNIT_CLEAR" val="0"/>
  <p:tag name="KSO_WM_UNIT_PRESET_TEXT_INDEX" val="4"/>
  <p:tag name="KSO_WM_UNIT_PRESET_TEXT_LEN" val="5"/>
  <p:tag name="KSO_WM_DIAGRAM_GROUP_CODE" val="l1-1"/>
  <p:tag name="KSO_WM_UNIT_ID" val="diagram20174814_3*l_h_g*1_2_1"/>
  <p:tag name="KSO_WM_UNIT_RELATE_UNITID" val="diagram20174814_3*l_h_f*1_2_1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081_6*l_h_i*1_2_1"/>
  <p:tag name="KSO_WM_TEMPLATE_CATEGORY" val="custom"/>
  <p:tag name="KSO_WM_TEMPLATE_INDEX" val="20205081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2_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081_6*l_h_i*1_3_1"/>
  <p:tag name="KSO_WM_TEMPLATE_CATEGORY" val="custom"/>
  <p:tag name="KSO_WM_TEMPLATE_INDEX" val="20205081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3_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081_6*l_h_i*1_4_1"/>
  <p:tag name="KSO_WM_TEMPLATE_CATEGORY" val="custom"/>
  <p:tag name="KSO_WM_TEMPLATE_INDEX" val="20205081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4_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081_6*l_h_i*1_5_1"/>
  <p:tag name="KSO_WM_TEMPLATE_CATEGORY" val="custom"/>
  <p:tag name="KSO_WM_TEMPLATE_INDEX" val="20205081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5_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081_6*l_h_i*1_6_1"/>
  <p:tag name="KSO_WM_TEMPLATE_CATEGORY" val="custom"/>
  <p:tag name="KSO_WM_TEMPLATE_INDEX" val="20205081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6_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081_6*l_h_f*1_6_1"/>
  <p:tag name="KSO_WM_TEMPLATE_CATEGORY" val="custom"/>
  <p:tag name="KSO_WM_TEMPLATE_INDEX" val="20205081"/>
  <p:tag name="KSO_WM_UNIT_LAYERLEVEL" val="1_1_1"/>
  <p:tag name="KSO_WM_TAG_VERSION" val="1.0"/>
  <p:tag name="KSO_WM_BEAUTIFY_FLAG" val="#wm#"/>
  <p:tag name="KSO_WM_UNIT_ISCONTENTSTITLE" val="0"/>
  <p:tag name="KSO_WM_UNIT_PRESET_TEXT" val="单击输入章节标题......"/>
  <p:tag name="KSO_WM_UNIT_NOCLEAR" val="0"/>
  <p:tag name="KSO_WM_UNIT_VALUE" val="16"/>
  <p:tag name="KSO_WM_DIAGRAM_GROUP_CODE" val="l1-1"/>
  <p:tag name="KSO_WM_UNIT_TYPE" val="l_h_f"/>
  <p:tag name="KSO_WM_UNIT_INDEX" val="1_6_1"/>
  <p:tag name="KSO_WM_UNIT_SHOW_EDIT_AREA_INDICATION" val="1"/>
  <p:tag name="KSO_WM_UNIT_TEXT_FILL_FORE_SCHEMECOLOR_INDEX_BRIGHTNESS" val="0.35"/>
  <p:tag name="KSO_WM_UNIT_TEXT_FILL_FORE_SCHEMECOLOR_INDEX" val="13"/>
  <p:tag name="KSO_WM_UNIT_TEXT_FILL_TYPE" val="1"/>
  <p:tag name="KSO_WM_UNIT_USESOURCEFORMAT_APPLY" val="1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081_6*l_h_f*1_5_1"/>
  <p:tag name="KSO_WM_TEMPLATE_CATEGORY" val="custom"/>
  <p:tag name="KSO_WM_TEMPLATE_INDEX" val="20205081"/>
  <p:tag name="KSO_WM_UNIT_LAYERLEVEL" val="1_1_1"/>
  <p:tag name="KSO_WM_TAG_VERSION" val="1.0"/>
  <p:tag name="KSO_WM_BEAUTIFY_FLAG" val="#wm#"/>
  <p:tag name="KSO_WM_UNIT_ISCONTENTSTITLE" val="0"/>
  <p:tag name="KSO_WM_UNIT_PRESET_TEXT" val="单击输入章节标题......"/>
  <p:tag name="KSO_WM_UNIT_NOCLEAR" val="0"/>
  <p:tag name="KSO_WM_UNIT_VALUE" val="16"/>
  <p:tag name="KSO_WM_DIAGRAM_GROUP_CODE" val="l1-1"/>
  <p:tag name="KSO_WM_UNIT_TYPE" val="l_h_f"/>
  <p:tag name="KSO_WM_UNIT_INDEX" val="1_5_1"/>
  <p:tag name="KSO_WM_UNIT_SHOW_EDIT_AREA_INDICATION" val="1"/>
  <p:tag name="KSO_WM_UNIT_TEXT_FILL_FORE_SCHEMECOLOR_INDEX_BRIGHTNESS" val="0.35"/>
  <p:tag name="KSO_WM_UNIT_TEXT_FILL_FORE_SCHEMECOLOR_INDEX" val="13"/>
  <p:tag name="KSO_WM_UNIT_TEXT_FILL_TYPE" val="1"/>
  <p:tag name="KSO_WM_UNIT_USESOURCEFORMAT_APPLY" val="1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081_6*l_h_f*1_4_1"/>
  <p:tag name="KSO_WM_TEMPLATE_CATEGORY" val="custom"/>
  <p:tag name="KSO_WM_TEMPLATE_INDEX" val="20205081"/>
  <p:tag name="KSO_WM_UNIT_LAYERLEVEL" val="1_1_1"/>
  <p:tag name="KSO_WM_TAG_VERSION" val="1.0"/>
  <p:tag name="KSO_WM_BEAUTIFY_FLAG" val="#wm#"/>
  <p:tag name="KSO_WM_UNIT_ISCONTENTSTITLE" val="0"/>
  <p:tag name="KSO_WM_UNIT_PRESET_TEXT" val="单击输入章节标题......"/>
  <p:tag name="KSO_WM_UNIT_NOCLEAR" val="0"/>
  <p:tag name="KSO_WM_UNIT_VALUE" val="16"/>
  <p:tag name="KSO_WM_DIAGRAM_GROUP_CODE" val="l1-1"/>
  <p:tag name="KSO_WM_UNIT_TYPE" val="l_h_f"/>
  <p:tag name="KSO_WM_UNIT_INDEX" val="1_4_1"/>
  <p:tag name="KSO_WM_UNIT_SHOW_EDIT_AREA_INDICATION" val="1"/>
  <p:tag name="KSO_WM_UNIT_TEXT_FILL_FORE_SCHEMECOLOR_INDEX_BRIGHTNESS" val="0.35"/>
  <p:tag name="KSO_WM_UNIT_TEXT_FILL_FORE_SCHEMECOLOR_INDEX" val="13"/>
  <p:tag name="KSO_WM_UNIT_TEXT_FILL_TYPE" val="1"/>
  <p:tag name="KSO_WM_UNIT_USESOURCEFORMAT_APPLY" val="1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081_6*l_h_f*1_3_1"/>
  <p:tag name="KSO_WM_TEMPLATE_CATEGORY" val="custom"/>
  <p:tag name="KSO_WM_TEMPLATE_INDEX" val="20205081"/>
  <p:tag name="KSO_WM_UNIT_LAYERLEVEL" val="1_1_1"/>
  <p:tag name="KSO_WM_TAG_VERSION" val="1.0"/>
  <p:tag name="KSO_WM_BEAUTIFY_FLAG" val="#wm#"/>
  <p:tag name="KSO_WM_UNIT_ISCONTENTSTITLE" val="0"/>
  <p:tag name="KSO_WM_UNIT_PRESET_TEXT" val="单击输入章节标题......"/>
  <p:tag name="KSO_WM_UNIT_NOCLEAR" val="0"/>
  <p:tag name="KSO_WM_UNIT_VALUE" val="16"/>
  <p:tag name="KSO_WM_DIAGRAM_GROUP_CODE" val="l1-1"/>
  <p:tag name="KSO_WM_UNIT_TYPE" val="l_h_f"/>
  <p:tag name="KSO_WM_UNIT_INDEX" val="1_3_1"/>
  <p:tag name="KSO_WM_UNIT_SHOW_EDIT_AREA_INDICATION" val="1"/>
  <p:tag name="KSO_WM_UNIT_TEXT_FILL_FORE_SCHEMECOLOR_INDEX_BRIGHTNESS" val="0.35"/>
  <p:tag name="KSO_WM_UNIT_TEXT_FILL_FORE_SCHEMECOLOR_INDEX" val="13"/>
  <p:tag name="KSO_WM_UNIT_TEXT_FILL_TYPE" val="1"/>
  <p:tag name="KSO_WM_UNIT_USESOURCEFORMAT_APPLY" val="1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081_6*l_h_f*1_2_1"/>
  <p:tag name="KSO_WM_TEMPLATE_CATEGORY" val="custom"/>
  <p:tag name="KSO_WM_TEMPLATE_INDEX" val="20205081"/>
  <p:tag name="KSO_WM_UNIT_LAYERLEVEL" val="1_1_1"/>
  <p:tag name="KSO_WM_TAG_VERSION" val="1.0"/>
  <p:tag name="KSO_WM_BEAUTIFY_FLAG" val="#wm#"/>
  <p:tag name="KSO_WM_UNIT_ISCONTENTSTITLE" val="0"/>
  <p:tag name="KSO_WM_UNIT_PRESET_TEXT" val="单击输入章节标题......"/>
  <p:tag name="KSO_WM_UNIT_NOCLEAR" val="0"/>
  <p:tag name="KSO_WM_UNIT_VALUE" val="16"/>
  <p:tag name="KSO_WM_DIAGRAM_GROUP_CODE" val="l1-1"/>
  <p:tag name="KSO_WM_UNIT_TYPE" val="l_h_f"/>
  <p:tag name="KSO_WM_UNIT_INDEX" val="1_2_1"/>
  <p:tag name="KSO_WM_UNIT_SHOW_EDIT_AREA_INDICATION" val="1"/>
  <p:tag name="KSO_WM_UNIT_TEXT_FILL_FORE_SCHEMECOLOR_INDEX_BRIGHTNESS" val="0.35"/>
  <p:tag name="KSO_WM_UNIT_TEXT_FILL_FORE_SCHEMECOLOR_INDEX" val="13"/>
  <p:tag name="KSO_WM_UNIT_TEXT_FILL_TYPE" val="1"/>
  <p:tag name="KSO_WM_UNIT_USESOURCEFORMAT_APPLY" val="1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4"/>
  <p:tag name="KSO_WM_UNIT_TYPE" val="l_h_g"/>
  <p:tag name="KSO_WM_UNIT_INDEX" val="1_3_1"/>
  <p:tag name="KSO_WM_UNIT_LAYERLEVEL" val="1_1_1"/>
  <p:tag name="KSO_WM_UNIT_VALUE" val="33"/>
  <p:tag name="KSO_WM_UNIT_HIGHLIGHT" val="0"/>
  <p:tag name="KSO_WM_UNIT_COMPATIBLE" val="1"/>
  <p:tag name="KSO_WM_UNIT_CLEAR" val="0"/>
  <p:tag name="KSO_WM_UNIT_PRESET_TEXT_INDEX" val="4"/>
  <p:tag name="KSO_WM_UNIT_PRESET_TEXT_LEN" val="5"/>
  <p:tag name="KSO_WM_DIAGRAM_GROUP_CODE" val="l1-1"/>
  <p:tag name="KSO_WM_UNIT_ID" val="diagram20174814_3*l_h_g*1_3_1"/>
  <p:tag name="KSO_WM_UNIT_RELATE_UNITID" val="diagram20174814_3*l_h_f*1_3_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30.xml><?xml version="1.0" encoding="utf-8"?>
<p:tagLst xmlns:p="http://schemas.openxmlformats.org/presentationml/2006/main">
  <p:tag name="KSO_WM_SLIDE_ITEM_CNT" val="6"/>
</p:tagLst>
</file>

<file path=ppt/tags/tag31.xml><?xml version="1.0" encoding="utf-8"?>
<p:tagLst xmlns:p="http://schemas.openxmlformats.org/presentationml/2006/main">
  <p:tag name="COMMONDATA" val="eyJoZGlkIjoiZDAxOGMzY2NhZjAzNmYzZDlhN2Y0MDAwNTNkMTg4ZmYifQ=="/>
  <p:tag name="KSO_WPP_MARK_KEY" val="28e9fe68-8c66-40ec-99d7-decbf977632d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4"/>
  <p:tag name="KSO_WM_UNIT_TYPE" val="l_h_f"/>
  <p:tag name="KSO_WM_UNIT_INDEX" val="1_1_1"/>
  <p:tag name="KSO_WM_UNIT_LAYERLEVEL" val="1_1_1"/>
  <p:tag name="KSO_WM_UNIT_VALUE" val="40"/>
  <p:tag name="KSO_WM_UNIT_HIGHLIGHT" val="0"/>
  <p:tag name="KSO_WM_UNIT_COMPATIBLE" val="0"/>
  <p:tag name="KSO_WM_UNIT_CLEAR" val="0"/>
  <p:tag name="KSO_WM_UNIT_PRESET_TEXT_INDEX" val="4"/>
  <p:tag name="KSO_WM_UNIT_PRESET_TEXT_LEN" val="40"/>
  <p:tag name="KSO_WM_DIAGRAM_GROUP_CODE" val="l1-1"/>
  <p:tag name="KSO_WM_UNIT_ID" val="diagram20174814_3*l_h_f*1_1_1"/>
  <p:tag name="KSO_WM_UNIT_TEXT_FILL_FORE_SCHEMECOLOR_INDEX" val="13"/>
  <p:tag name="KSO_WM_UNIT_TEXT_FILL_TYPE" val="1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4"/>
  <p:tag name="KSO_WM_UNIT_TYPE" val="l_h_f"/>
  <p:tag name="KSO_WM_UNIT_INDEX" val="1_1_1"/>
  <p:tag name="KSO_WM_UNIT_LAYERLEVEL" val="1_1_1"/>
  <p:tag name="KSO_WM_UNIT_VALUE" val="40"/>
  <p:tag name="KSO_WM_UNIT_HIGHLIGHT" val="0"/>
  <p:tag name="KSO_WM_UNIT_COMPATIBLE" val="0"/>
  <p:tag name="KSO_WM_UNIT_CLEAR" val="0"/>
  <p:tag name="KSO_WM_UNIT_PRESET_TEXT_INDEX" val="4"/>
  <p:tag name="KSO_WM_UNIT_PRESET_TEXT_LEN" val="40"/>
  <p:tag name="KSO_WM_DIAGRAM_GROUP_CODE" val="l1-1"/>
  <p:tag name="KSO_WM_UNIT_ID" val="diagram20174814_3*l_h_f*1_1_1"/>
  <p:tag name="KSO_WM_UNIT_TEXT_FILL_FORE_SCHEMECOLOR_INDEX" val="13"/>
  <p:tag name="KSO_WM_UNIT_TEXT_FILL_TYPE" val="1"/>
</p:tagLst>
</file>

<file path=ppt/tags/tag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4"/>
  <p:tag name="KSO_WM_UNIT_TYPE" val="l_h_f"/>
  <p:tag name="KSO_WM_UNIT_INDEX" val="1_1_1"/>
  <p:tag name="KSO_WM_UNIT_LAYERLEVEL" val="1_1_1"/>
  <p:tag name="KSO_WM_UNIT_VALUE" val="40"/>
  <p:tag name="KSO_WM_UNIT_HIGHLIGHT" val="0"/>
  <p:tag name="KSO_WM_UNIT_COMPATIBLE" val="0"/>
  <p:tag name="KSO_WM_UNIT_CLEAR" val="0"/>
  <p:tag name="KSO_WM_UNIT_PRESET_TEXT_INDEX" val="4"/>
  <p:tag name="KSO_WM_UNIT_PRESET_TEXT_LEN" val="40"/>
  <p:tag name="KSO_WM_DIAGRAM_GROUP_CODE" val="l1-1"/>
  <p:tag name="KSO_WM_UNIT_ID" val="diagram20174814_3*l_h_f*1_1_1"/>
  <p:tag name="KSO_WM_UNIT_TEXT_FILL_FORE_SCHEMECOLOR_INDEX" val="13"/>
  <p:tag name="KSO_WM_UNIT_TEXT_FILL_TYPE" val="1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4"/>
  <p:tag name="KSO_WM_UNIT_TYPE" val="l_h_f"/>
  <p:tag name="KSO_WM_UNIT_INDEX" val="1_1_1"/>
  <p:tag name="KSO_WM_UNIT_LAYERLEVEL" val="1_1_1"/>
  <p:tag name="KSO_WM_UNIT_VALUE" val="40"/>
  <p:tag name="KSO_WM_UNIT_HIGHLIGHT" val="0"/>
  <p:tag name="KSO_WM_UNIT_COMPATIBLE" val="0"/>
  <p:tag name="KSO_WM_UNIT_CLEAR" val="0"/>
  <p:tag name="KSO_WM_UNIT_PRESET_TEXT_INDEX" val="4"/>
  <p:tag name="KSO_WM_UNIT_PRESET_TEXT_LEN" val="40"/>
  <p:tag name="KSO_WM_DIAGRAM_GROUP_CODE" val="l1-1"/>
  <p:tag name="KSO_WM_UNIT_ID" val="diagram20174814_3*l_h_f*1_1_1"/>
  <p:tag name="KSO_WM_UNIT_TEXT_FILL_FORE_SCHEMECOLOR_INDEX" val="13"/>
  <p:tag name="KSO_WM_UNIT_TEXT_FILL_TYPE" val="1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4"/>
  <p:tag name="KSO_WM_UNIT_TYPE" val="l_h_i"/>
  <p:tag name="KSO_WM_UNIT_INDEX" val="1_1_1"/>
  <p:tag name="KSO_WM_UNIT_ID" val="diagram20174814_3*l_h_i*1_1_1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7"/>
  <p:tag name="KSO_WM_UNIT_TEXT_FILL_TYPE" val="1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4"/>
  <p:tag name="KSO_WM_UNIT_TYPE" val="l_h_i"/>
  <p:tag name="KSO_WM_UNIT_INDEX" val="1_2_1"/>
  <p:tag name="KSO_WM_UNIT_ID" val="diagram20174814_3*l_h_i*1_2_1"/>
  <p:tag name="KSO_WM_UNIT_LAYERLEVEL" val="1_1_1"/>
  <p:tag name="KSO_WM_DIAGRAM_GROUP_CODE" val="l1-1"/>
  <p:tag name="KSO_WM_UNIT_FILL_FORE_SCHEMECOLOR_INDEX" val="6"/>
  <p:tag name="KSO_WM_UNIT_FILL_TYPE" val="1"/>
</p:tagLst>
</file>

<file path=ppt/theme/theme1.xml><?xml version="1.0" encoding="utf-8"?>
<a:theme xmlns:a="http://schemas.openxmlformats.org/drawingml/2006/main" name="Office 主题​​">
  <a:themeElements>
    <a:clrScheme name="艾迪康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004098"/>
      </a:accent1>
      <a:accent2>
        <a:srgbClr val="58A1D8"/>
      </a:accent2>
      <a:accent3>
        <a:srgbClr val="B5B5B5"/>
      </a:accent3>
      <a:accent4>
        <a:srgbClr val="F8B300"/>
      </a:accent4>
      <a:accent5>
        <a:srgbClr val="E60012"/>
      </a:accent5>
      <a:accent6>
        <a:srgbClr val="C6A86E"/>
      </a:accent6>
      <a:hlink>
        <a:srgbClr val="004098"/>
      </a:hlink>
      <a:folHlink>
        <a:srgbClr val="898C8E"/>
      </a:folHlink>
    </a:clrScheme>
    <a:fontScheme name="艾迪康字体">
      <a:majorFont>
        <a:latin typeface="思源黑体 CN Medium"/>
        <a:ea typeface="思源黑体 CN Bold"/>
        <a:cs typeface=""/>
      </a:majorFont>
      <a:minorFont>
        <a:latin typeface="思源黑体 CN Regular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1009</Words>
  <Application>WPS 演示</Application>
  <PresentationFormat>宽屏</PresentationFormat>
  <Paragraphs>207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黑体</vt:lpstr>
      <vt:lpstr>Adobe 黑体 Std R</vt:lpstr>
      <vt:lpstr>思源黑体 CN Regular</vt:lpstr>
      <vt:lpstr>Arial Unicode MS</vt:lpstr>
      <vt:lpstr>等线</vt:lpstr>
      <vt:lpstr>思源黑体 CN Normal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戒烟</cp:lastModifiedBy>
  <cp:revision>305</cp:revision>
  <dcterms:created xsi:type="dcterms:W3CDTF">2019-06-19T02:08:00Z</dcterms:created>
  <dcterms:modified xsi:type="dcterms:W3CDTF">2023-07-10T06:30:26Z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FD2EDB92D3764CE18895DF7F14E252DB</vt:lpwstr>
  </property>
</Properties>
</file>