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6" r:id="rId4"/>
    <p:sldMasterId id="2147484029" r:id="rId5"/>
  </p:sldMasterIdLst>
  <p:notesMasterIdLst>
    <p:notesMasterId r:id="rId64"/>
  </p:notesMasterIdLst>
  <p:sldIdLst>
    <p:sldId id="1016" r:id="rId6"/>
    <p:sldId id="366" r:id="rId7"/>
    <p:sldId id="257" r:id="rId8"/>
    <p:sldId id="1252" r:id="rId9"/>
    <p:sldId id="258" r:id="rId10"/>
    <p:sldId id="1102" r:id="rId11"/>
    <p:sldId id="1106" r:id="rId12"/>
    <p:sldId id="1107" r:id="rId13"/>
    <p:sldId id="490" r:id="rId14"/>
    <p:sldId id="491" r:id="rId15"/>
    <p:sldId id="1262" r:id="rId16"/>
    <p:sldId id="1255" r:id="rId17"/>
    <p:sldId id="1259" r:id="rId18"/>
    <p:sldId id="1260" r:id="rId19"/>
    <p:sldId id="538" r:id="rId20"/>
    <p:sldId id="478" r:id="rId21"/>
    <p:sldId id="1081" r:id="rId22"/>
    <p:sldId id="1017" r:id="rId23"/>
    <p:sldId id="1112" r:id="rId24"/>
    <p:sldId id="600" r:id="rId25"/>
    <p:sldId id="1241" r:id="rId26"/>
    <p:sldId id="603" r:id="rId27"/>
    <p:sldId id="604" r:id="rId28"/>
    <p:sldId id="605" r:id="rId29"/>
    <p:sldId id="607" r:id="rId30"/>
    <p:sldId id="609" r:id="rId31"/>
    <p:sldId id="1050" r:id="rId32"/>
    <p:sldId id="1103" r:id="rId33"/>
    <p:sldId id="1242" r:id="rId34"/>
    <p:sldId id="1243" r:id="rId35"/>
    <p:sldId id="1244" r:id="rId36"/>
    <p:sldId id="1047" r:id="rId37"/>
    <p:sldId id="1238" r:id="rId38"/>
    <p:sldId id="1245" r:id="rId39"/>
    <p:sldId id="1043" r:id="rId40"/>
    <p:sldId id="616" r:id="rId41"/>
    <p:sldId id="459" r:id="rId42"/>
    <p:sldId id="1028" r:id="rId43"/>
    <p:sldId id="1261" r:id="rId44"/>
    <p:sldId id="322" r:id="rId45"/>
    <p:sldId id="536" r:id="rId46"/>
    <p:sldId id="1109" r:id="rId47"/>
    <p:sldId id="618" r:id="rId48"/>
    <p:sldId id="1239" r:id="rId49"/>
    <p:sldId id="1046" r:id="rId50"/>
    <p:sldId id="1240" r:id="rId51"/>
    <p:sldId id="1247" r:id="rId52"/>
    <p:sldId id="1055" r:id="rId53"/>
    <p:sldId id="1248" r:id="rId54"/>
    <p:sldId id="1249" r:id="rId55"/>
    <p:sldId id="1250" r:id="rId56"/>
    <p:sldId id="1078" r:id="rId57"/>
    <p:sldId id="1251" r:id="rId58"/>
    <p:sldId id="1253" r:id="rId59"/>
    <p:sldId id="1018" r:id="rId60"/>
    <p:sldId id="1099" r:id="rId61"/>
    <p:sldId id="1104" r:id="rId62"/>
    <p:sldId id="1080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5DBA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447" autoAdjust="0"/>
  </p:normalViewPr>
  <p:slideViewPr>
    <p:cSldViewPr snapToGrid="0">
      <p:cViewPr varScale="1">
        <p:scale>
          <a:sx n="60" d="100"/>
          <a:sy n="60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TOPMed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56-4644-ADD0-FA05FF5C9E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C5-4C99-A88C-324139B0CC7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BC5-4C99-A88C-324139B0CC7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56-4644-ADD0-FA05FF5C9E3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456-4644-ADD0-FA05FF5C9E32}"/>
              </c:ext>
            </c:extLst>
          </c:dPt>
          <c:cat>
            <c:strRef>
              <c:f>Sheet1!$A$2:$A$6</c:f>
              <c:strCache>
                <c:ptCount val="5"/>
                <c:pt idx="0">
                  <c:v>EUR</c:v>
                </c:pt>
                <c:pt idx="1">
                  <c:v>AFR</c:v>
                </c:pt>
                <c:pt idx="2">
                  <c:v>AMR</c:v>
                </c:pt>
                <c:pt idx="3">
                  <c:v>Asian</c:v>
                </c:pt>
                <c:pt idx="4">
                  <c:v>Others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</c:v>
                </c:pt>
                <c:pt idx="1">
                  <c:v>0.32</c:v>
                </c:pt>
                <c:pt idx="2">
                  <c:v>0.16</c:v>
                </c:pt>
                <c:pt idx="3">
                  <c:v>0.1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C5-4C99-A88C-324139B0CC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36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Us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E6-4D71-A47C-C014774EE8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E6-4D71-A47C-C014774EE8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E6-4D71-A47C-C014774EE8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E6-4D71-A47C-C014774EE88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DE6-4D71-A47C-C014774EE889}"/>
              </c:ext>
            </c:extLst>
          </c:dPt>
          <c:cat>
            <c:strRef>
              <c:f>Sheet1!$A$2:$A$6</c:f>
              <c:strCache>
                <c:ptCount val="5"/>
                <c:pt idx="0">
                  <c:v>EUR</c:v>
                </c:pt>
                <c:pt idx="1">
                  <c:v>AFR</c:v>
                </c:pt>
                <c:pt idx="2">
                  <c:v>AMR</c:v>
                </c:pt>
                <c:pt idx="3">
                  <c:v>Asian</c:v>
                </c:pt>
                <c:pt idx="4">
                  <c:v>Others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</c:v>
                </c:pt>
                <c:pt idx="1">
                  <c:v>0.32</c:v>
                </c:pt>
                <c:pt idx="2">
                  <c:v>0.16</c:v>
                </c:pt>
                <c:pt idx="3">
                  <c:v>0.1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E6-4D71-A47C-C014774EE8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UK Biobank</a:t>
            </a:r>
            <a:r>
              <a:rPr lang="en-US" sz="3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(n=500K)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5595302742329623"/>
          <c:y val="1.84024861028868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916941437007874E-2"/>
          <c:y val="1.7121184970399547E-2"/>
          <c:w val="0.68045328793360293"/>
          <c:h val="0.765142792498597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UK Biobank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Dup/MZ</c:v>
                </c:pt>
                <c:pt idx="1">
                  <c:v>1st Degree</c:v>
                </c:pt>
                <c:pt idx="2">
                  <c:v>2nd Degree</c:v>
                </c:pt>
                <c:pt idx="3">
                  <c:v>3rd Degree</c:v>
                </c:pt>
                <c:pt idx="4">
                  <c:v>Independent 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 formatCode="General">
                  <c:v>358</c:v>
                </c:pt>
                <c:pt idx="1">
                  <c:v>51665</c:v>
                </c:pt>
                <c:pt idx="2">
                  <c:v>17551</c:v>
                </c:pt>
                <c:pt idx="3" formatCode="General">
                  <c:v>78636</c:v>
                </c:pt>
                <c:pt idx="4">
                  <c:v>340156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5B-43A6-8A97-CCCC260AC8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626256"/>
        <c:axId val="842606576"/>
      </c:barChart>
      <c:catAx>
        <c:axId val="84262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606576"/>
        <c:crosses val="autoZero"/>
        <c:auto val="1"/>
        <c:lblAlgn val="ctr"/>
        <c:lblOffset val="100"/>
        <c:noMultiLvlLbl val="0"/>
      </c:catAx>
      <c:valAx>
        <c:axId val="84260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6262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51401780084753"/>
          <c:y val="0.16919932925894599"/>
          <c:w val="0.8558807680464523"/>
          <c:h val="0.548017061584957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Dup/MZ</c:v>
                </c:pt>
                <c:pt idx="1">
                  <c:v>1st Degree</c:v>
                </c:pt>
                <c:pt idx="2">
                  <c:v>2nd Degree</c:v>
                </c:pt>
                <c:pt idx="3">
                  <c:v>3rd Degree</c:v>
                </c:pt>
                <c:pt idx="4">
                  <c:v>Independent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 formatCode="General">
                  <c:v>2306</c:v>
                </c:pt>
                <c:pt idx="1">
                  <c:v>20008</c:v>
                </c:pt>
                <c:pt idx="2" formatCode="General">
                  <c:v>2838</c:v>
                </c:pt>
                <c:pt idx="3" formatCode="General">
                  <c:v>3376</c:v>
                </c:pt>
                <c:pt idx="4" formatCode="General">
                  <c:v>112034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57-481B-A299-9AA829BBD3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617400"/>
        <c:axId val="842617728"/>
      </c:barChart>
      <c:catAx>
        <c:axId val="842617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617728"/>
        <c:crosses val="autoZero"/>
        <c:auto val="1"/>
        <c:lblAlgn val="ctr"/>
        <c:lblOffset val="100"/>
        <c:noMultiLvlLbl val="0"/>
      </c:catAx>
      <c:valAx>
        <c:axId val="84261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617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1.png"/><Relationship Id="rId1" Type="http://schemas.openxmlformats.org/officeDocument/2006/relationships/image" Target="../media/image1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DE970A-DF5A-4C38-9989-657734DDBF71}" type="doc">
      <dgm:prSet loTypeId="urn:microsoft.com/office/officeart/2005/8/layout/StepDown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3261-E350-4AFE-8433-7F5A4662E81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Obtain PCs</a:t>
          </a:r>
        </a:p>
      </dgm:t>
    </dgm:pt>
    <dgm:pt modelId="{932A9081-4047-46E6-A7D2-0503760558BB}" type="parTrans" cxnId="{31E64804-B5FD-4AA5-99A1-C077AE002DCD}">
      <dgm:prSet/>
      <dgm:spPr/>
      <dgm:t>
        <a:bodyPr/>
        <a:lstStyle/>
        <a:p>
          <a:endParaRPr lang="en-US"/>
        </a:p>
      </dgm:t>
    </dgm:pt>
    <dgm:pt modelId="{D9BC55FA-60AB-47AB-ABF5-A2861C3B569C}" type="sibTrans" cxnId="{31E64804-B5FD-4AA5-99A1-C077AE002DCD}">
      <dgm:prSet/>
      <dgm:spPr/>
      <dgm:t>
        <a:bodyPr/>
        <a:lstStyle/>
        <a:p>
          <a:endParaRPr lang="en-US"/>
        </a:p>
      </dgm:t>
    </dgm:pt>
    <dgm:pt modelId="{6953C0AA-719D-47DF-805D-B25B76AAFC33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Use PC-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AiR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</a:p>
      </dgm:t>
    </dgm:pt>
    <dgm:pt modelId="{E2F8382C-D180-40C1-BE5C-EE043E316914}" type="parTrans" cxnId="{C323CA63-E21C-4E6A-ABB9-C2631D4AED67}">
      <dgm:prSet/>
      <dgm:spPr/>
      <dgm:t>
        <a:bodyPr/>
        <a:lstStyle/>
        <a:p>
          <a:endParaRPr lang="en-US"/>
        </a:p>
      </dgm:t>
    </dgm:pt>
    <dgm:pt modelId="{A685A20C-0083-4C70-905B-F03FDB48FC1F}" type="sibTrans" cxnId="{C323CA63-E21C-4E6A-ABB9-C2631D4AED67}">
      <dgm:prSet/>
      <dgm:spPr/>
      <dgm:t>
        <a:bodyPr/>
        <a:lstStyle/>
        <a:p>
          <a:endParaRPr lang="en-US"/>
        </a:p>
      </dgm:t>
    </dgm:pt>
    <dgm:pt modelId="{0CCA73B1-B043-45A5-BEB4-59DFDBDE411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Ancestry-adjusted </a:t>
          </a:r>
          <a:r>
            <a:rPr lang="en-US" sz="2400" b="1" dirty="0" err="1">
              <a:latin typeface="Arial" panose="020B0604020202020204" pitchFamily="34" charset="0"/>
              <a:cs typeface="Arial" panose="020B0604020202020204" pitchFamily="34" charset="0"/>
            </a:rPr>
            <a:t>Gs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D51214-CE5F-49DB-AD2A-F5688CDC0499}" type="parTrans" cxnId="{4CC7DF15-20D6-418B-8A19-5884A561BF5B}">
      <dgm:prSet/>
      <dgm:spPr/>
      <dgm:t>
        <a:bodyPr/>
        <a:lstStyle/>
        <a:p>
          <a:endParaRPr lang="en-US"/>
        </a:p>
      </dgm:t>
    </dgm:pt>
    <dgm:pt modelId="{9FBC7505-94A4-4C62-933F-BED052A0ECD3}" type="sibTrans" cxnId="{4CC7DF15-20D6-418B-8A19-5884A561BF5B}">
      <dgm:prSet/>
      <dgm:spPr/>
      <dgm:t>
        <a:bodyPr/>
        <a:lstStyle/>
        <a:p>
          <a:endParaRPr lang="en-US"/>
        </a:p>
      </dgm:t>
    </dgm:pt>
    <dgm:pt modelId="{1F5EEE52-617F-485C-B3BA-CBB96D7AECD5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Regress out the PCs from the genotypes G</a:t>
          </a:r>
        </a:p>
      </dgm:t>
    </dgm:pt>
    <dgm:pt modelId="{DFBD8CAC-EFB2-4135-BD63-8984ACD18BC2}" type="parTrans" cxnId="{697ED516-A403-4D8F-8D0E-281F80342E2D}">
      <dgm:prSet/>
      <dgm:spPr/>
      <dgm:t>
        <a:bodyPr/>
        <a:lstStyle/>
        <a:p>
          <a:endParaRPr lang="en-US"/>
        </a:p>
      </dgm:t>
    </dgm:pt>
    <dgm:pt modelId="{2C68314B-6F46-4F9D-A7A0-91EF1A87697C}" type="sibTrans" cxnId="{697ED516-A403-4D8F-8D0E-281F80342E2D}">
      <dgm:prSet/>
      <dgm:spPr/>
      <dgm:t>
        <a:bodyPr/>
        <a:lstStyle/>
        <a:p>
          <a:endParaRPr lang="en-US"/>
        </a:p>
      </dgm:t>
    </dgm:pt>
    <dgm:pt modelId="{8DF0C995-0940-4E63-A113-E0EBFBB4EEE2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dirty="0"/>
            <a:t>Calculate kinship using KING</a:t>
          </a:r>
        </a:p>
      </dgm:t>
    </dgm:pt>
    <dgm:pt modelId="{99C7C3F1-FB08-4D26-869B-32D5241F2F97}" type="parTrans" cxnId="{A176D41B-7BEB-4D33-8093-F4228D2A669E}">
      <dgm:prSet/>
      <dgm:spPr/>
      <dgm:t>
        <a:bodyPr/>
        <a:lstStyle/>
        <a:p>
          <a:endParaRPr lang="en-US"/>
        </a:p>
      </dgm:t>
    </dgm:pt>
    <dgm:pt modelId="{5E14D3C3-CF41-4907-8118-DBC9117067CA}" type="sibTrans" cxnId="{A176D41B-7BEB-4D33-8093-F4228D2A669E}">
      <dgm:prSet/>
      <dgm:spPr/>
      <dgm:t>
        <a:bodyPr/>
        <a:lstStyle/>
        <a:p>
          <a:endParaRPr lang="en-US"/>
        </a:p>
      </dgm:t>
    </dgm:pt>
    <dgm:pt modelId="{E424C8DD-AA9A-4FD5-9B3A-7D5ED3C491D4}">
      <dgm:prSet phldrT="[Text]" custT="1"/>
      <dgm:spPr/>
      <dgm:t>
        <a:bodyPr/>
        <a:lstStyle/>
        <a:p>
          <a:endParaRPr lang="en-US" sz="1600" dirty="0">
            <a:solidFill>
              <a:schemeClr val="bg2">
                <a:lumMod val="75000"/>
              </a:schemeClr>
            </a:solidFill>
          </a:endParaRPr>
        </a:p>
      </dgm:t>
    </dgm:pt>
    <dgm:pt modelId="{5B13FE3A-E224-46F2-8FCF-6A9C8477020A}" type="parTrans" cxnId="{91B54582-5DF6-429C-A30C-F71DB889E60A}">
      <dgm:prSet/>
      <dgm:spPr/>
      <dgm:t>
        <a:bodyPr/>
        <a:lstStyle/>
        <a:p>
          <a:endParaRPr lang="en-US"/>
        </a:p>
      </dgm:t>
    </dgm:pt>
    <dgm:pt modelId="{7C9ACDB0-AAB2-4A01-BF40-6A89A8979916}" type="sibTrans" cxnId="{91B54582-5DF6-429C-A30C-F71DB889E60A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7C47498-3B55-4D1E-B689-91CB7B2D6907}">
          <dgm:prSet custT="1"/>
          <dgm:spPr>
            <a:solidFill>
              <a:schemeClr val="accent2">
                <a:lumMod val="75000"/>
              </a:schemeClr>
            </a:solidFill>
          </dgm:spPr>
          <dgm:t>
            <a:bodyPr/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Sparse GRM </a:t>
              </a:r>
              <a14:m>
                <m:oMath xmlns:m="http://schemas.openxmlformats.org/officeDocument/2006/math">
                  <m:r>
                    <a:rPr lang="en-US" sz="2400" b="1" i="1" smtClean="0">
                      <a:latin typeface="Cambria Math" panose="02040503050406030204" pitchFamily="18" charset="0"/>
                    </a:rPr>
                    <m:t>(</m:t>
                  </m:r>
                  <m:sSub>
                    <m:sSubPr>
                      <m:ctrlPr>
                        <a:rPr lang="en-US" sz="2400" b="1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𝚺</m:t>
                      </m:r>
                    </m:e>
                    <m: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</m:sub>
                  </m:sSub>
                  <m:r>
                    <a:rPr lang="en-US" sz="2400" b="1" i="1" smtClean="0">
                      <a:latin typeface="Cambria Math" panose="02040503050406030204" pitchFamily="18" charset="0"/>
                    </a:rPr>
                    <m:t>)</m:t>
                  </m:r>
                </m:oMath>
              </a14:m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97C47498-3B55-4D1E-B689-91CB7B2D6907}">
          <dgm:prSet custT="1"/>
          <dgm:spPr>
            <a:solidFill>
              <a:schemeClr val="accent2">
                <a:lumMod val="75000"/>
              </a:schemeClr>
            </a:solidFill>
          </dgm:spPr>
          <dgm:t>
            <a:bodyPr/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Sparse GRM </a:t>
              </a:r>
              <a:r>
                <a:rPr lang="en-US" sz="2400" b="1" i="0" smtClean="0">
                  <a:latin typeface="Cambria Math" panose="02040503050406030204" pitchFamily="18" charset="0"/>
                </a:rPr>
                <a:t>(</a:t>
              </a:r>
              <a:r>
                <a:rPr lang="en-US" sz="2400" b="1" i="0" smtClean="0">
                  <a:latin typeface="Cambria Math" panose="02040503050406030204" pitchFamily="18" charset="0"/>
                </a:rPr>
                <a:t>𝚺_</a:t>
              </a:r>
              <a:r>
                <a:rPr lang="en-US" sz="2400" b="1" i="0" smtClean="0">
                  <a:latin typeface="Cambria Math" panose="02040503050406030204" pitchFamily="18" charset="0"/>
                </a:rPr>
                <a:t>𝒔)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DF559132-59F4-4B6D-B209-4B4BDB51F048}" type="parTrans" cxnId="{5D06CA8A-3DC0-4A0F-B655-A77C7B5C17FF}">
      <dgm:prSet/>
      <dgm:spPr/>
      <dgm:t>
        <a:bodyPr/>
        <a:lstStyle/>
        <a:p>
          <a:endParaRPr lang="en-US"/>
        </a:p>
      </dgm:t>
    </dgm:pt>
    <dgm:pt modelId="{C8E25869-A570-46FB-B718-5A39561A255E}" type="sibTrans" cxnId="{5D06CA8A-3DC0-4A0F-B655-A77C7B5C17FF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99F8C13-F69A-4FE5-8720-FFDEEC5F909A}">
          <dgm:prSet custT="1"/>
          <dgm:spPr/>
          <dgm:t>
            <a:bodyPr/>
            <a:lstStyle/>
            <a:p>
              <a:pPr>
                <a:buFontTx/>
                <a:buNone/>
              </a:pPr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Calculate ancestry adjusted GRM elements only when kinships </a:t>
              </a:r>
              <a14:m>
                <m:oMath xmlns:m="http://schemas.openxmlformats.org/officeDocument/2006/math">
                  <m:r>
                    <a:rPr lang="en-US" sz="2400" b="0" i="1" smtClean="0">
                      <a:solidFill>
                        <a:srgbClr val="C00000"/>
                      </a:solidFill>
                      <a:latin typeface="Cambria Math" panose="02040503050406030204" pitchFamily="18" charset="0"/>
                      <a:cs typeface="Arial" panose="020B0604020202020204" pitchFamily="34" charset="0"/>
                    </a:rPr>
                    <m:t>≠0</m:t>
                  </m:r>
                </m:oMath>
              </a14:m>
              <a:endPara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F99F8C13-F69A-4FE5-8720-FFDEEC5F909A}">
          <dgm:prSet custT="1"/>
          <dgm:spPr/>
          <dgm:t>
            <a:bodyPr/>
            <a:lstStyle/>
            <a:p>
              <a:pPr>
                <a:buFontTx/>
                <a:buNone/>
              </a:pPr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Calculate ancestry adjusted GRM elements only when kinships </a:t>
              </a:r>
              <a:r>
                <a:rPr lang="en-US" sz="2400" b="0" i="0">
                  <a:solidFill>
                    <a:srgbClr val="C00000"/>
                  </a:solidFill>
                  <a:latin typeface="Cambria Math" panose="02040503050406030204" pitchFamily="18" charset="0"/>
                  <a:cs typeface="Arial" panose="020B0604020202020204" pitchFamily="34" charset="0"/>
                </a:rPr>
                <a:t>≠0</a:t>
              </a:r>
              <a:endPara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FBCD5694-3E60-4A0B-AEA5-CFA92392F615}" type="parTrans" cxnId="{EA68ADA8-DBB9-460E-9F23-6874F2A747AD}">
      <dgm:prSet/>
      <dgm:spPr/>
      <dgm:t>
        <a:bodyPr/>
        <a:lstStyle/>
        <a:p>
          <a:endParaRPr lang="en-US"/>
        </a:p>
      </dgm:t>
    </dgm:pt>
    <dgm:pt modelId="{BD26573E-32DC-41B6-903F-D51344C68171}" type="sibTrans" cxnId="{EA68ADA8-DBB9-460E-9F23-6874F2A747A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E398B7B-F968-4B63-9E07-2771B14CEDE3}">
          <dgm:prSet phldrT="[Text]" custT="1"/>
          <dgm:spPr/>
          <dgm:t>
            <a:bodyPr/>
            <a:lstStyle/>
            <a:p>
              <a:pPr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(</a:t>
              </a:r>
              <a:r>
                <a:rPr lang="en-US" sz="2400" dirty="0">
                  <a:solidFill>
                    <a:srgbClr val="0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rank part of </a:t>
              </a:r>
              <a14:m>
                <m:oMath xmlns:m="http://schemas.openxmlformats.org/officeDocument/2006/math">
                  <m:r>
                    <a:rPr lang="en-US" sz="2400" b="1" i="0" smtClean="0">
                      <a:solidFill>
                        <a:srgbClr val="008080"/>
                      </a:solidFill>
                      <a:latin typeface="Cambria Math" panose="02040503050406030204" pitchFamily="18" charset="0"/>
                      <a:cs typeface="Arial" panose="020B0604020202020204" pitchFamily="34" charset="0"/>
                    </a:rPr>
                    <m:t>𝚺</m:t>
                  </m:r>
                </m:oMath>
              </a14:m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Population structure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dgm:t>
        </dgm:pt>
      </mc:Choice>
      <mc:Fallback xmlns="">
        <dgm:pt modelId="{AE398B7B-F968-4B63-9E07-2771B14CEDE3}">
          <dgm:prSet phldrT="[Text]" custT="1"/>
          <dgm:spPr/>
          <dgm:t>
            <a:bodyPr/>
            <a:lstStyle/>
            <a:p>
              <a:pPr>
                <a:buFontTx/>
                <a:buNone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(</a:t>
              </a:r>
              <a:r>
                <a:rPr lang="en-US" sz="2400" dirty="0">
                  <a:solidFill>
                    <a:srgbClr val="0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rank part of </a:t>
              </a:r>
              <a:r>
                <a:rPr lang="en-US" sz="2400" b="1" i="0">
                  <a:solidFill>
                    <a:srgbClr val="008080"/>
                  </a:solidFill>
                  <a:latin typeface="Cambria Math" panose="02040503050406030204" pitchFamily="18" charset="0"/>
                  <a:cs typeface="Arial" panose="020B0604020202020204" pitchFamily="34" charset="0"/>
                </a:rPr>
                <a:t>𝚺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Population structure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dgm:t>
        </dgm:pt>
      </mc:Fallback>
    </mc:AlternateContent>
    <dgm:pt modelId="{1988B80B-19EB-4051-9CF1-93DDA802075B}" type="parTrans" cxnId="{ACD98F44-2C97-4F64-811A-9FB20588CD86}">
      <dgm:prSet/>
      <dgm:spPr/>
      <dgm:t>
        <a:bodyPr/>
        <a:lstStyle/>
        <a:p>
          <a:endParaRPr lang="en-US"/>
        </a:p>
      </dgm:t>
    </dgm:pt>
    <dgm:pt modelId="{BCDB1701-5E25-4151-9A47-3600DD63429E}" type="sibTrans" cxnId="{ACD98F44-2C97-4F64-811A-9FB20588CD86}">
      <dgm:prSet/>
      <dgm:spPr/>
      <dgm:t>
        <a:bodyPr/>
        <a:lstStyle/>
        <a:p>
          <a:endParaRPr lang="en-US"/>
        </a:p>
      </dgm:t>
    </dgm:pt>
    <dgm:pt modelId="{28C5A45C-543F-4C2C-9EFE-AC1B0903042A}" type="pres">
      <dgm:prSet presAssocID="{C7DE970A-DF5A-4C38-9989-657734DDBF71}" presName="rootnode" presStyleCnt="0">
        <dgm:presLayoutVars>
          <dgm:chMax/>
          <dgm:chPref/>
          <dgm:dir/>
          <dgm:animLvl val="lvl"/>
        </dgm:presLayoutVars>
      </dgm:prSet>
      <dgm:spPr/>
    </dgm:pt>
    <dgm:pt modelId="{9EED6BFC-F3E1-4B81-8A38-0063625BF394}" type="pres">
      <dgm:prSet presAssocID="{7A2B3261-E350-4AFE-8433-7F5A4662E81B}" presName="composite" presStyleCnt="0"/>
      <dgm:spPr/>
    </dgm:pt>
    <dgm:pt modelId="{237101CD-6438-43C1-807F-A8298172302D}" type="pres">
      <dgm:prSet presAssocID="{7A2B3261-E350-4AFE-8433-7F5A4662E81B}" presName="bentUpArrow1" presStyleLbl="alignImgPlace1" presStyleIdx="0" presStyleCnt="3" custLinFactNeighborX="0" custLinFactNeighborY="-2905"/>
      <dgm:spPr/>
    </dgm:pt>
    <dgm:pt modelId="{474456CA-9C47-4260-A7DD-5257FE452800}" type="pres">
      <dgm:prSet presAssocID="{7A2B3261-E350-4AFE-8433-7F5A4662E81B}" presName="ParentText" presStyleLbl="node1" presStyleIdx="0" presStyleCnt="4" custScaleX="153010" custLinFactNeighborX="-25891" custLinFactNeighborY="-2559">
        <dgm:presLayoutVars>
          <dgm:chMax val="1"/>
          <dgm:chPref val="1"/>
          <dgm:bulletEnabled val="1"/>
        </dgm:presLayoutVars>
      </dgm:prSet>
      <dgm:spPr/>
    </dgm:pt>
    <dgm:pt modelId="{89AC0906-FFDB-4565-9933-9477887CDFC7}" type="pres">
      <dgm:prSet presAssocID="{7A2B3261-E350-4AFE-8433-7F5A4662E81B}" presName="ChildText" presStyleLbl="revTx" presStyleIdx="0" presStyleCnt="4" custScaleX="283166" custLinFactX="15604" custLinFactNeighborX="100000" custLinFactNeighborY="-10270">
        <dgm:presLayoutVars>
          <dgm:chMax val="0"/>
          <dgm:chPref val="0"/>
          <dgm:bulletEnabled val="1"/>
        </dgm:presLayoutVars>
      </dgm:prSet>
      <dgm:spPr/>
    </dgm:pt>
    <dgm:pt modelId="{6A381196-8C68-4FA1-A07E-51FAB44E8B15}" type="pres">
      <dgm:prSet presAssocID="{D9BC55FA-60AB-47AB-ABF5-A2861C3B569C}" presName="sibTrans" presStyleCnt="0"/>
      <dgm:spPr/>
    </dgm:pt>
    <dgm:pt modelId="{FCF11C32-8FC8-4930-9212-046B8B62BFEA}" type="pres">
      <dgm:prSet presAssocID="{0CCA73B1-B043-45A5-BEB4-59DFDBDE411B}" presName="composite" presStyleCnt="0"/>
      <dgm:spPr/>
    </dgm:pt>
    <dgm:pt modelId="{EA216D43-47D8-489D-90B5-C98D4D6514FC}" type="pres">
      <dgm:prSet presAssocID="{0CCA73B1-B043-45A5-BEB4-59DFDBDE411B}" presName="bentUpArrow1" presStyleLbl="alignImgPlace1" presStyleIdx="1" presStyleCnt="3" custLinFactNeighborX="2552" custLinFactNeighborY="8906"/>
      <dgm:spPr/>
    </dgm:pt>
    <dgm:pt modelId="{87A3803E-5704-4AE4-9094-99D741676F43}" type="pres">
      <dgm:prSet presAssocID="{0CCA73B1-B043-45A5-BEB4-59DFDBDE411B}" presName="ParentText" presStyleLbl="node1" presStyleIdx="1" presStyleCnt="4" custScaleX="157072">
        <dgm:presLayoutVars>
          <dgm:chMax val="1"/>
          <dgm:chPref val="1"/>
          <dgm:bulletEnabled val="1"/>
        </dgm:presLayoutVars>
      </dgm:prSet>
      <dgm:spPr/>
    </dgm:pt>
    <dgm:pt modelId="{AB2BB025-38AD-446C-B24B-EB0A4EBAA2D7}" type="pres">
      <dgm:prSet presAssocID="{0CCA73B1-B043-45A5-BEB4-59DFDBDE411B}" presName="ChildText" presStyleLbl="revTx" presStyleIdx="1" presStyleCnt="4" custScaleX="215041" custLinFactX="6089" custLinFactNeighborX="100000" custLinFactNeighborY="-10500">
        <dgm:presLayoutVars>
          <dgm:chMax val="0"/>
          <dgm:chPref val="0"/>
          <dgm:bulletEnabled val="1"/>
        </dgm:presLayoutVars>
      </dgm:prSet>
      <dgm:spPr/>
    </dgm:pt>
    <dgm:pt modelId="{DF313972-D356-4EB0-B93A-2DBFFEE42F31}" type="pres">
      <dgm:prSet presAssocID="{9FBC7505-94A4-4C62-933F-BED052A0ECD3}" presName="sibTrans" presStyleCnt="0"/>
      <dgm:spPr/>
    </dgm:pt>
    <dgm:pt modelId="{A198A096-AADB-4196-B8DE-FAD655E9C257}" type="pres">
      <dgm:prSet presAssocID="{8DF0C995-0940-4E63-A113-E0EBFBB4EEE2}" presName="composite" presStyleCnt="0"/>
      <dgm:spPr/>
    </dgm:pt>
    <dgm:pt modelId="{B32CB064-986A-422A-90C0-322ACB722BA7}" type="pres">
      <dgm:prSet presAssocID="{8DF0C995-0940-4E63-A113-E0EBFBB4EEE2}" presName="bentUpArrow1" presStyleLbl="alignImgPlace1" presStyleIdx="2" presStyleCnt="3"/>
      <dgm:spPr/>
    </dgm:pt>
    <dgm:pt modelId="{44E090D6-1DDB-4B3A-9930-168367817D52}" type="pres">
      <dgm:prSet presAssocID="{8DF0C995-0940-4E63-A113-E0EBFBB4EEE2}" presName="ParentText" presStyleLbl="node1" presStyleIdx="2" presStyleCnt="4" custScaleX="156820" custLinFactNeighborX="-6030">
        <dgm:presLayoutVars>
          <dgm:chMax val="1"/>
          <dgm:chPref val="1"/>
          <dgm:bulletEnabled val="1"/>
        </dgm:presLayoutVars>
      </dgm:prSet>
      <dgm:spPr/>
    </dgm:pt>
    <dgm:pt modelId="{CCDE262D-526A-4568-9CF8-8111853F8F8C}" type="pres">
      <dgm:prSet presAssocID="{8DF0C995-0940-4E63-A113-E0EBFBB4EEE2}" presName="ChildText" presStyleLbl="revTx" presStyleIdx="2" presStyleCnt="4" custScaleX="310532" custLinFactX="52192" custLinFactNeighborX="100000" custLinFactNeighborY="-8245">
        <dgm:presLayoutVars>
          <dgm:chMax val="0"/>
          <dgm:chPref val="0"/>
          <dgm:bulletEnabled val="1"/>
        </dgm:presLayoutVars>
      </dgm:prSet>
      <dgm:spPr/>
    </dgm:pt>
    <dgm:pt modelId="{8DFDFBAC-68F5-43E7-BC28-F753C799EC87}" type="pres">
      <dgm:prSet presAssocID="{5E14D3C3-CF41-4907-8118-DBC9117067CA}" presName="sibTrans" presStyleCnt="0"/>
      <dgm:spPr/>
    </dgm:pt>
    <dgm:pt modelId="{AE395053-6142-4611-880A-D177C2141BEA}" type="pres">
      <dgm:prSet presAssocID="{97C47498-3B55-4D1E-B689-91CB7B2D6907}" presName="composite" presStyleCnt="0"/>
      <dgm:spPr/>
    </dgm:pt>
    <dgm:pt modelId="{1C842247-0E73-4EAF-8BBC-CB72E4608AE0}" type="pres">
      <dgm:prSet presAssocID="{97C47498-3B55-4D1E-B689-91CB7B2D6907}" presName="ParentText" presStyleLbl="node1" presStyleIdx="3" presStyleCnt="4" custLinFactNeighborX="-9648" custLinFactNeighborY="2559">
        <dgm:presLayoutVars>
          <dgm:chMax val="1"/>
          <dgm:chPref val="1"/>
          <dgm:bulletEnabled val="1"/>
        </dgm:presLayoutVars>
      </dgm:prSet>
      <dgm:spPr/>
    </dgm:pt>
    <dgm:pt modelId="{307E0A79-D46C-4683-B3F9-FA25FB35BF1B}" type="pres">
      <dgm:prSet presAssocID="{97C47498-3B55-4D1E-B689-91CB7B2D6907}" presName="FinalChildText" presStyleLbl="revTx" presStyleIdx="3" presStyleCnt="4" custScaleX="251682" custLinFactNeighborX="94968" custLinFactNeighborY="-271">
        <dgm:presLayoutVars>
          <dgm:chMax val="0"/>
          <dgm:chPref val="0"/>
          <dgm:bulletEnabled val="1"/>
        </dgm:presLayoutVars>
      </dgm:prSet>
      <dgm:spPr/>
    </dgm:pt>
  </dgm:ptLst>
  <dgm:cxnLst>
    <dgm:cxn modelId="{31E64804-B5FD-4AA5-99A1-C077AE002DCD}" srcId="{C7DE970A-DF5A-4C38-9989-657734DDBF71}" destId="{7A2B3261-E350-4AFE-8433-7F5A4662E81B}" srcOrd="0" destOrd="0" parTransId="{932A9081-4047-46E6-A7D2-0503760558BB}" sibTransId="{D9BC55FA-60AB-47AB-ABF5-A2861C3B569C}"/>
    <dgm:cxn modelId="{4CC7DF15-20D6-418B-8A19-5884A561BF5B}" srcId="{C7DE970A-DF5A-4C38-9989-657734DDBF71}" destId="{0CCA73B1-B043-45A5-BEB4-59DFDBDE411B}" srcOrd="1" destOrd="0" parTransId="{99D51214-CE5F-49DB-AD2A-F5688CDC0499}" sibTransId="{9FBC7505-94A4-4C62-933F-BED052A0ECD3}"/>
    <dgm:cxn modelId="{697ED516-A403-4D8F-8D0E-281F80342E2D}" srcId="{0CCA73B1-B043-45A5-BEB4-59DFDBDE411B}" destId="{1F5EEE52-617F-485C-B3BA-CBB96D7AECD5}" srcOrd="0" destOrd="0" parTransId="{DFBD8CAC-EFB2-4135-BD63-8984ACD18BC2}" sibTransId="{2C68314B-6F46-4F9D-A7A0-91EF1A87697C}"/>
    <dgm:cxn modelId="{A176D41B-7BEB-4D33-8093-F4228D2A669E}" srcId="{C7DE970A-DF5A-4C38-9989-657734DDBF71}" destId="{8DF0C995-0940-4E63-A113-E0EBFBB4EEE2}" srcOrd="2" destOrd="0" parTransId="{99C7C3F1-FB08-4D26-869B-32D5241F2F97}" sibTransId="{5E14D3C3-CF41-4907-8118-DBC9117067CA}"/>
    <dgm:cxn modelId="{B07C8F36-5B46-4EF7-BAD5-92541194051A}" type="presOf" srcId="{C7DE970A-DF5A-4C38-9989-657734DDBF71}" destId="{28C5A45C-543F-4C2C-9EFE-AC1B0903042A}" srcOrd="0" destOrd="0" presId="urn:microsoft.com/office/officeart/2005/8/layout/StepDownProcess"/>
    <dgm:cxn modelId="{926AD339-834C-4643-B048-3A3E7F4DA124}" type="presOf" srcId="{7A2B3261-E350-4AFE-8433-7F5A4662E81B}" destId="{474456CA-9C47-4260-A7DD-5257FE452800}" srcOrd="0" destOrd="0" presId="urn:microsoft.com/office/officeart/2005/8/layout/StepDownProcess"/>
    <dgm:cxn modelId="{C323CA63-E21C-4E6A-ABB9-C2631D4AED67}" srcId="{7A2B3261-E350-4AFE-8433-7F5A4662E81B}" destId="{6953C0AA-719D-47DF-805D-B25B76AAFC33}" srcOrd="0" destOrd="0" parTransId="{E2F8382C-D180-40C1-BE5C-EE043E316914}" sibTransId="{A685A20C-0083-4C70-905B-F03FDB48FC1F}"/>
    <dgm:cxn modelId="{ACD98F44-2C97-4F64-811A-9FB20588CD86}" srcId="{7A2B3261-E350-4AFE-8433-7F5A4662E81B}" destId="{AE398B7B-F968-4B63-9E07-2771B14CEDE3}" srcOrd="1" destOrd="0" parTransId="{1988B80B-19EB-4051-9CF1-93DDA802075B}" sibTransId="{BCDB1701-5E25-4151-9A47-3600DD63429E}"/>
    <dgm:cxn modelId="{91B54582-5DF6-429C-A30C-F71DB889E60A}" srcId="{8DF0C995-0940-4E63-A113-E0EBFBB4EEE2}" destId="{E424C8DD-AA9A-4FD5-9B3A-7D5ED3C491D4}" srcOrd="0" destOrd="0" parTransId="{5B13FE3A-E224-46F2-8FCF-6A9C8477020A}" sibTransId="{7C9ACDB0-AAB2-4A01-BF40-6A89A8979916}"/>
    <dgm:cxn modelId="{5D06CA8A-3DC0-4A0F-B655-A77C7B5C17FF}" srcId="{C7DE970A-DF5A-4C38-9989-657734DDBF71}" destId="{97C47498-3B55-4D1E-B689-91CB7B2D6907}" srcOrd="3" destOrd="0" parTransId="{DF559132-59F4-4B6D-B209-4B4BDB51F048}" sibTransId="{C8E25869-A570-46FB-B718-5A39561A255E}"/>
    <dgm:cxn modelId="{D8D61D96-03C7-40D4-A1D9-7A0A1521FECA}" type="presOf" srcId="{E424C8DD-AA9A-4FD5-9B3A-7D5ED3C491D4}" destId="{CCDE262D-526A-4568-9CF8-8111853F8F8C}" srcOrd="0" destOrd="0" presId="urn:microsoft.com/office/officeart/2005/8/layout/StepDownProcess"/>
    <dgm:cxn modelId="{EA68ADA8-DBB9-460E-9F23-6874F2A747AD}" srcId="{97C47498-3B55-4D1E-B689-91CB7B2D6907}" destId="{F99F8C13-F69A-4FE5-8720-FFDEEC5F909A}" srcOrd="0" destOrd="0" parTransId="{FBCD5694-3E60-4A0B-AEA5-CFA92392F615}" sibTransId="{BD26573E-32DC-41B6-903F-D51344C68171}"/>
    <dgm:cxn modelId="{801AE8B0-EF2C-4998-A604-34020AE13037}" type="presOf" srcId="{0CCA73B1-B043-45A5-BEB4-59DFDBDE411B}" destId="{87A3803E-5704-4AE4-9094-99D741676F43}" srcOrd="0" destOrd="0" presId="urn:microsoft.com/office/officeart/2005/8/layout/StepDownProcess"/>
    <dgm:cxn modelId="{98ED08CF-0231-4690-9C18-DD8F6623FCC7}" type="presOf" srcId="{6953C0AA-719D-47DF-805D-B25B76AAFC33}" destId="{89AC0906-FFDB-4565-9933-9477887CDFC7}" srcOrd="0" destOrd="0" presId="urn:microsoft.com/office/officeart/2005/8/layout/StepDownProcess"/>
    <dgm:cxn modelId="{EC683FD1-9BB7-463B-B298-561470998C04}" type="presOf" srcId="{F99F8C13-F69A-4FE5-8720-FFDEEC5F909A}" destId="{307E0A79-D46C-4683-B3F9-FA25FB35BF1B}" srcOrd="0" destOrd="0" presId="urn:microsoft.com/office/officeart/2005/8/layout/StepDownProcess"/>
    <dgm:cxn modelId="{8B70C3E0-5B31-4982-A51E-814EB2CE4426}" type="presOf" srcId="{8DF0C995-0940-4E63-A113-E0EBFBB4EEE2}" destId="{44E090D6-1DDB-4B3A-9930-168367817D52}" srcOrd="0" destOrd="0" presId="urn:microsoft.com/office/officeart/2005/8/layout/StepDownProcess"/>
    <dgm:cxn modelId="{6DEF62EB-AD2E-45E3-A525-948AD781EDAC}" type="presOf" srcId="{97C47498-3B55-4D1E-B689-91CB7B2D6907}" destId="{1C842247-0E73-4EAF-8BBC-CB72E4608AE0}" srcOrd="0" destOrd="0" presId="urn:microsoft.com/office/officeart/2005/8/layout/StepDownProcess"/>
    <dgm:cxn modelId="{AA66D0EB-DADC-4692-8750-9191CB0494C2}" type="presOf" srcId="{AE398B7B-F968-4B63-9E07-2771B14CEDE3}" destId="{89AC0906-FFDB-4565-9933-9477887CDFC7}" srcOrd="0" destOrd="1" presId="urn:microsoft.com/office/officeart/2005/8/layout/StepDownProcess"/>
    <dgm:cxn modelId="{E9C975F1-0865-4203-8FA6-AAD825BB5DC3}" type="presOf" srcId="{1F5EEE52-617F-485C-B3BA-CBB96D7AECD5}" destId="{AB2BB025-38AD-446C-B24B-EB0A4EBAA2D7}" srcOrd="0" destOrd="0" presId="urn:microsoft.com/office/officeart/2005/8/layout/StepDownProcess"/>
    <dgm:cxn modelId="{945F16F6-DD93-4398-8633-2B59B536808E}" type="presParOf" srcId="{28C5A45C-543F-4C2C-9EFE-AC1B0903042A}" destId="{9EED6BFC-F3E1-4B81-8A38-0063625BF394}" srcOrd="0" destOrd="0" presId="urn:microsoft.com/office/officeart/2005/8/layout/StepDownProcess"/>
    <dgm:cxn modelId="{C05E91F4-19C3-4C6A-A3CA-3F452BA31D67}" type="presParOf" srcId="{9EED6BFC-F3E1-4B81-8A38-0063625BF394}" destId="{237101CD-6438-43C1-807F-A8298172302D}" srcOrd="0" destOrd="0" presId="urn:microsoft.com/office/officeart/2005/8/layout/StepDownProcess"/>
    <dgm:cxn modelId="{1FF81119-E7BB-4008-8BC9-FD7C8871450C}" type="presParOf" srcId="{9EED6BFC-F3E1-4B81-8A38-0063625BF394}" destId="{474456CA-9C47-4260-A7DD-5257FE452800}" srcOrd="1" destOrd="0" presId="urn:microsoft.com/office/officeart/2005/8/layout/StepDownProcess"/>
    <dgm:cxn modelId="{00667B77-9519-4591-B5DE-0521753354AA}" type="presParOf" srcId="{9EED6BFC-F3E1-4B81-8A38-0063625BF394}" destId="{89AC0906-FFDB-4565-9933-9477887CDFC7}" srcOrd="2" destOrd="0" presId="urn:microsoft.com/office/officeart/2005/8/layout/StepDownProcess"/>
    <dgm:cxn modelId="{3CF00949-4E73-4917-92E9-62385B3C8D7E}" type="presParOf" srcId="{28C5A45C-543F-4C2C-9EFE-AC1B0903042A}" destId="{6A381196-8C68-4FA1-A07E-51FAB44E8B15}" srcOrd="1" destOrd="0" presId="urn:microsoft.com/office/officeart/2005/8/layout/StepDownProcess"/>
    <dgm:cxn modelId="{41072F04-4C34-4687-A4FC-4A2CD8F5AE77}" type="presParOf" srcId="{28C5A45C-543F-4C2C-9EFE-AC1B0903042A}" destId="{FCF11C32-8FC8-4930-9212-046B8B62BFEA}" srcOrd="2" destOrd="0" presId="urn:microsoft.com/office/officeart/2005/8/layout/StepDownProcess"/>
    <dgm:cxn modelId="{3363AAFE-3AEE-4506-98E1-7535F4779D23}" type="presParOf" srcId="{FCF11C32-8FC8-4930-9212-046B8B62BFEA}" destId="{EA216D43-47D8-489D-90B5-C98D4D6514FC}" srcOrd="0" destOrd="0" presId="urn:microsoft.com/office/officeart/2005/8/layout/StepDownProcess"/>
    <dgm:cxn modelId="{455A89E5-088A-4319-8D46-CB968BF5C746}" type="presParOf" srcId="{FCF11C32-8FC8-4930-9212-046B8B62BFEA}" destId="{87A3803E-5704-4AE4-9094-99D741676F43}" srcOrd="1" destOrd="0" presId="urn:microsoft.com/office/officeart/2005/8/layout/StepDownProcess"/>
    <dgm:cxn modelId="{7B2B758E-CE87-451B-878D-77EE4433953C}" type="presParOf" srcId="{FCF11C32-8FC8-4930-9212-046B8B62BFEA}" destId="{AB2BB025-38AD-446C-B24B-EB0A4EBAA2D7}" srcOrd="2" destOrd="0" presId="urn:microsoft.com/office/officeart/2005/8/layout/StepDownProcess"/>
    <dgm:cxn modelId="{B8E3BDC1-8628-47C3-B384-772E28017335}" type="presParOf" srcId="{28C5A45C-543F-4C2C-9EFE-AC1B0903042A}" destId="{DF313972-D356-4EB0-B93A-2DBFFEE42F31}" srcOrd="3" destOrd="0" presId="urn:microsoft.com/office/officeart/2005/8/layout/StepDownProcess"/>
    <dgm:cxn modelId="{360A8B67-4C48-494D-8894-A062BA9E2D5E}" type="presParOf" srcId="{28C5A45C-543F-4C2C-9EFE-AC1B0903042A}" destId="{A198A096-AADB-4196-B8DE-FAD655E9C257}" srcOrd="4" destOrd="0" presId="urn:microsoft.com/office/officeart/2005/8/layout/StepDownProcess"/>
    <dgm:cxn modelId="{9B847B01-D855-49EF-9EF8-51625550A328}" type="presParOf" srcId="{A198A096-AADB-4196-B8DE-FAD655E9C257}" destId="{B32CB064-986A-422A-90C0-322ACB722BA7}" srcOrd="0" destOrd="0" presId="urn:microsoft.com/office/officeart/2005/8/layout/StepDownProcess"/>
    <dgm:cxn modelId="{18FA3B64-3099-4615-B2C0-0A51689B0890}" type="presParOf" srcId="{A198A096-AADB-4196-B8DE-FAD655E9C257}" destId="{44E090D6-1DDB-4B3A-9930-168367817D52}" srcOrd="1" destOrd="0" presId="urn:microsoft.com/office/officeart/2005/8/layout/StepDownProcess"/>
    <dgm:cxn modelId="{F79A240D-6D3B-43D2-89C6-B169D961B277}" type="presParOf" srcId="{A198A096-AADB-4196-B8DE-FAD655E9C257}" destId="{CCDE262D-526A-4568-9CF8-8111853F8F8C}" srcOrd="2" destOrd="0" presId="urn:microsoft.com/office/officeart/2005/8/layout/StepDownProcess"/>
    <dgm:cxn modelId="{EEC6BBA7-524E-4566-8F90-AC2F7BD8E9BC}" type="presParOf" srcId="{28C5A45C-543F-4C2C-9EFE-AC1B0903042A}" destId="{8DFDFBAC-68F5-43E7-BC28-F753C799EC87}" srcOrd="5" destOrd="0" presId="urn:microsoft.com/office/officeart/2005/8/layout/StepDownProcess"/>
    <dgm:cxn modelId="{877EE858-C7F8-45DE-ACF4-D959B28D6F8A}" type="presParOf" srcId="{28C5A45C-543F-4C2C-9EFE-AC1B0903042A}" destId="{AE395053-6142-4611-880A-D177C2141BEA}" srcOrd="6" destOrd="0" presId="urn:microsoft.com/office/officeart/2005/8/layout/StepDownProcess"/>
    <dgm:cxn modelId="{B5C6A5A0-0B90-4383-B987-04E267B18499}" type="presParOf" srcId="{AE395053-6142-4611-880A-D177C2141BEA}" destId="{1C842247-0E73-4EAF-8BBC-CB72E4608AE0}" srcOrd="0" destOrd="0" presId="urn:microsoft.com/office/officeart/2005/8/layout/StepDownProcess"/>
    <dgm:cxn modelId="{852E1E05-E167-43EA-9ADD-D906F56725AE}" type="presParOf" srcId="{AE395053-6142-4611-880A-D177C2141BEA}" destId="{307E0A79-D46C-4683-B3F9-FA25FB35BF1B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DE970A-DF5A-4C38-9989-657734DDBF71}" type="doc">
      <dgm:prSet loTypeId="urn:microsoft.com/office/officeart/2005/8/layout/StepDown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3261-E350-4AFE-8433-7F5A4662E81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Obtain PCs</a:t>
          </a:r>
        </a:p>
      </dgm:t>
    </dgm:pt>
    <dgm:pt modelId="{932A9081-4047-46E6-A7D2-0503760558BB}" type="parTrans" cxnId="{31E64804-B5FD-4AA5-99A1-C077AE002DCD}">
      <dgm:prSet/>
      <dgm:spPr/>
      <dgm:t>
        <a:bodyPr/>
        <a:lstStyle/>
        <a:p>
          <a:endParaRPr lang="en-US"/>
        </a:p>
      </dgm:t>
    </dgm:pt>
    <dgm:pt modelId="{D9BC55FA-60AB-47AB-ABF5-A2861C3B569C}" type="sibTrans" cxnId="{31E64804-B5FD-4AA5-99A1-C077AE002DCD}">
      <dgm:prSet/>
      <dgm:spPr/>
      <dgm:t>
        <a:bodyPr/>
        <a:lstStyle/>
        <a:p>
          <a:endParaRPr lang="en-US"/>
        </a:p>
      </dgm:t>
    </dgm:pt>
    <dgm:pt modelId="{6953C0AA-719D-47DF-805D-B25B76AAFC33}">
      <dgm:prSet phldrT="[Text]" custT="1"/>
      <dgm:spPr>
        <a:blipFill>
          <a:blip xmlns:r="http://schemas.openxmlformats.org/officeDocument/2006/relationships" r:embed="rId1"/>
          <a:stretch>
            <a:fillRect l="-2422" t="-15190" b="-20886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E2F8382C-D180-40C1-BE5C-EE043E316914}" type="parTrans" cxnId="{C323CA63-E21C-4E6A-ABB9-C2631D4AED67}">
      <dgm:prSet/>
      <dgm:spPr/>
      <dgm:t>
        <a:bodyPr/>
        <a:lstStyle/>
        <a:p>
          <a:endParaRPr lang="en-US"/>
        </a:p>
      </dgm:t>
    </dgm:pt>
    <dgm:pt modelId="{A685A20C-0083-4C70-905B-F03FDB48FC1F}" type="sibTrans" cxnId="{C323CA63-E21C-4E6A-ABB9-C2631D4AED67}">
      <dgm:prSet/>
      <dgm:spPr/>
      <dgm:t>
        <a:bodyPr/>
        <a:lstStyle/>
        <a:p>
          <a:endParaRPr lang="en-US"/>
        </a:p>
      </dgm:t>
    </dgm:pt>
    <dgm:pt modelId="{0CCA73B1-B043-45A5-BEB4-59DFDBDE411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Ancestry-adjusted </a:t>
          </a:r>
          <a:r>
            <a:rPr lang="en-US" sz="2400" b="1" dirty="0" err="1">
              <a:latin typeface="Arial" panose="020B0604020202020204" pitchFamily="34" charset="0"/>
              <a:cs typeface="Arial" panose="020B0604020202020204" pitchFamily="34" charset="0"/>
            </a:rPr>
            <a:t>Gs</a:t>
          </a:r>
          <a:endParaRPr lang="en-U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D51214-CE5F-49DB-AD2A-F5688CDC0499}" type="parTrans" cxnId="{4CC7DF15-20D6-418B-8A19-5884A561BF5B}">
      <dgm:prSet/>
      <dgm:spPr/>
      <dgm:t>
        <a:bodyPr/>
        <a:lstStyle/>
        <a:p>
          <a:endParaRPr lang="en-US"/>
        </a:p>
      </dgm:t>
    </dgm:pt>
    <dgm:pt modelId="{9FBC7505-94A4-4C62-933F-BED052A0ECD3}" type="sibTrans" cxnId="{4CC7DF15-20D6-418B-8A19-5884A561BF5B}">
      <dgm:prSet/>
      <dgm:spPr/>
      <dgm:t>
        <a:bodyPr/>
        <a:lstStyle/>
        <a:p>
          <a:endParaRPr lang="en-US"/>
        </a:p>
      </dgm:t>
    </dgm:pt>
    <dgm:pt modelId="{1F5EEE52-617F-485C-B3BA-CBB96D7AECD5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Regress out the PCs from the genotypes G</a:t>
          </a:r>
        </a:p>
      </dgm:t>
    </dgm:pt>
    <dgm:pt modelId="{DFBD8CAC-EFB2-4135-BD63-8984ACD18BC2}" type="parTrans" cxnId="{697ED516-A403-4D8F-8D0E-281F80342E2D}">
      <dgm:prSet/>
      <dgm:spPr/>
      <dgm:t>
        <a:bodyPr/>
        <a:lstStyle/>
        <a:p>
          <a:endParaRPr lang="en-US"/>
        </a:p>
      </dgm:t>
    </dgm:pt>
    <dgm:pt modelId="{2C68314B-6F46-4F9D-A7A0-91EF1A87697C}" type="sibTrans" cxnId="{697ED516-A403-4D8F-8D0E-281F80342E2D}">
      <dgm:prSet/>
      <dgm:spPr/>
      <dgm:t>
        <a:bodyPr/>
        <a:lstStyle/>
        <a:p>
          <a:endParaRPr lang="en-US"/>
        </a:p>
      </dgm:t>
    </dgm:pt>
    <dgm:pt modelId="{8DF0C995-0940-4E63-A113-E0EBFBB4EEE2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400" b="1" dirty="0"/>
            <a:t>Calculate kinship using KING</a:t>
          </a:r>
        </a:p>
      </dgm:t>
    </dgm:pt>
    <dgm:pt modelId="{99C7C3F1-FB08-4D26-869B-32D5241F2F97}" type="parTrans" cxnId="{A176D41B-7BEB-4D33-8093-F4228D2A669E}">
      <dgm:prSet/>
      <dgm:spPr/>
      <dgm:t>
        <a:bodyPr/>
        <a:lstStyle/>
        <a:p>
          <a:endParaRPr lang="en-US"/>
        </a:p>
      </dgm:t>
    </dgm:pt>
    <dgm:pt modelId="{5E14D3C3-CF41-4907-8118-DBC9117067CA}" type="sibTrans" cxnId="{A176D41B-7BEB-4D33-8093-F4228D2A669E}">
      <dgm:prSet/>
      <dgm:spPr/>
      <dgm:t>
        <a:bodyPr/>
        <a:lstStyle/>
        <a:p>
          <a:endParaRPr lang="en-US"/>
        </a:p>
      </dgm:t>
    </dgm:pt>
    <dgm:pt modelId="{E424C8DD-AA9A-4FD5-9B3A-7D5ED3C491D4}">
      <dgm:prSet phldrT="[Text]" custT="1"/>
      <dgm:spPr/>
      <dgm:t>
        <a:bodyPr/>
        <a:lstStyle/>
        <a:p>
          <a:endParaRPr lang="en-US" sz="1600" dirty="0">
            <a:solidFill>
              <a:schemeClr val="bg2">
                <a:lumMod val="75000"/>
              </a:schemeClr>
            </a:solidFill>
          </a:endParaRPr>
        </a:p>
      </dgm:t>
    </dgm:pt>
    <dgm:pt modelId="{5B13FE3A-E224-46F2-8FCF-6A9C8477020A}" type="parTrans" cxnId="{91B54582-5DF6-429C-A30C-F71DB889E60A}">
      <dgm:prSet/>
      <dgm:spPr/>
      <dgm:t>
        <a:bodyPr/>
        <a:lstStyle/>
        <a:p>
          <a:endParaRPr lang="en-US"/>
        </a:p>
      </dgm:t>
    </dgm:pt>
    <dgm:pt modelId="{7C9ACDB0-AAB2-4A01-BF40-6A89A8979916}" type="sibTrans" cxnId="{91B54582-5DF6-429C-A30C-F71DB889E60A}">
      <dgm:prSet/>
      <dgm:spPr/>
      <dgm:t>
        <a:bodyPr/>
        <a:lstStyle/>
        <a:p>
          <a:endParaRPr lang="en-US"/>
        </a:p>
      </dgm:t>
    </dgm:pt>
    <dgm:pt modelId="{97C47498-3B55-4D1E-B689-91CB7B2D6907}">
      <dgm:prSet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F559132-59F4-4B6D-B209-4B4BDB51F048}" type="parTrans" cxnId="{5D06CA8A-3DC0-4A0F-B655-A77C7B5C17FF}">
      <dgm:prSet/>
      <dgm:spPr/>
      <dgm:t>
        <a:bodyPr/>
        <a:lstStyle/>
        <a:p>
          <a:endParaRPr lang="en-US"/>
        </a:p>
      </dgm:t>
    </dgm:pt>
    <dgm:pt modelId="{C8E25869-A570-46FB-B718-5A39561A255E}" type="sibTrans" cxnId="{5D06CA8A-3DC0-4A0F-B655-A77C7B5C17FF}">
      <dgm:prSet/>
      <dgm:spPr/>
      <dgm:t>
        <a:bodyPr/>
        <a:lstStyle/>
        <a:p>
          <a:endParaRPr lang="en-US"/>
        </a:p>
      </dgm:t>
    </dgm:pt>
    <dgm:pt modelId="{F99F8C13-F69A-4FE5-8720-FFDEEC5F909A}">
      <dgm:prSet custT="1"/>
      <dgm:spPr>
        <a:blipFill>
          <a:blip xmlns:r="http://schemas.openxmlformats.org/officeDocument/2006/relationships" r:embed="rId3"/>
          <a:stretch>
            <a:fillRect t="-29114" r="-4873" b="-3481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BCD5694-3E60-4A0B-AEA5-CFA92392F615}" type="parTrans" cxnId="{EA68ADA8-DBB9-460E-9F23-6874F2A747AD}">
      <dgm:prSet/>
      <dgm:spPr/>
      <dgm:t>
        <a:bodyPr/>
        <a:lstStyle/>
        <a:p>
          <a:endParaRPr lang="en-US"/>
        </a:p>
      </dgm:t>
    </dgm:pt>
    <dgm:pt modelId="{BD26573E-32DC-41B6-903F-D51344C68171}" type="sibTrans" cxnId="{EA68ADA8-DBB9-460E-9F23-6874F2A747AD}">
      <dgm:prSet/>
      <dgm:spPr/>
      <dgm:t>
        <a:bodyPr/>
        <a:lstStyle/>
        <a:p>
          <a:endParaRPr lang="en-US"/>
        </a:p>
      </dgm:t>
    </dgm:pt>
    <dgm:pt modelId="{AE398B7B-F968-4B63-9E07-2771B14CEDE3}">
      <dgm:prSet phldrT="[Text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1988B80B-19EB-4051-9CF1-93DDA802075B}" type="parTrans" cxnId="{ACD98F44-2C97-4F64-811A-9FB20588CD86}">
      <dgm:prSet/>
      <dgm:spPr/>
      <dgm:t>
        <a:bodyPr/>
        <a:lstStyle/>
        <a:p>
          <a:endParaRPr lang="en-US"/>
        </a:p>
      </dgm:t>
    </dgm:pt>
    <dgm:pt modelId="{BCDB1701-5E25-4151-9A47-3600DD63429E}" type="sibTrans" cxnId="{ACD98F44-2C97-4F64-811A-9FB20588CD86}">
      <dgm:prSet/>
      <dgm:spPr/>
      <dgm:t>
        <a:bodyPr/>
        <a:lstStyle/>
        <a:p>
          <a:endParaRPr lang="en-US"/>
        </a:p>
      </dgm:t>
    </dgm:pt>
    <dgm:pt modelId="{28C5A45C-543F-4C2C-9EFE-AC1B0903042A}" type="pres">
      <dgm:prSet presAssocID="{C7DE970A-DF5A-4C38-9989-657734DDBF71}" presName="rootnode" presStyleCnt="0">
        <dgm:presLayoutVars>
          <dgm:chMax/>
          <dgm:chPref/>
          <dgm:dir/>
          <dgm:animLvl val="lvl"/>
        </dgm:presLayoutVars>
      </dgm:prSet>
      <dgm:spPr/>
    </dgm:pt>
    <dgm:pt modelId="{9EED6BFC-F3E1-4B81-8A38-0063625BF394}" type="pres">
      <dgm:prSet presAssocID="{7A2B3261-E350-4AFE-8433-7F5A4662E81B}" presName="composite" presStyleCnt="0"/>
      <dgm:spPr/>
    </dgm:pt>
    <dgm:pt modelId="{237101CD-6438-43C1-807F-A8298172302D}" type="pres">
      <dgm:prSet presAssocID="{7A2B3261-E350-4AFE-8433-7F5A4662E81B}" presName="bentUpArrow1" presStyleLbl="alignImgPlace1" presStyleIdx="0" presStyleCnt="3" custLinFactNeighborX="0" custLinFactNeighborY="-2905"/>
      <dgm:spPr/>
    </dgm:pt>
    <dgm:pt modelId="{474456CA-9C47-4260-A7DD-5257FE452800}" type="pres">
      <dgm:prSet presAssocID="{7A2B3261-E350-4AFE-8433-7F5A4662E81B}" presName="ParentText" presStyleLbl="node1" presStyleIdx="0" presStyleCnt="4" custScaleX="153010" custLinFactNeighborX="-25891" custLinFactNeighborY="-2559">
        <dgm:presLayoutVars>
          <dgm:chMax val="1"/>
          <dgm:chPref val="1"/>
          <dgm:bulletEnabled val="1"/>
        </dgm:presLayoutVars>
      </dgm:prSet>
      <dgm:spPr/>
    </dgm:pt>
    <dgm:pt modelId="{89AC0906-FFDB-4565-9933-9477887CDFC7}" type="pres">
      <dgm:prSet presAssocID="{7A2B3261-E350-4AFE-8433-7F5A4662E81B}" presName="ChildText" presStyleLbl="revTx" presStyleIdx="0" presStyleCnt="4" custScaleX="283166" custLinFactX="15604" custLinFactNeighborX="100000" custLinFactNeighborY="-10270">
        <dgm:presLayoutVars>
          <dgm:chMax val="0"/>
          <dgm:chPref val="0"/>
          <dgm:bulletEnabled val="1"/>
        </dgm:presLayoutVars>
      </dgm:prSet>
      <dgm:spPr/>
    </dgm:pt>
    <dgm:pt modelId="{6A381196-8C68-4FA1-A07E-51FAB44E8B15}" type="pres">
      <dgm:prSet presAssocID="{D9BC55FA-60AB-47AB-ABF5-A2861C3B569C}" presName="sibTrans" presStyleCnt="0"/>
      <dgm:spPr/>
    </dgm:pt>
    <dgm:pt modelId="{FCF11C32-8FC8-4930-9212-046B8B62BFEA}" type="pres">
      <dgm:prSet presAssocID="{0CCA73B1-B043-45A5-BEB4-59DFDBDE411B}" presName="composite" presStyleCnt="0"/>
      <dgm:spPr/>
    </dgm:pt>
    <dgm:pt modelId="{EA216D43-47D8-489D-90B5-C98D4D6514FC}" type="pres">
      <dgm:prSet presAssocID="{0CCA73B1-B043-45A5-BEB4-59DFDBDE411B}" presName="bentUpArrow1" presStyleLbl="alignImgPlace1" presStyleIdx="1" presStyleCnt="3" custLinFactNeighborX="2552" custLinFactNeighborY="8906"/>
      <dgm:spPr/>
    </dgm:pt>
    <dgm:pt modelId="{87A3803E-5704-4AE4-9094-99D741676F43}" type="pres">
      <dgm:prSet presAssocID="{0CCA73B1-B043-45A5-BEB4-59DFDBDE411B}" presName="ParentText" presStyleLbl="node1" presStyleIdx="1" presStyleCnt="4" custScaleX="157072">
        <dgm:presLayoutVars>
          <dgm:chMax val="1"/>
          <dgm:chPref val="1"/>
          <dgm:bulletEnabled val="1"/>
        </dgm:presLayoutVars>
      </dgm:prSet>
      <dgm:spPr/>
    </dgm:pt>
    <dgm:pt modelId="{AB2BB025-38AD-446C-B24B-EB0A4EBAA2D7}" type="pres">
      <dgm:prSet presAssocID="{0CCA73B1-B043-45A5-BEB4-59DFDBDE411B}" presName="ChildText" presStyleLbl="revTx" presStyleIdx="1" presStyleCnt="4" custScaleX="215041" custLinFactX="6089" custLinFactNeighborX="100000" custLinFactNeighborY="-10500">
        <dgm:presLayoutVars>
          <dgm:chMax val="0"/>
          <dgm:chPref val="0"/>
          <dgm:bulletEnabled val="1"/>
        </dgm:presLayoutVars>
      </dgm:prSet>
      <dgm:spPr/>
    </dgm:pt>
    <dgm:pt modelId="{DF313972-D356-4EB0-B93A-2DBFFEE42F31}" type="pres">
      <dgm:prSet presAssocID="{9FBC7505-94A4-4C62-933F-BED052A0ECD3}" presName="sibTrans" presStyleCnt="0"/>
      <dgm:spPr/>
    </dgm:pt>
    <dgm:pt modelId="{A198A096-AADB-4196-B8DE-FAD655E9C257}" type="pres">
      <dgm:prSet presAssocID="{8DF0C995-0940-4E63-A113-E0EBFBB4EEE2}" presName="composite" presStyleCnt="0"/>
      <dgm:spPr/>
    </dgm:pt>
    <dgm:pt modelId="{B32CB064-986A-422A-90C0-322ACB722BA7}" type="pres">
      <dgm:prSet presAssocID="{8DF0C995-0940-4E63-A113-E0EBFBB4EEE2}" presName="bentUpArrow1" presStyleLbl="alignImgPlace1" presStyleIdx="2" presStyleCnt="3"/>
      <dgm:spPr/>
    </dgm:pt>
    <dgm:pt modelId="{44E090D6-1DDB-4B3A-9930-168367817D52}" type="pres">
      <dgm:prSet presAssocID="{8DF0C995-0940-4E63-A113-E0EBFBB4EEE2}" presName="ParentText" presStyleLbl="node1" presStyleIdx="2" presStyleCnt="4" custScaleX="156820" custLinFactNeighborX="-6030">
        <dgm:presLayoutVars>
          <dgm:chMax val="1"/>
          <dgm:chPref val="1"/>
          <dgm:bulletEnabled val="1"/>
        </dgm:presLayoutVars>
      </dgm:prSet>
      <dgm:spPr/>
    </dgm:pt>
    <dgm:pt modelId="{CCDE262D-526A-4568-9CF8-8111853F8F8C}" type="pres">
      <dgm:prSet presAssocID="{8DF0C995-0940-4E63-A113-E0EBFBB4EEE2}" presName="ChildText" presStyleLbl="revTx" presStyleIdx="2" presStyleCnt="4" custScaleX="310532" custLinFactX="52192" custLinFactNeighborX="100000" custLinFactNeighborY="-8245">
        <dgm:presLayoutVars>
          <dgm:chMax val="0"/>
          <dgm:chPref val="0"/>
          <dgm:bulletEnabled val="1"/>
        </dgm:presLayoutVars>
      </dgm:prSet>
      <dgm:spPr/>
    </dgm:pt>
    <dgm:pt modelId="{8DFDFBAC-68F5-43E7-BC28-F753C799EC87}" type="pres">
      <dgm:prSet presAssocID="{5E14D3C3-CF41-4907-8118-DBC9117067CA}" presName="sibTrans" presStyleCnt="0"/>
      <dgm:spPr/>
    </dgm:pt>
    <dgm:pt modelId="{AE395053-6142-4611-880A-D177C2141BEA}" type="pres">
      <dgm:prSet presAssocID="{97C47498-3B55-4D1E-B689-91CB7B2D6907}" presName="composite" presStyleCnt="0"/>
      <dgm:spPr/>
    </dgm:pt>
    <dgm:pt modelId="{1C842247-0E73-4EAF-8BBC-CB72E4608AE0}" type="pres">
      <dgm:prSet presAssocID="{97C47498-3B55-4D1E-B689-91CB7B2D6907}" presName="ParentText" presStyleLbl="node1" presStyleIdx="3" presStyleCnt="4" custLinFactNeighborX="-9648" custLinFactNeighborY="2559">
        <dgm:presLayoutVars>
          <dgm:chMax val="1"/>
          <dgm:chPref val="1"/>
          <dgm:bulletEnabled val="1"/>
        </dgm:presLayoutVars>
      </dgm:prSet>
      <dgm:spPr/>
    </dgm:pt>
    <dgm:pt modelId="{307E0A79-D46C-4683-B3F9-FA25FB35BF1B}" type="pres">
      <dgm:prSet presAssocID="{97C47498-3B55-4D1E-B689-91CB7B2D6907}" presName="FinalChildText" presStyleLbl="revTx" presStyleIdx="3" presStyleCnt="4" custScaleX="251682" custLinFactNeighborX="94968" custLinFactNeighborY="-271">
        <dgm:presLayoutVars>
          <dgm:chMax val="0"/>
          <dgm:chPref val="0"/>
          <dgm:bulletEnabled val="1"/>
        </dgm:presLayoutVars>
      </dgm:prSet>
      <dgm:spPr/>
    </dgm:pt>
  </dgm:ptLst>
  <dgm:cxnLst>
    <dgm:cxn modelId="{31E64804-B5FD-4AA5-99A1-C077AE002DCD}" srcId="{C7DE970A-DF5A-4C38-9989-657734DDBF71}" destId="{7A2B3261-E350-4AFE-8433-7F5A4662E81B}" srcOrd="0" destOrd="0" parTransId="{932A9081-4047-46E6-A7D2-0503760558BB}" sibTransId="{D9BC55FA-60AB-47AB-ABF5-A2861C3B569C}"/>
    <dgm:cxn modelId="{4CC7DF15-20D6-418B-8A19-5884A561BF5B}" srcId="{C7DE970A-DF5A-4C38-9989-657734DDBF71}" destId="{0CCA73B1-B043-45A5-BEB4-59DFDBDE411B}" srcOrd="1" destOrd="0" parTransId="{99D51214-CE5F-49DB-AD2A-F5688CDC0499}" sibTransId="{9FBC7505-94A4-4C62-933F-BED052A0ECD3}"/>
    <dgm:cxn modelId="{697ED516-A403-4D8F-8D0E-281F80342E2D}" srcId="{0CCA73B1-B043-45A5-BEB4-59DFDBDE411B}" destId="{1F5EEE52-617F-485C-B3BA-CBB96D7AECD5}" srcOrd="0" destOrd="0" parTransId="{DFBD8CAC-EFB2-4135-BD63-8984ACD18BC2}" sibTransId="{2C68314B-6F46-4F9D-A7A0-91EF1A87697C}"/>
    <dgm:cxn modelId="{A176D41B-7BEB-4D33-8093-F4228D2A669E}" srcId="{C7DE970A-DF5A-4C38-9989-657734DDBF71}" destId="{8DF0C995-0940-4E63-A113-E0EBFBB4EEE2}" srcOrd="2" destOrd="0" parTransId="{99C7C3F1-FB08-4D26-869B-32D5241F2F97}" sibTransId="{5E14D3C3-CF41-4907-8118-DBC9117067CA}"/>
    <dgm:cxn modelId="{B07C8F36-5B46-4EF7-BAD5-92541194051A}" type="presOf" srcId="{C7DE970A-DF5A-4C38-9989-657734DDBF71}" destId="{28C5A45C-543F-4C2C-9EFE-AC1B0903042A}" srcOrd="0" destOrd="0" presId="urn:microsoft.com/office/officeart/2005/8/layout/StepDownProcess"/>
    <dgm:cxn modelId="{926AD339-834C-4643-B048-3A3E7F4DA124}" type="presOf" srcId="{7A2B3261-E350-4AFE-8433-7F5A4662E81B}" destId="{474456CA-9C47-4260-A7DD-5257FE452800}" srcOrd="0" destOrd="0" presId="urn:microsoft.com/office/officeart/2005/8/layout/StepDownProcess"/>
    <dgm:cxn modelId="{C323CA63-E21C-4E6A-ABB9-C2631D4AED67}" srcId="{7A2B3261-E350-4AFE-8433-7F5A4662E81B}" destId="{6953C0AA-719D-47DF-805D-B25B76AAFC33}" srcOrd="0" destOrd="0" parTransId="{E2F8382C-D180-40C1-BE5C-EE043E316914}" sibTransId="{A685A20C-0083-4C70-905B-F03FDB48FC1F}"/>
    <dgm:cxn modelId="{ACD98F44-2C97-4F64-811A-9FB20588CD86}" srcId="{7A2B3261-E350-4AFE-8433-7F5A4662E81B}" destId="{AE398B7B-F968-4B63-9E07-2771B14CEDE3}" srcOrd="1" destOrd="0" parTransId="{1988B80B-19EB-4051-9CF1-93DDA802075B}" sibTransId="{BCDB1701-5E25-4151-9A47-3600DD63429E}"/>
    <dgm:cxn modelId="{91B54582-5DF6-429C-A30C-F71DB889E60A}" srcId="{8DF0C995-0940-4E63-A113-E0EBFBB4EEE2}" destId="{E424C8DD-AA9A-4FD5-9B3A-7D5ED3C491D4}" srcOrd="0" destOrd="0" parTransId="{5B13FE3A-E224-46F2-8FCF-6A9C8477020A}" sibTransId="{7C9ACDB0-AAB2-4A01-BF40-6A89A8979916}"/>
    <dgm:cxn modelId="{5D06CA8A-3DC0-4A0F-B655-A77C7B5C17FF}" srcId="{C7DE970A-DF5A-4C38-9989-657734DDBF71}" destId="{97C47498-3B55-4D1E-B689-91CB7B2D6907}" srcOrd="3" destOrd="0" parTransId="{DF559132-59F4-4B6D-B209-4B4BDB51F048}" sibTransId="{C8E25869-A570-46FB-B718-5A39561A255E}"/>
    <dgm:cxn modelId="{D8D61D96-03C7-40D4-A1D9-7A0A1521FECA}" type="presOf" srcId="{E424C8DD-AA9A-4FD5-9B3A-7D5ED3C491D4}" destId="{CCDE262D-526A-4568-9CF8-8111853F8F8C}" srcOrd="0" destOrd="0" presId="urn:microsoft.com/office/officeart/2005/8/layout/StepDownProcess"/>
    <dgm:cxn modelId="{EA68ADA8-DBB9-460E-9F23-6874F2A747AD}" srcId="{97C47498-3B55-4D1E-B689-91CB7B2D6907}" destId="{F99F8C13-F69A-4FE5-8720-FFDEEC5F909A}" srcOrd="0" destOrd="0" parTransId="{FBCD5694-3E60-4A0B-AEA5-CFA92392F615}" sibTransId="{BD26573E-32DC-41B6-903F-D51344C68171}"/>
    <dgm:cxn modelId="{801AE8B0-EF2C-4998-A604-34020AE13037}" type="presOf" srcId="{0CCA73B1-B043-45A5-BEB4-59DFDBDE411B}" destId="{87A3803E-5704-4AE4-9094-99D741676F43}" srcOrd="0" destOrd="0" presId="urn:microsoft.com/office/officeart/2005/8/layout/StepDownProcess"/>
    <dgm:cxn modelId="{98ED08CF-0231-4690-9C18-DD8F6623FCC7}" type="presOf" srcId="{6953C0AA-719D-47DF-805D-B25B76AAFC33}" destId="{89AC0906-FFDB-4565-9933-9477887CDFC7}" srcOrd="0" destOrd="0" presId="urn:microsoft.com/office/officeart/2005/8/layout/StepDownProcess"/>
    <dgm:cxn modelId="{EC683FD1-9BB7-463B-B298-561470998C04}" type="presOf" srcId="{F99F8C13-F69A-4FE5-8720-FFDEEC5F909A}" destId="{307E0A79-D46C-4683-B3F9-FA25FB35BF1B}" srcOrd="0" destOrd="0" presId="urn:microsoft.com/office/officeart/2005/8/layout/StepDownProcess"/>
    <dgm:cxn modelId="{8B70C3E0-5B31-4982-A51E-814EB2CE4426}" type="presOf" srcId="{8DF0C995-0940-4E63-A113-E0EBFBB4EEE2}" destId="{44E090D6-1DDB-4B3A-9930-168367817D52}" srcOrd="0" destOrd="0" presId="urn:microsoft.com/office/officeart/2005/8/layout/StepDownProcess"/>
    <dgm:cxn modelId="{6DEF62EB-AD2E-45E3-A525-948AD781EDAC}" type="presOf" srcId="{97C47498-3B55-4D1E-B689-91CB7B2D6907}" destId="{1C842247-0E73-4EAF-8BBC-CB72E4608AE0}" srcOrd="0" destOrd="0" presId="urn:microsoft.com/office/officeart/2005/8/layout/StepDownProcess"/>
    <dgm:cxn modelId="{AA66D0EB-DADC-4692-8750-9191CB0494C2}" type="presOf" srcId="{AE398B7B-F968-4B63-9E07-2771B14CEDE3}" destId="{89AC0906-FFDB-4565-9933-9477887CDFC7}" srcOrd="0" destOrd="1" presId="urn:microsoft.com/office/officeart/2005/8/layout/StepDownProcess"/>
    <dgm:cxn modelId="{E9C975F1-0865-4203-8FA6-AAD825BB5DC3}" type="presOf" srcId="{1F5EEE52-617F-485C-B3BA-CBB96D7AECD5}" destId="{AB2BB025-38AD-446C-B24B-EB0A4EBAA2D7}" srcOrd="0" destOrd="0" presId="urn:microsoft.com/office/officeart/2005/8/layout/StepDownProcess"/>
    <dgm:cxn modelId="{945F16F6-DD93-4398-8633-2B59B536808E}" type="presParOf" srcId="{28C5A45C-543F-4C2C-9EFE-AC1B0903042A}" destId="{9EED6BFC-F3E1-4B81-8A38-0063625BF394}" srcOrd="0" destOrd="0" presId="urn:microsoft.com/office/officeart/2005/8/layout/StepDownProcess"/>
    <dgm:cxn modelId="{C05E91F4-19C3-4C6A-A3CA-3F452BA31D67}" type="presParOf" srcId="{9EED6BFC-F3E1-4B81-8A38-0063625BF394}" destId="{237101CD-6438-43C1-807F-A8298172302D}" srcOrd="0" destOrd="0" presId="urn:microsoft.com/office/officeart/2005/8/layout/StepDownProcess"/>
    <dgm:cxn modelId="{1FF81119-E7BB-4008-8BC9-FD7C8871450C}" type="presParOf" srcId="{9EED6BFC-F3E1-4B81-8A38-0063625BF394}" destId="{474456CA-9C47-4260-A7DD-5257FE452800}" srcOrd="1" destOrd="0" presId="urn:microsoft.com/office/officeart/2005/8/layout/StepDownProcess"/>
    <dgm:cxn modelId="{00667B77-9519-4591-B5DE-0521753354AA}" type="presParOf" srcId="{9EED6BFC-F3E1-4B81-8A38-0063625BF394}" destId="{89AC0906-FFDB-4565-9933-9477887CDFC7}" srcOrd="2" destOrd="0" presId="urn:microsoft.com/office/officeart/2005/8/layout/StepDownProcess"/>
    <dgm:cxn modelId="{3CF00949-4E73-4917-92E9-62385B3C8D7E}" type="presParOf" srcId="{28C5A45C-543F-4C2C-9EFE-AC1B0903042A}" destId="{6A381196-8C68-4FA1-A07E-51FAB44E8B15}" srcOrd="1" destOrd="0" presId="urn:microsoft.com/office/officeart/2005/8/layout/StepDownProcess"/>
    <dgm:cxn modelId="{41072F04-4C34-4687-A4FC-4A2CD8F5AE77}" type="presParOf" srcId="{28C5A45C-543F-4C2C-9EFE-AC1B0903042A}" destId="{FCF11C32-8FC8-4930-9212-046B8B62BFEA}" srcOrd="2" destOrd="0" presId="urn:microsoft.com/office/officeart/2005/8/layout/StepDownProcess"/>
    <dgm:cxn modelId="{3363AAFE-3AEE-4506-98E1-7535F4779D23}" type="presParOf" srcId="{FCF11C32-8FC8-4930-9212-046B8B62BFEA}" destId="{EA216D43-47D8-489D-90B5-C98D4D6514FC}" srcOrd="0" destOrd="0" presId="urn:microsoft.com/office/officeart/2005/8/layout/StepDownProcess"/>
    <dgm:cxn modelId="{455A89E5-088A-4319-8D46-CB968BF5C746}" type="presParOf" srcId="{FCF11C32-8FC8-4930-9212-046B8B62BFEA}" destId="{87A3803E-5704-4AE4-9094-99D741676F43}" srcOrd="1" destOrd="0" presId="urn:microsoft.com/office/officeart/2005/8/layout/StepDownProcess"/>
    <dgm:cxn modelId="{7B2B758E-CE87-451B-878D-77EE4433953C}" type="presParOf" srcId="{FCF11C32-8FC8-4930-9212-046B8B62BFEA}" destId="{AB2BB025-38AD-446C-B24B-EB0A4EBAA2D7}" srcOrd="2" destOrd="0" presId="urn:microsoft.com/office/officeart/2005/8/layout/StepDownProcess"/>
    <dgm:cxn modelId="{B8E3BDC1-8628-47C3-B384-772E28017335}" type="presParOf" srcId="{28C5A45C-543F-4C2C-9EFE-AC1B0903042A}" destId="{DF313972-D356-4EB0-B93A-2DBFFEE42F31}" srcOrd="3" destOrd="0" presId="urn:microsoft.com/office/officeart/2005/8/layout/StepDownProcess"/>
    <dgm:cxn modelId="{360A8B67-4C48-494D-8894-A062BA9E2D5E}" type="presParOf" srcId="{28C5A45C-543F-4C2C-9EFE-AC1B0903042A}" destId="{A198A096-AADB-4196-B8DE-FAD655E9C257}" srcOrd="4" destOrd="0" presId="urn:microsoft.com/office/officeart/2005/8/layout/StepDownProcess"/>
    <dgm:cxn modelId="{9B847B01-D855-49EF-9EF8-51625550A328}" type="presParOf" srcId="{A198A096-AADB-4196-B8DE-FAD655E9C257}" destId="{B32CB064-986A-422A-90C0-322ACB722BA7}" srcOrd="0" destOrd="0" presId="urn:microsoft.com/office/officeart/2005/8/layout/StepDownProcess"/>
    <dgm:cxn modelId="{18FA3B64-3099-4615-B2C0-0A51689B0890}" type="presParOf" srcId="{A198A096-AADB-4196-B8DE-FAD655E9C257}" destId="{44E090D6-1DDB-4B3A-9930-168367817D52}" srcOrd="1" destOrd="0" presId="urn:microsoft.com/office/officeart/2005/8/layout/StepDownProcess"/>
    <dgm:cxn modelId="{F79A240D-6D3B-43D2-89C6-B169D961B277}" type="presParOf" srcId="{A198A096-AADB-4196-B8DE-FAD655E9C257}" destId="{CCDE262D-526A-4568-9CF8-8111853F8F8C}" srcOrd="2" destOrd="0" presId="urn:microsoft.com/office/officeart/2005/8/layout/StepDownProcess"/>
    <dgm:cxn modelId="{EEC6BBA7-524E-4566-8F90-AC2F7BD8E9BC}" type="presParOf" srcId="{28C5A45C-543F-4C2C-9EFE-AC1B0903042A}" destId="{8DFDFBAC-68F5-43E7-BC28-F753C799EC87}" srcOrd="5" destOrd="0" presId="urn:microsoft.com/office/officeart/2005/8/layout/StepDownProcess"/>
    <dgm:cxn modelId="{877EE858-C7F8-45DE-ACF4-D959B28D6F8A}" type="presParOf" srcId="{28C5A45C-543F-4C2C-9EFE-AC1B0903042A}" destId="{AE395053-6142-4611-880A-D177C2141BEA}" srcOrd="6" destOrd="0" presId="urn:microsoft.com/office/officeart/2005/8/layout/StepDownProcess"/>
    <dgm:cxn modelId="{B5C6A5A0-0B90-4383-B987-04E267B18499}" type="presParOf" srcId="{AE395053-6142-4611-880A-D177C2141BEA}" destId="{1C842247-0E73-4EAF-8BBC-CB72E4608AE0}" srcOrd="0" destOrd="0" presId="urn:microsoft.com/office/officeart/2005/8/layout/StepDownProcess"/>
    <dgm:cxn modelId="{852E1E05-E167-43EA-9ADD-D906F56725AE}" type="presParOf" srcId="{AE395053-6142-4611-880A-D177C2141BEA}" destId="{307E0A79-D46C-4683-B3F9-FA25FB35BF1B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3F2FA9-541E-42D2-B678-53EC69962D13}" type="doc">
      <dgm:prSet loTypeId="urn:microsoft.com/office/officeart/2011/layout/CircleProcess" loCatId="officeonlin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74BE21-4106-4A4D-8CAF-16E139FEFE37}">
      <dgm:prSet phldrT="[Text]"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Variant Functional Annotation</a:t>
          </a:r>
        </a:p>
      </dgm:t>
    </dgm:pt>
    <dgm:pt modelId="{2EA4D786-7C92-47B0-B236-BACF64BFA4E7}" type="parTrans" cxnId="{E31CA1DD-083E-47B6-8866-F6AF3B47EB59}">
      <dgm:prSet/>
      <dgm:spPr/>
      <dgm:t>
        <a:bodyPr/>
        <a:lstStyle/>
        <a:p>
          <a:endParaRPr lang="en-US"/>
        </a:p>
      </dgm:t>
    </dgm:pt>
    <dgm:pt modelId="{F9DEDF83-F71B-4EF8-9C3E-8B95E4843C32}" type="sibTrans" cxnId="{E31CA1DD-083E-47B6-8866-F6AF3B47EB59}">
      <dgm:prSet/>
      <dgm:spPr/>
      <dgm:t>
        <a:bodyPr/>
        <a:lstStyle/>
        <a:p>
          <a:endParaRPr lang="en-US"/>
        </a:p>
      </dgm:t>
    </dgm:pt>
    <dgm:pt modelId="{9B0685D0-6812-4146-921A-02066F82887E}">
      <dgm:prSet phldrT="[Text]"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Pipeline Building</a:t>
          </a:r>
        </a:p>
      </dgm:t>
    </dgm:pt>
    <dgm:pt modelId="{A0151DC4-2323-4367-B164-283974FD1AEF}" type="parTrans" cxnId="{3726B13B-D33C-432A-BB52-97E54AE76C8C}">
      <dgm:prSet/>
      <dgm:spPr/>
      <dgm:t>
        <a:bodyPr/>
        <a:lstStyle/>
        <a:p>
          <a:endParaRPr lang="en-US"/>
        </a:p>
      </dgm:t>
    </dgm:pt>
    <dgm:pt modelId="{E0BD0A89-5855-466F-81E2-6B51242978ED}" type="sibTrans" cxnId="{3726B13B-D33C-432A-BB52-97E54AE76C8C}">
      <dgm:prSet/>
      <dgm:spPr/>
      <dgm:t>
        <a:bodyPr/>
        <a:lstStyle/>
        <a:p>
          <a:endParaRPr lang="en-US"/>
        </a:p>
      </dgm:t>
    </dgm:pt>
    <dgm:pt modelId="{BD1B5E04-B957-4BAE-8EB7-5C4E7F10E6E4}">
      <dgm:prSet phldrT="[Text]" custT="1"/>
      <dgm:spPr/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Cloud Deployment</a:t>
          </a:r>
        </a:p>
      </dgm:t>
    </dgm:pt>
    <dgm:pt modelId="{ACB36CE1-EE9B-4947-A563-DBED550105A6}" type="parTrans" cxnId="{747909F0-4DAE-49CD-94E2-40A99D83F878}">
      <dgm:prSet/>
      <dgm:spPr/>
      <dgm:t>
        <a:bodyPr/>
        <a:lstStyle/>
        <a:p>
          <a:endParaRPr lang="en-US"/>
        </a:p>
      </dgm:t>
    </dgm:pt>
    <dgm:pt modelId="{50DCDB60-5DD7-4F3E-B961-6AA24E41FA98}" type="sibTrans" cxnId="{747909F0-4DAE-49CD-94E2-40A99D83F878}">
      <dgm:prSet/>
      <dgm:spPr/>
      <dgm:t>
        <a:bodyPr/>
        <a:lstStyle/>
        <a:p>
          <a:endParaRPr lang="en-US"/>
        </a:p>
      </dgm:t>
    </dgm:pt>
    <dgm:pt modelId="{BD61F2ED-CB73-4D55-833E-C473004A20A1}" type="pres">
      <dgm:prSet presAssocID="{DC3F2FA9-541E-42D2-B678-53EC69962D1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33842C1E-83D3-45E3-8D50-2666E60D870E}" type="pres">
      <dgm:prSet presAssocID="{BD1B5E04-B957-4BAE-8EB7-5C4E7F10E6E4}" presName="Accent3" presStyleCnt="0"/>
      <dgm:spPr/>
    </dgm:pt>
    <dgm:pt modelId="{F0255B93-F221-488E-A6DD-3585A3810F48}" type="pres">
      <dgm:prSet presAssocID="{BD1B5E04-B957-4BAE-8EB7-5C4E7F10E6E4}" presName="Accent" presStyleLbl="node1" presStyleIdx="0" presStyleCnt="3" custScaleX="123670" custScaleY="119535" custLinFactNeighborX="22154" custLinFactNeighborY="-1374"/>
      <dgm:spPr/>
    </dgm:pt>
    <dgm:pt modelId="{40B46372-2F61-441F-9328-1D5CBD5D2F07}" type="pres">
      <dgm:prSet presAssocID="{BD1B5E04-B957-4BAE-8EB7-5C4E7F10E6E4}" presName="ParentBackground3" presStyleCnt="0"/>
      <dgm:spPr/>
    </dgm:pt>
    <dgm:pt modelId="{7A801D04-49AC-4A67-A6B9-F9A5E39A3727}" type="pres">
      <dgm:prSet presAssocID="{BD1B5E04-B957-4BAE-8EB7-5C4E7F10E6E4}" presName="ParentBackground" presStyleLbl="fgAcc1" presStyleIdx="0" presStyleCnt="3" custScaleX="117783" custScaleY="104241" custLinFactNeighborX="24276" custLinFactNeighborY="-9"/>
      <dgm:spPr/>
    </dgm:pt>
    <dgm:pt modelId="{375BA3E0-FF49-415C-8400-4A5E541DFCC6}" type="pres">
      <dgm:prSet presAssocID="{BD1B5E04-B957-4BAE-8EB7-5C4E7F10E6E4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7D60E3F-EE7C-4476-98AD-5340170B0AA2}" type="pres">
      <dgm:prSet presAssocID="{9B0685D0-6812-4146-921A-02066F82887E}" presName="Accent2" presStyleCnt="0"/>
      <dgm:spPr/>
    </dgm:pt>
    <dgm:pt modelId="{B5B7C712-BAEA-4CB9-BE46-7D8984158425}" type="pres">
      <dgm:prSet presAssocID="{9B0685D0-6812-4146-921A-02066F82887E}" presName="Accent" presStyleLbl="node1" presStyleIdx="1" presStyleCnt="3" custScaleX="152082" custScaleY="124727"/>
      <dgm:spPr/>
    </dgm:pt>
    <dgm:pt modelId="{FC761F97-7388-4F2A-B6AE-3D66A21FF0B6}" type="pres">
      <dgm:prSet presAssocID="{9B0685D0-6812-4146-921A-02066F82887E}" presName="ParentBackground2" presStyleCnt="0"/>
      <dgm:spPr/>
    </dgm:pt>
    <dgm:pt modelId="{5F332F92-3EEC-4BA1-A875-C1A14215AEBF}" type="pres">
      <dgm:prSet presAssocID="{9B0685D0-6812-4146-921A-02066F82887E}" presName="ParentBackground" presStyleLbl="fgAcc1" presStyleIdx="1" presStyleCnt="3" custLinFactNeighborX="386" custLinFactNeighborY="-2649"/>
      <dgm:spPr/>
    </dgm:pt>
    <dgm:pt modelId="{90570A66-DEEA-4CCB-944E-8F56DD643792}" type="pres">
      <dgm:prSet presAssocID="{9B0685D0-6812-4146-921A-02066F82887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E5B8337-059B-4A55-AACD-506E6C0AEC1D}" type="pres">
      <dgm:prSet presAssocID="{EA74BE21-4106-4A4D-8CAF-16E139FEFE37}" presName="Accent1" presStyleCnt="0"/>
      <dgm:spPr/>
    </dgm:pt>
    <dgm:pt modelId="{D16185E1-6410-4791-AA2E-9E3560E1B4AC}" type="pres">
      <dgm:prSet presAssocID="{EA74BE21-4106-4A4D-8CAF-16E139FEFE37}" presName="Accent" presStyleLbl="node1" presStyleIdx="2" presStyleCnt="3" custScaleX="128838" custScaleY="122683" custLinFactNeighborX="-8012" custLinFactNeighborY="0"/>
      <dgm:spPr/>
    </dgm:pt>
    <dgm:pt modelId="{F3940299-F0A9-4F2D-AF3D-72F2C74EEEDF}" type="pres">
      <dgm:prSet presAssocID="{EA74BE21-4106-4A4D-8CAF-16E139FEFE37}" presName="ParentBackground1" presStyleCnt="0"/>
      <dgm:spPr/>
    </dgm:pt>
    <dgm:pt modelId="{26098CC9-EBB9-4F53-9ABA-BD5EF7B1083A}" type="pres">
      <dgm:prSet presAssocID="{EA74BE21-4106-4A4D-8CAF-16E139FEFE37}" presName="ParentBackground" presStyleLbl="fgAcc1" presStyleIdx="2" presStyleCnt="3" custScaleX="119064" custScaleY="105105" custLinFactNeighborX="-9710" custLinFactNeighborY="-9"/>
      <dgm:spPr/>
    </dgm:pt>
    <dgm:pt modelId="{20696503-1F08-4D6A-8C1B-A6A9224CB7B1}" type="pres">
      <dgm:prSet presAssocID="{EA74BE21-4106-4A4D-8CAF-16E139FEFE3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57C2BC34-6E0A-4586-B8B3-37AEDFF13687}" type="presOf" srcId="{BD1B5E04-B957-4BAE-8EB7-5C4E7F10E6E4}" destId="{7A801D04-49AC-4A67-A6B9-F9A5E39A3727}" srcOrd="0" destOrd="0" presId="urn:microsoft.com/office/officeart/2011/layout/CircleProcess"/>
    <dgm:cxn modelId="{9A312837-A0B5-4FB8-ABCF-A0BB8FC8A6ED}" type="presOf" srcId="{EA74BE21-4106-4A4D-8CAF-16E139FEFE37}" destId="{26098CC9-EBB9-4F53-9ABA-BD5EF7B1083A}" srcOrd="0" destOrd="0" presId="urn:microsoft.com/office/officeart/2011/layout/CircleProcess"/>
    <dgm:cxn modelId="{3726B13B-D33C-432A-BB52-97E54AE76C8C}" srcId="{DC3F2FA9-541E-42D2-B678-53EC69962D13}" destId="{9B0685D0-6812-4146-921A-02066F82887E}" srcOrd="1" destOrd="0" parTransId="{A0151DC4-2323-4367-B164-283974FD1AEF}" sibTransId="{E0BD0A89-5855-466F-81E2-6B51242978ED}"/>
    <dgm:cxn modelId="{19112B43-633C-4368-BEA0-D00B57E4EF3A}" type="presOf" srcId="{DC3F2FA9-541E-42D2-B678-53EC69962D13}" destId="{BD61F2ED-CB73-4D55-833E-C473004A20A1}" srcOrd="0" destOrd="0" presId="urn:microsoft.com/office/officeart/2011/layout/CircleProcess"/>
    <dgm:cxn modelId="{EA2E3F6B-915F-4314-AE36-9F657E6BEA33}" type="presOf" srcId="{9B0685D0-6812-4146-921A-02066F82887E}" destId="{5F332F92-3EEC-4BA1-A875-C1A14215AEBF}" srcOrd="0" destOrd="0" presId="urn:microsoft.com/office/officeart/2011/layout/CircleProcess"/>
    <dgm:cxn modelId="{615F7FAC-B676-44DF-9C32-48AC1E45623B}" type="presOf" srcId="{BD1B5E04-B957-4BAE-8EB7-5C4E7F10E6E4}" destId="{375BA3E0-FF49-415C-8400-4A5E541DFCC6}" srcOrd="1" destOrd="0" presId="urn:microsoft.com/office/officeart/2011/layout/CircleProcess"/>
    <dgm:cxn modelId="{EA616DBE-BDD9-4E0A-ABD0-F412FBFC1694}" type="presOf" srcId="{EA74BE21-4106-4A4D-8CAF-16E139FEFE37}" destId="{20696503-1F08-4D6A-8C1B-A6A9224CB7B1}" srcOrd="1" destOrd="0" presId="urn:microsoft.com/office/officeart/2011/layout/CircleProcess"/>
    <dgm:cxn modelId="{75E477DC-D636-45D4-BF95-F04AF43DDD2D}" type="presOf" srcId="{9B0685D0-6812-4146-921A-02066F82887E}" destId="{90570A66-DEEA-4CCB-944E-8F56DD643792}" srcOrd="1" destOrd="0" presId="urn:microsoft.com/office/officeart/2011/layout/CircleProcess"/>
    <dgm:cxn modelId="{E31CA1DD-083E-47B6-8866-F6AF3B47EB59}" srcId="{DC3F2FA9-541E-42D2-B678-53EC69962D13}" destId="{EA74BE21-4106-4A4D-8CAF-16E139FEFE37}" srcOrd="0" destOrd="0" parTransId="{2EA4D786-7C92-47B0-B236-BACF64BFA4E7}" sibTransId="{F9DEDF83-F71B-4EF8-9C3E-8B95E4843C32}"/>
    <dgm:cxn modelId="{747909F0-4DAE-49CD-94E2-40A99D83F878}" srcId="{DC3F2FA9-541E-42D2-B678-53EC69962D13}" destId="{BD1B5E04-B957-4BAE-8EB7-5C4E7F10E6E4}" srcOrd="2" destOrd="0" parTransId="{ACB36CE1-EE9B-4947-A563-DBED550105A6}" sibTransId="{50DCDB60-5DD7-4F3E-B961-6AA24E41FA98}"/>
    <dgm:cxn modelId="{9E2F2CC6-06B0-440C-B1B6-CB8BAD982174}" type="presParOf" srcId="{BD61F2ED-CB73-4D55-833E-C473004A20A1}" destId="{33842C1E-83D3-45E3-8D50-2666E60D870E}" srcOrd="0" destOrd="0" presId="urn:microsoft.com/office/officeart/2011/layout/CircleProcess"/>
    <dgm:cxn modelId="{4CCAE626-1826-4ABC-93F3-A1641FF2CE95}" type="presParOf" srcId="{33842C1E-83D3-45E3-8D50-2666E60D870E}" destId="{F0255B93-F221-488E-A6DD-3585A3810F48}" srcOrd="0" destOrd="0" presId="urn:microsoft.com/office/officeart/2011/layout/CircleProcess"/>
    <dgm:cxn modelId="{EDB6910F-1432-480D-B733-9541220AEC78}" type="presParOf" srcId="{BD61F2ED-CB73-4D55-833E-C473004A20A1}" destId="{40B46372-2F61-441F-9328-1D5CBD5D2F07}" srcOrd="1" destOrd="0" presId="urn:microsoft.com/office/officeart/2011/layout/CircleProcess"/>
    <dgm:cxn modelId="{FC7CF671-0FEE-4AEE-A8FA-E9A3A047D8A1}" type="presParOf" srcId="{40B46372-2F61-441F-9328-1D5CBD5D2F07}" destId="{7A801D04-49AC-4A67-A6B9-F9A5E39A3727}" srcOrd="0" destOrd="0" presId="urn:microsoft.com/office/officeart/2011/layout/CircleProcess"/>
    <dgm:cxn modelId="{1131792B-AFFB-488E-A207-6DDB37347B66}" type="presParOf" srcId="{BD61F2ED-CB73-4D55-833E-C473004A20A1}" destId="{375BA3E0-FF49-415C-8400-4A5E541DFCC6}" srcOrd="2" destOrd="0" presId="urn:microsoft.com/office/officeart/2011/layout/CircleProcess"/>
    <dgm:cxn modelId="{836C4B41-3319-434B-AC88-57E10E6C339E}" type="presParOf" srcId="{BD61F2ED-CB73-4D55-833E-C473004A20A1}" destId="{F7D60E3F-EE7C-4476-98AD-5340170B0AA2}" srcOrd="3" destOrd="0" presId="urn:microsoft.com/office/officeart/2011/layout/CircleProcess"/>
    <dgm:cxn modelId="{ED59C0D7-C893-48A9-8391-22A7F5B1D303}" type="presParOf" srcId="{F7D60E3F-EE7C-4476-98AD-5340170B0AA2}" destId="{B5B7C712-BAEA-4CB9-BE46-7D8984158425}" srcOrd="0" destOrd="0" presId="urn:microsoft.com/office/officeart/2011/layout/CircleProcess"/>
    <dgm:cxn modelId="{A97E1050-346E-4936-B6DF-5EE3EBEB149B}" type="presParOf" srcId="{BD61F2ED-CB73-4D55-833E-C473004A20A1}" destId="{FC761F97-7388-4F2A-B6AE-3D66A21FF0B6}" srcOrd="4" destOrd="0" presId="urn:microsoft.com/office/officeart/2011/layout/CircleProcess"/>
    <dgm:cxn modelId="{DAD987C2-3903-4BF7-8069-138E916E30A4}" type="presParOf" srcId="{FC761F97-7388-4F2A-B6AE-3D66A21FF0B6}" destId="{5F332F92-3EEC-4BA1-A875-C1A14215AEBF}" srcOrd="0" destOrd="0" presId="urn:microsoft.com/office/officeart/2011/layout/CircleProcess"/>
    <dgm:cxn modelId="{956B4F9D-2FCF-4785-98B2-058ADFF38422}" type="presParOf" srcId="{BD61F2ED-CB73-4D55-833E-C473004A20A1}" destId="{90570A66-DEEA-4CCB-944E-8F56DD643792}" srcOrd="5" destOrd="0" presId="urn:microsoft.com/office/officeart/2011/layout/CircleProcess"/>
    <dgm:cxn modelId="{8F1590F7-71D7-4343-986D-C3635EE41AC8}" type="presParOf" srcId="{BD61F2ED-CB73-4D55-833E-C473004A20A1}" destId="{6E5B8337-059B-4A55-AACD-506E6C0AEC1D}" srcOrd="6" destOrd="0" presId="urn:microsoft.com/office/officeart/2011/layout/CircleProcess"/>
    <dgm:cxn modelId="{66F082EA-E0A8-4003-8A4B-F75D1A23EB10}" type="presParOf" srcId="{6E5B8337-059B-4A55-AACD-506E6C0AEC1D}" destId="{D16185E1-6410-4791-AA2E-9E3560E1B4AC}" srcOrd="0" destOrd="0" presId="urn:microsoft.com/office/officeart/2011/layout/CircleProcess"/>
    <dgm:cxn modelId="{4620DE80-2DC6-4420-9545-EF8D5A72F0C9}" type="presParOf" srcId="{BD61F2ED-CB73-4D55-833E-C473004A20A1}" destId="{F3940299-F0A9-4F2D-AF3D-72F2C74EEEDF}" srcOrd="7" destOrd="0" presId="urn:microsoft.com/office/officeart/2011/layout/CircleProcess"/>
    <dgm:cxn modelId="{B1AD1107-6E00-4270-B906-1DF88313419D}" type="presParOf" srcId="{F3940299-F0A9-4F2D-AF3D-72F2C74EEEDF}" destId="{26098CC9-EBB9-4F53-9ABA-BD5EF7B1083A}" srcOrd="0" destOrd="0" presId="urn:microsoft.com/office/officeart/2011/layout/CircleProcess"/>
    <dgm:cxn modelId="{13C4E8AE-663C-48C8-970F-01E04488A3AF}" type="presParOf" srcId="{BD61F2ED-CB73-4D55-833E-C473004A20A1}" destId="{20696503-1F08-4D6A-8C1B-A6A9224CB7B1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0DC8C8-4AF8-3141-8AB4-B4A1F3A13F8A}" type="doc">
      <dgm:prSet loTypeId="urn:microsoft.com/office/officeart/2005/8/layout/radial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A90F29F-C0E6-3848-925C-DA9C411E1827}">
      <dgm:prSet phldrT="[Text]" custT="1"/>
      <dgm:spPr/>
      <dgm:t>
        <a:bodyPr/>
        <a:lstStyle/>
        <a:p>
          <a:r>
            <a: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FAVOR</a:t>
          </a:r>
        </a:p>
      </dgm:t>
    </dgm:pt>
    <dgm:pt modelId="{2DB6536A-B577-5F41-B11B-F9A001749A6B}" type="parTrans" cxnId="{663EFE14-4D38-D043-B5BA-D730F3264E0E}">
      <dgm:prSet/>
      <dgm:spPr/>
      <dgm:t>
        <a:bodyPr/>
        <a:lstStyle/>
        <a:p>
          <a:endParaRPr lang="en-US"/>
        </a:p>
      </dgm:t>
    </dgm:pt>
    <dgm:pt modelId="{C0971142-98FC-FB4E-9195-A21FA4E23F02}" type="sibTrans" cxnId="{663EFE14-4D38-D043-B5BA-D730F3264E0E}">
      <dgm:prSet/>
      <dgm:spPr/>
      <dgm:t>
        <a:bodyPr/>
        <a:lstStyle/>
        <a:p>
          <a:endParaRPr lang="en-US"/>
        </a:p>
      </dgm:t>
    </dgm:pt>
    <dgm:pt modelId="{7C9E8AE9-0AB9-804E-A698-8FD345FC9A64}">
      <dgm:prSet phldrT="[Text]" custT="1"/>
      <dgm:spPr/>
      <dgm:t>
        <a:bodyPr/>
        <a:lstStyle/>
        <a:p>
          <a:r>
            <a:rPr lang="en-US" sz="2000" b="1" dirty="0"/>
            <a:t>ENCODE/</a:t>
          </a:r>
        </a:p>
        <a:p>
          <a:r>
            <a:rPr lang="en-US" sz="2400" b="1" dirty="0"/>
            <a:t>Roadmap</a:t>
          </a:r>
        </a:p>
      </dgm:t>
    </dgm:pt>
    <dgm:pt modelId="{EBB1C539-53CD-3642-98A1-892D245B4D30}" type="parTrans" cxnId="{2049836A-16C7-E34F-B30C-5A460A5A8950}">
      <dgm:prSet/>
      <dgm:spPr/>
      <dgm:t>
        <a:bodyPr/>
        <a:lstStyle/>
        <a:p>
          <a:endParaRPr lang="en-US"/>
        </a:p>
      </dgm:t>
    </dgm:pt>
    <dgm:pt modelId="{47C9E1A7-480A-864F-BF07-B6F5DE1B657B}" type="sibTrans" cxnId="{2049836A-16C7-E34F-B30C-5A460A5A8950}">
      <dgm:prSet/>
      <dgm:spPr/>
      <dgm:t>
        <a:bodyPr/>
        <a:lstStyle/>
        <a:p>
          <a:endParaRPr lang="en-US"/>
        </a:p>
      </dgm:t>
    </dgm:pt>
    <dgm:pt modelId="{74CD8265-466D-664F-8323-F9805D9E409B}">
      <dgm:prSet phldrT="[Text]" custT="1"/>
      <dgm:spPr/>
      <dgm:t>
        <a:bodyPr/>
        <a:lstStyle/>
        <a:p>
          <a:r>
            <a:rPr lang="en-US" sz="2000" b="1" dirty="0"/>
            <a:t>Annovar</a:t>
          </a:r>
        </a:p>
      </dgm:t>
    </dgm:pt>
    <dgm:pt modelId="{6A2D0717-0576-AD47-8A93-370F1D39E691}" type="parTrans" cxnId="{B768732D-C1FC-0345-8279-2FDA91ED2E5B}">
      <dgm:prSet/>
      <dgm:spPr/>
      <dgm:t>
        <a:bodyPr/>
        <a:lstStyle/>
        <a:p>
          <a:endParaRPr lang="en-US"/>
        </a:p>
      </dgm:t>
    </dgm:pt>
    <dgm:pt modelId="{DD9B2B10-3DFA-4D44-B238-DD7324E43613}" type="sibTrans" cxnId="{B768732D-C1FC-0345-8279-2FDA91ED2E5B}">
      <dgm:prSet/>
      <dgm:spPr/>
      <dgm:t>
        <a:bodyPr/>
        <a:lstStyle/>
        <a:p>
          <a:endParaRPr lang="en-US"/>
        </a:p>
      </dgm:t>
    </dgm:pt>
    <dgm:pt modelId="{070541E7-0840-5B43-BB7E-4410EFA83095}">
      <dgm:prSet phldrT="[Text]"/>
      <dgm:spPr/>
      <dgm:t>
        <a:bodyPr/>
        <a:lstStyle/>
        <a:p>
          <a:r>
            <a:rPr lang="en-US" b="1" dirty="0"/>
            <a:t>CADD</a:t>
          </a:r>
        </a:p>
      </dgm:t>
    </dgm:pt>
    <dgm:pt modelId="{5C18C95C-00DD-2344-A42A-F714E6E8FC41}" type="parTrans" cxnId="{7A6D06E4-4C03-CC4C-AC57-6E5211390A86}">
      <dgm:prSet/>
      <dgm:spPr/>
      <dgm:t>
        <a:bodyPr/>
        <a:lstStyle/>
        <a:p>
          <a:endParaRPr lang="en-US"/>
        </a:p>
      </dgm:t>
    </dgm:pt>
    <dgm:pt modelId="{CA044DF2-45EF-A24F-ACA7-0AC8AF0E6500}" type="sibTrans" cxnId="{7A6D06E4-4C03-CC4C-AC57-6E5211390A86}">
      <dgm:prSet/>
      <dgm:spPr/>
      <dgm:t>
        <a:bodyPr/>
        <a:lstStyle/>
        <a:p>
          <a:endParaRPr lang="en-US"/>
        </a:p>
      </dgm:t>
    </dgm:pt>
    <dgm:pt modelId="{F625914F-0977-7D40-B142-DA4C9857D651}">
      <dgm:prSet phldrT="[Text]"/>
      <dgm:spPr/>
      <dgm:t>
        <a:bodyPr/>
        <a:lstStyle/>
        <a:p>
          <a:r>
            <a:rPr lang="en-US" b="1" dirty="0"/>
            <a:t>GTEX</a:t>
          </a:r>
        </a:p>
      </dgm:t>
    </dgm:pt>
    <dgm:pt modelId="{29DAA20E-B25D-2F41-B5AA-FBAB05D8177D}" type="parTrans" cxnId="{E99CDB63-1869-5642-8826-871ACB4EB552}">
      <dgm:prSet/>
      <dgm:spPr/>
      <dgm:t>
        <a:bodyPr/>
        <a:lstStyle/>
        <a:p>
          <a:endParaRPr lang="en-US"/>
        </a:p>
      </dgm:t>
    </dgm:pt>
    <dgm:pt modelId="{20710302-F712-B64D-8EF5-C0C14DE63F0D}" type="sibTrans" cxnId="{E99CDB63-1869-5642-8826-871ACB4EB552}">
      <dgm:prSet/>
      <dgm:spPr/>
      <dgm:t>
        <a:bodyPr/>
        <a:lstStyle/>
        <a:p>
          <a:endParaRPr lang="en-US"/>
        </a:p>
      </dgm:t>
    </dgm:pt>
    <dgm:pt modelId="{B847CA3E-3305-794B-8345-36DDF1A62037}">
      <dgm:prSet phldrT="[Text]" custT="1"/>
      <dgm:spPr/>
      <dgm:t>
        <a:bodyPr/>
        <a:lstStyle/>
        <a:p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FANTOM</a:t>
          </a:r>
        </a:p>
      </dgm:t>
    </dgm:pt>
    <dgm:pt modelId="{17396D77-5951-8749-A3AA-13C977321328}" type="parTrans" cxnId="{A308B61F-B1E2-434A-93B8-AAF788294EDE}">
      <dgm:prSet/>
      <dgm:spPr/>
      <dgm:t>
        <a:bodyPr/>
        <a:lstStyle/>
        <a:p>
          <a:endParaRPr lang="en-US"/>
        </a:p>
      </dgm:t>
    </dgm:pt>
    <dgm:pt modelId="{C3BC513E-BBFC-D94C-8E15-E05EC532C23C}" type="sibTrans" cxnId="{A308B61F-B1E2-434A-93B8-AAF788294EDE}">
      <dgm:prSet/>
      <dgm:spPr/>
      <dgm:t>
        <a:bodyPr/>
        <a:lstStyle/>
        <a:p>
          <a:endParaRPr lang="en-US"/>
        </a:p>
      </dgm:t>
    </dgm:pt>
    <dgm:pt modelId="{525634D5-C160-8F43-B2B7-BD2E03ACD6FD}">
      <dgm:prSet phldrT="[Text]" custT="1"/>
      <dgm:spPr/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Other Sources</a:t>
          </a:r>
        </a:p>
      </dgm:t>
    </dgm:pt>
    <dgm:pt modelId="{3BEFDA6E-63FF-0549-9F6A-3B6EA2C9457B}" type="parTrans" cxnId="{0892F3F0-3703-E44E-B3AD-231A46274D40}">
      <dgm:prSet/>
      <dgm:spPr/>
      <dgm:t>
        <a:bodyPr/>
        <a:lstStyle/>
        <a:p>
          <a:endParaRPr lang="en-US"/>
        </a:p>
      </dgm:t>
    </dgm:pt>
    <dgm:pt modelId="{90CE9807-CB35-E54F-84F9-64109AF07567}" type="sibTrans" cxnId="{0892F3F0-3703-E44E-B3AD-231A46274D40}">
      <dgm:prSet/>
      <dgm:spPr/>
      <dgm:t>
        <a:bodyPr/>
        <a:lstStyle/>
        <a:p>
          <a:endParaRPr lang="en-US"/>
        </a:p>
      </dgm:t>
    </dgm:pt>
    <dgm:pt modelId="{32D21292-4A9F-3645-8856-9D3F4E1EAFFB}" type="pres">
      <dgm:prSet presAssocID="{B90DC8C8-4AF8-3141-8AB4-B4A1F3A13F8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3F076C1-CF64-C749-8DDC-DE1B9383B816}" type="pres">
      <dgm:prSet presAssocID="{4A90F29F-C0E6-3848-925C-DA9C411E1827}" presName="centerShape" presStyleLbl="node0" presStyleIdx="0" presStyleCnt="1" custScaleX="133568" custScaleY="133489"/>
      <dgm:spPr/>
    </dgm:pt>
    <dgm:pt modelId="{50502CA9-446D-8245-849D-3BB2890EEFFE}" type="pres">
      <dgm:prSet presAssocID="{EBB1C539-53CD-3642-98A1-892D245B4D30}" presName="Name9" presStyleLbl="parChTrans1D2" presStyleIdx="0" presStyleCnt="6"/>
      <dgm:spPr/>
    </dgm:pt>
    <dgm:pt modelId="{5DF49D1F-93D1-6A4A-89F1-CA7AF7E2EB96}" type="pres">
      <dgm:prSet presAssocID="{EBB1C539-53CD-3642-98A1-892D245B4D30}" presName="connTx" presStyleLbl="parChTrans1D2" presStyleIdx="0" presStyleCnt="6"/>
      <dgm:spPr/>
    </dgm:pt>
    <dgm:pt modelId="{F8E55D04-059D-3C45-BB2F-46B3E949B0ED}" type="pres">
      <dgm:prSet presAssocID="{7C9E8AE9-0AB9-804E-A698-8FD345FC9A64}" presName="node" presStyleLbl="node1" presStyleIdx="0" presStyleCnt="6" custScaleX="193176" custScaleY="99962" custRadScaleRad="100718" custRadScaleInc="-6524">
        <dgm:presLayoutVars>
          <dgm:bulletEnabled val="1"/>
        </dgm:presLayoutVars>
      </dgm:prSet>
      <dgm:spPr/>
    </dgm:pt>
    <dgm:pt modelId="{26D2463F-D53B-D74F-8C21-F797443ED8A6}" type="pres">
      <dgm:prSet presAssocID="{6A2D0717-0576-AD47-8A93-370F1D39E691}" presName="Name9" presStyleLbl="parChTrans1D2" presStyleIdx="1" presStyleCnt="6"/>
      <dgm:spPr/>
    </dgm:pt>
    <dgm:pt modelId="{2A6A6E96-D345-E648-8C5A-9A0570978693}" type="pres">
      <dgm:prSet presAssocID="{6A2D0717-0576-AD47-8A93-370F1D39E691}" presName="connTx" presStyleLbl="parChTrans1D2" presStyleIdx="1" presStyleCnt="6"/>
      <dgm:spPr/>
    </dgm:pt>
    <dgm:pt modelId="{D1B656F9-293F-154B-B8DC-2839B33BD528}" type="pres">
      <dgm:prSet presAssocID="{74CD8265-466D-664F-8323-F9805D9E409B}" presName="node" presStyleLbl="node1" presStyleIdx="1" presStyleCnt="6" custScaleX="155883" custRadScaleRad="105984" custRadScaleInc="30365">
        <dgm:presLayoutVars>
          <dgm:bulletEnabled val="1"/>
        </dgm:presLayoutVars>
      </dgm:prSet>
      <dgm:spPr/>
    </dgm:pt>
    <dgm:pt modelId="{46E12116-D221-8B4D-8384-FE429F338603}" type="pres">
      <dgm:prSet presAssocID="{5C18C95C-00DD-2344-A42A-F714E6E8FC41}" presName="Name9" presStyleLbl="parChTrans1D2" presStyleIdx="2" presStyleCnt="6"/>
      <dgm:spPr/>
    </dgm:pt>
    <dgm:pt modelId="{8184C938-12B1-DD40-BAB1-844ED8CC36DC}" type="pres">
      <dgm:prSet presAssocID="{5C18C95C-00DD-2344-A42A-F714E6E8FC41}" presName="connTx" presStyleLbl="parChTrans1D2" presStyleIdx="2" presStyleCnt="6"/>
      <dgm:spPr/>
    </dgm:pt>
    <dgm:pt modelId="{3042C8F3-46EE-7347-B0B7-2E2A93A2705B}" type="pres">
      <dgm:prSet presAssocID="{070541E7-0840-5B43-BB7E-4410EFA83095}" presName="node" presStyleLbl="node1" presStyleIdx="2" presStyleCnt="6">
        <dgm:presLayoutVars>
          <dgm:bulletEnabled val="1"/>
        </dgm:presLayoutVars>
      </dgm:prSet>
      <dgm:spPr/>
    </dgm:pt>
    <dgm:pt modelId="{70DFAB35-FAFD-E84A-900F-53CDC0A096D9}" type="pres">
      <dgm:prSet presAssocID="{29DAA20E-B25D-2F41-B5AA-FBAB05D8177D}" presName="Name9" presStyleLbl="parChTrans1D2" presStyleIdx="3" presStyleCnt="6"/>
      <dgm:spPr/>
    </dgm:pt>
    <dgm:pt modelId="{45AAC79C-0437-6248-99B0-200CFC1E753A}" type="pres">
      <dgm:prSet presAssocID="{29DAA20E-B25D-2F41-B5AA-FBAB05D8177D}" presName="connTx" presStyleLbl="parChTrans1D2" presStyleIdx="3" presStyleCnt="6"/>
      <dgm:spPr/>
    </dgm:pt>
    <dgm:pt modelId="{682122BA-A35B-674E-9D77-8E3DD8995A1C}" type="pres">
      <dgm:prSet presAssocID="{F625914F-0977-7D40-B142-DA4C9857D651}" presName="node" presStyleLbl="node1" presStyleIdx="3" presStyleCnt="6">
        <dgm:presLayoutVars>
          <dgm:bulletEnabled val="1"/>
        </dgm:presLayoutVars>
      </dgm:prSet>
      <dgm:spPr/>
    </dgm:pt>
    <dgm:pt modelId="{D9BFC17A-3DE9-644D-8668-DB4C8BB604F8}" type="pres">
      <dgm:prSet presAssocID="{17396D77-5951-8749-A3AA-13C977321328}" presName="Name9" presStyleLbl="parChTrans1D2" presStyleIdx="4" presStyleCnt="6"/>
      <dgm:spPr/>
    </dgm:pt>
    <dgm:pt modelId="{41F4CDB9-533D-3A4E-9910-6C256F65E759}" type="pres">
      <dgm:prSet presAssocID="{17396D77-5951-8749-A3AA-13C977321328}" presName="connTx" presStyleLbl="parChTrans1D2" presStyleIdx="4" presStyleCnt="6"/>
      <dgm:spPr/>
    </dgm:pt>
    <dgm:pt modelId="{63A7D67B-DEFB-F342-9693-5AEEE108F4CC}" type="pres">
      <dgm:prSet presAssocID="{B847CA3E-3305-794B-8345-36DDF1A62037}" presName="node" presStyleLbl="node1" presStyleIdx="4" presStyleCnt="6" custScaleX="137783" custScaleY="89928" custRadScaleRad="98371" custRadScaleInc="-3699">
        <dgm:presLayoutVars>
          <dgm:bulletEnabled val="1"/>
        </dgm:presLayoutVars>
      </dgm:prSet>
      <dgm:spPr/>
    </dgm:pt>
    <dgm:pt modelId="{491CFD84-5C5B-FC40-9BD4-294FE785A503}" type="pres">
      <dgm:prSet presAssocID="{3BEFDA6E-63FF-0549-9F6A-3B6EA2C9457B}" presName="Name9" presStyleLbl="parChTrans1D2" presStyleIdx="5" presStyleCnt="6"/>
      <dgm:spPr/>
    </dgm:pt>
    <dgm:pt modelId="{896F1184-A5AF-5942-96FB-83800AD8E1CC}" type="pres">
      <dgm:prSet presAssocID="{3BEFDA6E-63FF-0549-9F6A-3B6EA2C9457B}" presName="connTx" presStyleLbl="parChTrans1D2" presStyleIdx="5" presStyleCnt="6"/>
      <dgm:spPr/>
    </dgm:pt>
    <dgm:pt modelId="{40E89203-2EEF-B649-8F91-45924722564E}" type="pres">
      <dgm:prSet presAssocID="{525634D5-C160-8F43-B2B7-BD2E03ACD6FD}" presName="node" presStyleLbl="node1" presStyleIdx="5" presStyleCnt="6" custScaleX="144766" custScaleY="102355" custRadScaleRad="107802" custRadScaleInc="-32670">
        <dgm:presLayoutVars>
          <dgm:bulletEnabled val="1"/>
        </dgm:presLayoutVars>
      </dgm:prSet>
      <dgm:spPr/>
    </dgm:pt>
  </dgm:ptLst>
  <dgm:cxnLst>
    <dgm:cxn modelId="{6C2DB106-BCA8-504C-89F1-22D7ACDB7F2D}" type="presOf" srcId="{74CD8265-466D-664F-8323-F9805D9E409B}" destId="{D1B656F9-293F-154B-B8DC-2839B33BD528}" srcOrd="0" destOrd="0" presId="urn:microsoft.com/office/officeart/2005/8/layout/radial1"/>
    <dgm:cxn modelId="{84C81009-0F69-6B4D-9590-DE062AB3C2BE}" type="presOf" srcId="{EBB1C539-53CD-3642-98A1-892D245B4D30}" destId="{50502CA9-446D-8245-849D-3BB2890EEFFE}" srcOrd="0" destOrd="0" presId="urn:microsoft.com/office/officeart/2005/8/layout/radial1"/>
    <dgm:cxn modelId="{663EFE14-4D38-D043-B5BA-D730F3264E0E}" srcId="{B90DC8C8-4AF8-3141-8AB4-B4A1F3A13F8A}" destId="{4A90F29F-C0E6-3848-925C-DA9C411E1827}" srcOrd="0" destOrd="0" parTransId="{2DB6536A-B577-5F41-B11B-F9A001749A6B}" sibTransId="{C0971142-98FC-FB4E-9195-A21FA4E23F02}"/>
    <dgm:cxn modelId="{5DBC3616-4A12-184A-B9E9-A776DD5F5B86}" type="presOf" srcId="{7C9E8AE9-0AB9-804E-A698-8FD345FC9A64}" destId="{F8E55D04-059D-3C45-BB2F-46B3E949B0ED}" srcOrd="0" destOrd="0" presId="urn:microsoft.com/office/officeart/2005/8/layout/radial1"/>
    <dgm:cxn modelId="{5ED45E18-1741-A147-929C-718E66319CD0}" type="presOf" srcId="{4A90F29F-C0E6-3848-925C-DA9C411E1827}" destId="{63F076C1-CF64-C749-8DDC-DE1B9383B816}" srcOrd="0" destOrd="0" presId="urn:microsoft.com/office/officeart/2005/8/layout/radial1"/>
    <dgm:cxn modelId="{A308B61F-B1E2-434A-93B8-AAF788294EDE}" srcId="{4A90F29F-C0E6-3848-925C-DA9C411E1827}" destId="{B847CA3E-3305-794B-8345-36DDF1A62037}" srcOrd="4" destOrd="0" parTransId="{17396D77-5951-8749-A3AA-13C977321328}" sibTransId="{C3BC513E-BBFC-D94C-8E15-E05EC532C23C}"/>
    <dgm:cxn modelId="{5F6F3527-FE75-ED46-A63A-818B736FB4F0}" type="presOf" srcId="{29DAA20E-B25D-2F41-B5AA-FBAB05D8177D}" destId="{45AAC79C-0437-6248-99B0-200CFC1E753A}" srcOrd="1" destOrd="0" presId="urn:microsoft.com/office/officeart/2005/8/layout/radial1"/>
    <dgm:cxn modelId="{D260192B-01E0-CD47-9D9C-E33FE7DB2C46}" type="presOf" srcId="{5C18C95C-00DD-2344-A42A-F714E6E8FC41}" destId="{46E12116-D221-8B4D-8384-FE429F338603}" srcOrd="0" destOrd="0" presId="urn:microsoft.com/office/officeart/2005/8/layout/radial1"/>
    <dgm:cxn modelId="{B768732D-C1FC-0345-8279-2FDA91ED2E5B}" srcId="{4A90F29F-C0E6-3848-925C-DA9C411E1827}" destId="{74CD8265-466D-664F-8323-F9805D9E409B}" srcOrd="1" destOrd="0" parTransId="{6A2D0717-0576-AD47-8A93-370F1D39E691}" sibTransId="{DD9B2B10-3DFA-4D44-B238-DD7324E43613}"/>
    <dgm:cxn modelId="{E99CDB63-1869-5642-8826-871ACB4EB552}" srcId="{4A90F29F-C0E6-3848-925C-DA9C411E1827}" destId="{F625914F-0977-7D40-B142-DA4C9857D651}" srcOrd="3" destOrd="0" parTransId="{29DAA20E-B25D-2F41-B5AA-FBAB05D8177D}" sibTransId="{20710302-F712-B64D-8EF5-C0C14DE63F0D}"/>
    <dgm:cxn modelId="{7F4BC048-F97B-4B46-B7F2-F76A7A7F1C4D}" type="presOf" srcId="{B847CA3E-3305-794B-8345-36DDF1A62037}" destId="{63A7D67B-DEFB-F342-9693-5AEEE108F4CC}" srcOrd="0" destOrd="0" presId="urn:microsoft.com/office/officeart/2005/8/layout/radial1"/>
    <dgm:cxn modelId="{2049836A-16C7-E34F-B30C-5A460A5A8950}" srcId="{4A90F29F-C0E6-3848-925C-DA9C411E1827}" destId="{7C9E8AE9-0AB9-804E-A698-8FD345FC9A64}" srcOrd="0" destOrd="0" parTransId="{EBB1C539-53CD-3642-98A1-892D245B4D30}" sibTransId="{47C9E1A7-480A-864F-BF07-B6F5DE1B657B}"/>
    <dgm:cxn modelId="{158ABD6A-DD89-BB4F-9738-12A75B62AE08}" type="presOf" srcId="{3BEFDA6E-63FF-0549-9F6A-3B6EA2C9457B}" destId="{491CFD84-5C5B-FC40-9BD4-294FE785A503}" srcOrd="0" destOrd="0" presId="urn:microsoft.com/office/officeart/2005/8/layout/radial1"/>
    <dgm:cxn modelId="{B342706B-6474-9A46-B680-681384169879}" type="presOf" srcId="{3BEFDA6E-63FF-0549-9F6A-3B6EA2C9457B}" destId="{896F1184-A5AF-5942-96FB-83800AD8E1CC}" srcOrd="1" destOrd="0" presId="urn:microsoft.com/office/officeart/2005/8/layout/radial1"/>
    <dgm:cxn modelId="{47665D51-A21D-3E4E-944F-FE5FD13D6A5B}" type="presOf" srcId="{070541E7-0840-5B43-BB7E-4410EFA83095}" destId="{3042C8F3-46EE-7347-B0B7-2E2A93A2705B}" srcOrd="0" destOrd="0" presId="urn:microsoft.com/office/officeart/2005/8/layout/radial1"/>
    <dgm:cxn modelId="{0308ED77-1729-1042-A654-98286130FAD0}" type="presOf" srcId="{17396D77-5951-8749-A3AA-13C977321328}" destId="{41F4CDB9-533D-3A4E-9910-6C256F65E759}" srcOrd="1" destOrd="0" presId="urn:microsoft.com/office/officeart/2005/8/layout/radial1"/>
    <dgm:cxn modelId="{0A62787E-359D-B840-8DF9-78E6DE8174E4}" type="presOf" srcId="{6A2D0717-0576-AD47-8A93-370F1D39E691}" destId="{26D2463F-D53B-D74F-8C21-F797443ED8A6}" srcOrd="0" destOrd="0" presId="urn:microsoft.com/office/officeart/2005/8/layout/radial1"/>
    <dgm:cxn modelId="{4447C789-13E9-8B4F-9077-A9554588D831}" type="presOf" srcId="{5C18C95C-00DD-2344-A42A-F714E6E8FC41}" destId="{8184C938-12B1-DD40-BAB1-844ED8CC36DC}" srcOrd="1" destOrd="0" presId="urn:microsoft.com/office/officeart/2005/8/layout/radial1"/>
    <dgm:cxn modelId="{B2C534A9-2AE9-9A4D-8F66-33C1499249BB}" type="presOf" srcId="{EBB1C539-53CD-3642-98A1-892D245B4D30}" destId="{5DF49D1F-93D1-6A4A-89F1-CA7AF7E2EB96}" srcOrd="1" destOrd="0" presId="urn:microsoft.com/office/officeart/2005/8/layout/radial1"/>
    <dgm:cxn modelId="{19536FAD-0BED-3C43-96B3-5E769F7C858D}" type="presOf" srcId="{17396D77-5951-8749-A3AA-13C977321328}" destId="{D9BFC17A-3DE9-644D-8668-DB4C8BB604F8}" srcOrd="0" destOrd="0" presId="urn:microsoft.com/office/officeart/2005/8/layout/radial1"/>
    <dgm:cxn modelId="{34F2DDD2-A5C5-D946-9A82-A4C0A8846A73}" type="presOf" srcId="{F625914F-0977-7D40-B142-DA4C9857D651}" destId="{682122BA-A35B-674E-9D77-8E3DD8995A1C}" srcOrd="0" destOrd="0" presId="urn:microsoft.com/office/officeart/2005/8/layout/radial1"/>
    <dgm:cxn modelId="{177CC0E3-EE7B-4A45-A2E8-6D2BE1B71A90}" type="presOf" srcId="{B90DC8C8-4AF8-3141-8AB4-B4A1F3A13F8A}" destId="{32D21292-4A9F-3645-8856-9D3F4E1EAFFB}" srcOrd="0" destOrd="0" presId="urn:microsoft.com/office/officeart/2005/8/layout/radial1"/>
    <dgm:cxn modelId="{7A6D06E4-4C03-CC4C-AC57-6E5211390A86}" srcId="{4A90F29F-C0E6-3848-925C-DA9C411E1827}" destId="{070541E7-0840-5B43-BB7E-4410EFA83095}" srcOrd="2" destOrd="0" parTransId="{5C18C95C-00DD-2344-A42A-F714E6E8FC41}" sibTransId="{CA044DF2-45EF-A24F-ACA7-0AC8AF0E6500}"/>
    <dgm:cxn modelId="{0892F3F0-3703-E44E-B3AD-231A46274D40}" srcId="{4A90F29F-C0E6-3848-925C-DA9C411E1827}" destId="{525634D5-C160-8F43-B2B7-BD2E03ACD6FD}" srcOrd="5" destOrd="0" parTransId="{3BEFDA6E-63FF-0549-9F6A-3B6EA2C9457B}" sibTransId="{90CE9807-CB35-E54F-84F9-64109AF07567}"/>
    <dgm:cxn modelId="{8AEEC9F8-6468-1E43-A0F7-4E86DB05E21C}" type="presOf" srcId="{525634D5-C160-8F43-B2B7-BD2E03ACD6FD}" destId="{40E89203-2EEF-B649-8F91-45924722564E}" srcOrd="0" destOrd="0" presId="urn:microsoft.com/office/officeart/2005/8/layout/radial1"/>
    <dgm:cxn modelId="{D1D36CF9-F22F-8C4C-BC0F-8C64BD645FFD}" type="presOf" srcId="{6A2D0717-0576-AD47-8A93-370F1D39E691}" destId="{2A6A6E96-D345-E648-8C5A-9A0570978693}" srcOrd="1" destOrd="0" presId="urn:microsoft.com/office/officeart/2005/8/layout/radial1"/>
    <dgm:cxn modelId="{B76FC4FA-75D6-3E41-B7C4-0A621F7403EC}" type="presOf" srcId="{29DAA20E-B25D-2F41-B5AA-FBAB05D8177D}" destId="{70DFAB35-FAFD-E84A-900F-53CDC0A096D9}" srcOrd="0" destOrd="0" presId="urn:microsoft.com/office/officeart/2005/8/layout/radial1"/>
    <dgm:cxn modelId="{573FF936-53E4-924D-B29A-9FD7969F24EC}" type="presParOf" srcId="{32D21292-4A9F-3645-8856-9D3F4E1EAFFB}" destId="{63F076C1-CF64-C749-8DDC-DE1B9383B816}" srcOrd="0" destOrd="0" presId="urn:microsoft.com/office/officeart/2005/8/layout/radial1"/>
    <dgm:cxn modelId="{4E4770B6-0DCF-FC46-9E66-828B7D2C3434}" type="presParOf" srcId="{32D21292-4A9F-3645-8856-9D3F4E1EAFFB}" destId="{50502CA9-446D-8245-849D-3BB2890EEFFE}" srcOrd="1" destOrd="0" presId="urn:microsoft.com/office/officeart/2005/8/layout/radial1"/>
    <dgm:cxn modelId="{CE6C5BA1-822C-D346-BE7D-1E5146504B39}" type="presParOf" srcId="{50502CA9-446D-8245-849D-3BB2890EEFFE}" destId="{5DF49D1F-93D1-6A4A-89F1-CA7AF7E2EB96}" srcOrd="0" destOrd="0" presId="urn:microsoft.com/office/officeart/2005/8/layout/radial1"/>
    <dgm:cxn modelId="{F5FAAC03-8AF4-5646-ADA2-C5E0EF470A35}" type="presParOf" srcId="{32D21292-4A9F-3645-8856-9D3F4E1EAFFB}" destId="{F8E55D04-059D-3C45-BB2F-46B3E949B0ED}" srcOrd="2" destOrd="0" presId="urn:microsoft.com/office/officeart/2005/8/layout/radial1"/>
    <dgm:cxn modelId="{26F215EB-36E6-154F-8291-FA240440A8DA}" type="presParOf" srcId="{32D21292-4A9F-3645-8856-9D3F4E1EAFFB}" destId="{26D2463F-D53B-D74F-8C21-F797443ED8A6}" srcOrd="3" destOrd="0" presId="urn:microsoft.com/office/officeart/2005/8/layout/radial1"/>
    <dgm:cxn modelId="{8E61EC05-630E-7046-BAD7-E6B3111DE373}" type="presParOf" srcId="{26D2463F-D53B-D74F-8C21-F797443ED8A6}" destId="{2A6A6E96-D345-E648-8C5A-9A0570978693}" srcOrd="0" destOrd="0" presId="urn:microsoft.com/office/officeart/2005/8/layout/radial1"/>
    <dgm:cxn modelId="{C733C183-3D2C-E841-BBC7-35D78BFF945F}" type="presParOf" srcId="{32D21292-4A9F-3645-8856-9D3F4E1EAFFB}" destId="{D1B656F9-293F-154B-B8DC-2839B33BD528}" srcOrd="4" destOrd="0" presId="urn:microsoft.com/office/officeart/2005/8/layout/radial1"/>
    <dgm:cxn modelId="{6638D832-9015-BC4F-BAFA-9AA5848F4F22}" type="presParOf" srcId="{32D21292-4A9F-3645-8856-9D3F4E1EAFFB}" destId="{46E12116-D221-8B4D-8384-FE429F338603}" srcOrd="5" destOrd="0" presId="urn:microsoft.com/office/officeart/2005/8/layout/radial1"/>
    <dgm:cxn modelId="{45C752EF-2487-1F40-8C4E-15725E2B27AF}" type="presParOf" srcId="{46E12116-D221-8B4D-8384-FE429F338603}" destId="{8184C938-12B1-DD40-BAB1-844ED8CC36DC}" srcOrd="0" destOrd="0" presId="urn:microsoft.com/office/officeart/2005/8/layout/radial1"/>
    <dgm:cxn modelId="{916D99C4-20EB-E641-BD1F-04CA838C2BE1}" type="presParOf" srcId="{32D21292-4A9F-3645-8856-9D3F4E1EAFFB}" destId="{3042C8F3-46EE-7347-B0B7-2E2A93A2705B}" srcOrd="6" destOrd="0" presId="urn:microsoft.com/office/officeart/2005/8/layout/radial1"/>
    <dgm:cxn modelId="{E96B6906-5CB1-FC46-A123-7FF60C087040}" type="presParOf" srcId="{32D21292-4A9F-3645-8856-9D3F4E1EAFFB}" destId="{70DFAB35-FAFD-E84A-900F-53CDC0A096D9}" srcOrd="7" destOrd="0" presId="urn:microsoft.com/office/officeart/2005/8/layout/radial1"/>
    <dgm:cxn modelId="{9D47FE4B-4A76-AF48-A784-32B08AF449A2}" type="presParOf" srcId="{70DFAB35-FAFD-E84A-900F-53CDC0A096D9}" destId="{45AAC79C-0437-6248-99B0-200CFC1E753A}" srcOrd="0" destOrd="0" presId="urn:microsoft.com/office/officeart/2005/8/layout/radial1"/>
    <dgm:cxn modelId="{9CCD1831-5E17-AD4E-88FD-547AE098BDAA}" type="presParOf" srcId="{32D21292-4A9F-3645-8856-9D3F4E1EAFFB}" destId="{682122BA-A35B-674E-9D77-8E3DD8995A1C}" srcOrd="8" destOrd="0" presId="urn:microsoft.com/office/officeart/2005/8/layout/radial1"/>
    <dgm:cxn modelId="{87577A25-B1A6-8147-9D7A-E2227322E99E}" type="presParOf" srcId="{32D21292-4A9F-3645-8856-9D3F4E1EAFFB}" destId="{D9BFC17A-3DE9-644D-8668-DB4C8BB604F8}" srcOrd="9" destOrd="0" presId="urn:microsoft.com/office/officeart/2005/8/layout/radial1"/>
    <dgm:cxn modelId="{6B2D66CC-B411-7A4A-9871-4DA92CCFE7EB}" type="presParOf" srcId="{D9BFC17A-3DE9-644D-8668-DB4C8BB604F8}" destId="{41F4CDB9-533D-3A4E-9910-6C256F65E759}" srcOrd="0" destOrd="0" presId="urn:microsoft.com/office/officeart/2005/8/layout/radial1"/>
    <dgm:cxn modelId="{CBA8BBB5-30B3-0A4D-89ED-056E93CAC358}" type="presParOf" srcId="{32D21292-4A9F-3645-8856-9D3F4E1EAFFB}" destId="{63A7D67B-DEFB-F342-9693-5AEEE108F4CC}" srcOrd="10" destOrd="0" presId="urn:microsoft.com/office/officeart/2005/8/layout/radial1"/>
    <dgm:cxn modelId="{6A21B545-3EE9-E64F-981B-B19B67CDECA2}" type="presParOf" srcId="{32D21292-4A9F-3645-8856-9D3F4E1EAFFB}" destId="{491CFD84-5C5B-FC40-9BD4-294FE785A503}" srcOrd="11" destOrd="0" presId="urn:microsoft.com/office/officeart/2005/8/layout/radial1"/>
    <dgm:cxn modelId="{5D137BEC-1DD2-CA4D-88FF-FBAAB50D17C8}" type="presParOf" srcId="{491CFD84-5C5B-FC40-9BD4-294FE785A503}" destId="{896F1184-A5AF-5942-96FB-83800AD8E1CC}" srcOrd="0" destOrd="0" presId="urn:microsoft.com/office/officeart/2005/8/layout/radial1"/>
    <dgm:cxn modelId="{44A97BAB-ED11-FB45-84E0-81CE0DF29269}" type="presParOf" srcId="{32D21292-4A9F-3645-8856-9D3F4E1EAFFB}" destId="{40E89203-2EEF-B649-8F91-45924722564E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101CD-6438-43C1-807F-A8298172302D}">
      <dsp:nvSpPr>
        <dsp:cNvPr id="0" name=""/>
        <dsp:cNvSpPr/>
      </dsp:nvSpPr>
      <dsp:spPr>
        <a:xfrm rot="5400000">
          <a:off x="1716710" y="1126428"/>
          <a:ext cx="1015147" cy="115571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74456CA-9C47-4260-A7DD-5257FE452800}">
      <dsp:nvSpPr>
        <dsp:cNvPr id="0" name=""/>
        <dsp:cNvSpPr/>
      </dsp:nvSpPr>
      <dsp:spPr>
        <a:xfrm>
          <a:off x="552356" y="0"/>
          <a:ext cx="2614805" cy="1196182"/>
        </a:xfrm>
        <a:prstGeom prst="roundRect">
          <a:avLst>
            <a:gd name="adj" fmla="val 166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Obtain PCs</a:t>
          </a:r>
        </a:p>
      </dsp:txBody>
      <dsp:txXfrm>
        <a:off x="610759" y="58403"/>
        <a:ext cx="2497999" cy="1079376"/>
      </dsp:txXfrm>
    </dsp:sp>
    <dsp:sp modelId="{89AC0906-FFDB-4565-9933-9477887CDFC7}">
      <dsp:nvSpPr>
        <dsp:cNvPr id="0" name=""/>
        <dsp:cNvSpPr/>
      </dsp:nvSpPr>
      <dsp:spPr>
        <a:xfrm>
          <a:off x="3455226" y="45399"/>
          <a:ext cx="3519468" cy="96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Use PC-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AiR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 (</a:t>
          </a:r>
          <a:r>
            <a:rPr lang="en-US" sz="2400" kern="1200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rPr>
            <a:t>low rank part of </a:t>
          </a:r>
          <a14:m xmlns:a14="http://schemas.microsoft.com/office/drawing/2010/main">
            <m:oMath xmlns:m="http://schemas.openxmlformats.org/officeDocument/2006/math">
              <m:r>
                <a:rPr lang="en-US" sz="2400" b="1" i="0" kern="1200" smtClean="0">
                  <a:solidFill>
                    <a:srgbClr val="008080"/>
                  </a:solidFill>
                  <a:latin typeface="Cambria Math" panose="02040503050406030204" pitchFamily="18" charset="0"/>
                  <a:cs typeface="Arial" panose="020B0604020202020204" pitchFamily="34" charset="0"/>
                </a:rPr>
                <m:t>𝚺</m:t>
              </m:r>
            </m:oMath>
          </a14:m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n-US" sz="2400" kern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rPr>
            <a:t>Population structure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>
        <a:off x="3455226" y="45399"/>
        <a:ext cx="3519468" cy="966807"/>
      </dsp:txXfrm>
    </dsp:sp>
    <dsp:sp modelId="{EA216D43-47D8-489D-90B5-C98D4D6514FC}">
      <dsp:nvSpPr>
        <dsp:cNvPr id="0" name=""/>
        <dsp:cNvSpPr/>
      </dsp:nvSpPr>
      <dsp:spPr>
        <a:xfrm rot="5400000">
          <a:off x="3961572" y="2590035"/>
          <a:ext cx="1015147" cy="115571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7A3803E-5704-4AE4-9094-99D741676F43}">
      <dsp:nvSpPr>
        <dsp:cNvPr id="0" name=""/>
        <dsp:cNvSpPr/>
      </dsp:nvSpPr>
      <dsp:spPr>
        <a:xfrm>
          <a:off x="3175471" y="1374314"/>
          <a:ext cx="2684221" cy="1196182"/>
        </a:xfrm>
        <a:prstGeom prst="roundRect">
          <a:avLst>
            <a:gd name="adj" fmla="val 166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Ancestry-adjusted </a:t>
          </a:r>
          <a:r>
            <a:rPr lang="en-US" sz="2400" b="1" kern="1200" dirty="0" err="1">
              <a:latin typeface="Arial" panose="020B0604020202020204" pitchFamily="34" charset="0"/>
              <a:cs typeface="Arial" panose="020B0604020202020204" pitchFamily="34" charset="0"/>
            </a:rPr>
            <a:t>Gs</a:t>
          </a:r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3874" y="1432717"/>
        <a:ext cx="2567415" cy="1079376"/>
      </dsp:txXfrm>
    </dsp:sp>
    <dsp:sp modelId="{AB2BB025-38AD-446C-B24B-EB0A4EBAA2D7}">
      <dsp:nvSpPr>
        <dsp:cNvPr id="0" name=""/>
        <dsp:cNvSpPr/>
      </dsp:nvSpPr>
      <dsp:spPr>
        <a:xfrm>
          <a:off x="5975695" y="1386883"/>
          <a:ext cx="2672743" cy="96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Regress out the PCs from the genotypes G</a:t>
          </a:r>
        </a:p>
      </dsp:txBody>
      <dsp:txXfrm>
        <a:off x="5975695" y="1386883"/>
        <a:ext cx="2672743" cy="966807"/>
      </dsp:txXfrm>
    </dsp:sp>
    <dsp:sp modelId="{B32CB064-986A-422A-90C0-322ACB722BA7}">
      <dsp:nvSpPr>
        <dsp:cNvPr id="0" name=""/>
        <dsp:cNvSpPr/>
      </dsp:nvSpPr>
      <dsp:spPr>
        <a:xfrm rot="5400000">
          <a:off x="6110585" y="3843334"/>
          <a:ext cx="1015147" cy="115571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4E090D6-1DDB-4B3A-9930-168367817D52}">
      <dsp:nvSpPr>
        <dsp:cNvPr id="0" name=""/>
        <dsp:cNvSpPr/>
      </dsp:nvSpPr>
      <dsp:spPr>
        <a:xfrm>
          <a:off x="5253084" y="2718022"/>
          <a:ext cx="2679915" cy="1196182"/>
        </a:xfrm>
        <a:prstGeom prst="roundRect">
          <a:avLst>
            <a:gd name="adj" fmla="val 1667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Calculate kinship using KING</a:t>
          </a:r>
        </a:p>
      </dsp:txBody>
      <dsp:txXfrm>
        <a:off x="5311487" y="2776425"/>
        <a:ext cx="2563109" cy="1079376"/>
      </dsp:txXfrm>
    </dsp:sp>
    <dsp:sp modelId="{CCDE262D-526A-4568-9CF8-8111853F8F8C}">
      <dsp:nvSpPr>
        <dsp:cNvPr id="0" name=""/>
        <dsp:cNvSpPr/>
      </dsp:nvSpPr>
      <dsp:spPr>
        <a:xfrm>
          <a:off x="8133787" y="2752392"/>
          <a:ext cx="3859600" cy="96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8133787" y="2752392"/>
        <a:ext cx="3859600" cy="966807"/>
      </dsp:txXfrm>
    </dsp:sp>
    <dsp:sp modelId="{1C842247-0E73-4EAF-8BBC-CB72E4608AE0}">
      <dsp:nvSpPr>
        <dsp:cNvPr id="0" name=""/>
        <dsp:cNvSpPr/>
      </dsp:nvSpPr>
      <dsp:spPr>
        <a:xfrm>
          <a:off x="7371916" y="4092337"/>
          <a:ext cx="1708911" cy="1196182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Sparse GRM </a:t>
          </a:r>
          <a14:m xmlns:a14="http://schemas.microsoft.com/office/drawing/2010/main">
            <m:oMath xmlns:m="http://schemas.openxmlformats.org/officeDocument/2006/math">
              <m:r>
                <a:rPr lang="en-US" sz="2400" b="1" i="1" kern="1200" smtClean="0">
                  <a:latin typeface="Cambria Math" panose="02040503050406030204" pitchFamily="18" charset="0"/>
                </a:rPr>
                <m:t>(</m:t>
              </m:r>
              <m:sSub>
                <m:sSubPr>
                  <m:ctrlPr>
                    <a:rPr lang="en-US" sz="2400" b="1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400" b="1" i="0" kern="1200" smtClean="0">
                      <a:latin typeface="Cambria Math" panose="02040503050406030204" pitchFamily="18" charset="0"/>
                    </a:rPr>
                    <m:t>𝚺</m:t>
                  </m:r>
                </m:e>
                <m:sub>
                  <m:r>
                    <a:rPr lang="en-US" sz="2400" b="1" i="1" kern="1200" smtClean="0">
                      <a:latin typeface="Cambria Math" panose="02040503050406030204" pitchFamily="18" charset="0"/>
                    </a:rPr>
                    <m:t>𝒔</m:t>
                  </m:r>
                </m:sub>
              </m:sSub>
              <m:r>
                <a:rPr lang="en-US" sz="2400" b="1" i="1" kern="1200" smtClean="0">
                  <a:latin typeface="Cambria Math" panose="02040503050406030204" pitchFamily="18" charset="0"/>
                </a:rPr>
                <m:t>)</m:t>
              </m:r>
            </m:oMath>
          </a14:m>
          <a:endParaRPr lang="en-U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30319" y="4150740"/>
        <a:ext cx="1592105" cy="1079376"/>
      </dsp:txXfrm>
    </dsp:sp>
    <dsp:sp modelId="{307E0A79-D46C-4683-B3F9-FA25FB35BF1B}">
      <dsp:nvSpPr>
        <dsp:cNvPr id="0" name=""/>
        <dsp:cNvSpPr/>
      </dsp:nvSpPr>
      <dsp:spPr>
        <a:xfrm>
          <a:off x="9297886" y="4173193"/>
          <a:ext cx="3128154" cy="96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  Calculate ancestry adjusted GRM elements only when kinships </a:t>
          </a:r>
          <a14:m xmlns:a14="http://schemas.microsoft.com/office/drawing/2010/main">
            <m:oMath xmlns:m="http://schemas.openxmlformats.org/officeDocument/2006/math">
              <m:r>
                <a:rPr lang="en-US" sz="2400" b="0" i="1" kern="1200" smtClean="0">
                  <a:solidFill>
                    <a:srgbClr val="C00000"/>
                  </a:solidFill>
                  <a:latin typeface="Cambria Math" panose="02040503050406030204" pitchFamily="18" charset="0"/>
                  <a:cs typeface="Arial" panose="020B0604020202020204" pitchFamily="34" charset="0"/>
                </a:rPr>
                <m:t>≠0</m:t>
              </m:r>
            </m:oMath>
          </a14:m>
          <a:endParaRPr lang="en-US" sz="2400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97886" y="4173193"/>
        <a:ext cx="3128154" cy="9668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55B93-F221-488E-A6DD-3585A3810F48}">
      <dsp:nvSpPr>
        <dsp:cNvPr id="0" name=""/>
        <dsp:cNvSpPr/>
      </dsp:nvSpPr>
      <dsp:spPr>
        <a:xfrm>
          <a:off x="8863732" y="831447"/>
          <a:ext cx="3798214" cy="36718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01D04-49AC-4A67-A6B9-F9A5E39A3727}">
      <dsp:nvSpPr>
        <dsp:cNvPr id="0" name=""/>
        <dsp:cNvSpPr/>
      </dsp:nvSpPr>
      <dsp:spPr>
        <a:xfrm>
          <a:off x="9089904" y="1215053"/>
          <a:ext cx="3377191" cy="29885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Cloud Deployment</a:t>
          </a:r>
        </a:p>
      </dsp:txBody>
      <dsp:txXfrm>
        <a:off x="9572697" y="1642074"/>
        <a:ext cx="2411606" cy="2134541"/>
      </dsp:txXfrm>
    </dsp:sp>
    <dsp:sp modelId="{B5B7C712-BAEA-4CB9-BE46-7D8984158425}">
      <dsp:nvSpPr>
        <dsp:cNvPr id="0" name=""/>
        <dsp:cNvSpPr/>
      </dsp:nvSpPr>
      <dsp:spPr>
        <a:xfrm rot="2700000">
          <a:off x="4992423" y="793546"/>
          <a:ext cx="3831574" cy="3831574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32F92-3EEC-4BA1-A875-C1A14215AEBF}">
      <dsp:nvSpPr>
        <dsp:cNvPr id="0" name=""/>
        <dsp:cNvSpPr/>
      </dsp:nvSpPr>
      <dsp:spPr>
        <a:xfrm>
          <a:off x="5485628" y="1200159"/>
          <a:ext cx="2867299" cy="286699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Pipeline Building</a:t>
          </a:r>
        </a:p>
      </dsp:txBody>
      <dsp:txXfrm>
        <a:off x="5895528" y="1609806"/>
        <a:ext cx="2047499" cy="2047698"/>
      </dsp:txXfrm>
    </dsp:sp>
    <dsp:sp modelId="{D16185E1-6410-4791-AA2E-9E3560E1B4AC}">
      <dsp:nvSpPr>
        <dsp:cNvPr id="0" name=""/>
        <dsp:cNvSpPr/>
      </dsp:nvSpPr>
      <dsp:spPr>
        <a:xfrm rot="2700000">
          <a:off x="1502439" y="824941"/>
          <a:ext cx="3768783" cy="3768783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98CC9-EBB9-4F53-9ABA-BD5EF7B1083A}">
      <dsp:nvSpPr>
        <dsp:cNvPr id="0" name=""/>
        <dsp:cNvSpPr/>
      </dsp:nvSpPr>
      <dsp:spPr>
        <a:xfrm>
          <a:off x="1748611" y="1202668"/>
          <a:ext cx="3413921" cy="301335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Variant Functional Annotation</a:t>
          </a:r>
        </a:p>
      </dsp:txBody>
      <dsp:txXfrm>
        <a:off x="2236654" y="1633228"/>
        <a:ext cx="2437834" cy="21522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076C1-CF64-C749-8DDC-DE1B9383B816}">
      <dsp:nvSpPr>
        <dsp:cNvPr id="0" name=""/>
        <dsp:cNvSpPr/>
      </dsp:nvSpPr>
      <dsp:spPr>
        <a:xfrm>
          <a:off x="1791829" y="1354989"/>
          <a:ext cx="1575484" cy="15745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FAVOR</a:t>
          </a:r>
        </a:p>
      </dsp:txBody>
      <dsp:txXfrm>
        <a:off x="2022553" y="1585577"/>
        <a:ext cx="1114036" cy="1113377"/>
      </dsp:txXfrm>
    </dsp:sp>
    <dsp:sp modelId="{50502CA9-446D-8245-849D-3BB2890EEFFE}">
      <dsp:nvSpPr>
        <dsp:cNvPr id="0" name=""/>
        <dsp:cNvSpPr/>
      </dsp:nvSpPr>
      <dsp:spPr>
        <a:xfrm rot="16082568">
          <a:off x="2465160" y="1250546"/>
          <a:ext cx="169266" cy="40637"/>
        </a:xfrm>
        <a:custGeom>
          <a:avLst/>
          <a:gdLst/>
          <a:ahLst/>
          <a:cxnLst/>
          <a:rect l="0" t="0" r="0" b="0"/>
          <a:pathLst>
            <a:path>
              <a:moveTo>
                <a:pt x="0" y="20318"/>
              </a:moveTo>
              <a:lnTo>
                <a:pt x="169266" y="2031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45562" y="1266633"/>
        <a:ext cx="8463" cy="8463"/>
      </dsp:txXfrm>
    </dsp:sp>
    <dsp:sp modelId="{F8E55D04-059D-3C45-BB2F-46B3E949B0ED}">
      <dsp:nvSpPr>
        <dsp:cNvPr id="0" name=""/>
        <dsp:cNvSpPr/>
      </dsp:nvSpPr>
      <dsp:spPr>
        <a:xfrm>
          <a:off x="1387468" y="7283"/>
          <a:ext cx="2278583" cy="11790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ENCODE/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Roadmap</a:t>
          </a:r>
        </a:p>
      </dsp:txBody>
      <dsp:txXfrm>
        <a:off x="1721159" y="179957"/>
        <a:ext cx="1611201" cy="833741"/>
      </dsp:txXfrm>
    </dsp:sp>
    <dsp:sp modelId="{26D2463F-D53B-D74F-8C21-F797443ED8A6}">
      <dsp:nvSpPr>
        <dsp:cNvPr id="0" name=""/>
        <dsp:cNvSpPr/>
      </dsp:nvSpPr>
      <dsp:spPr>
        <a:xfrm rot="9546570">
          <a:off x="3309507" y="1842173"/>
          <a:ext cx="6171" cy="40637"/>
        </a:xfrm>
        <a:custGeom>
          <a:avLst/>
          <a:gdLst/>
          <a:ahLst/>
          <a:cxnLst/>
          <a:rect l="0" t="0" r="0" b="0"/>
          <a:pathLst>
            <a:path>
              <a:moveTo>
                <a:pt x="0" y="20318"/>
              </a:moveTo>
              <a:lnTo>
                <a:pt x="6171" y="2031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312438" y="1862337"/>
        <a:ext cx="308" cy="308"/>
      </dsp:txXfrm>
    </dsp:sp>
    <dsp:sp modelId="{D1B656F9-293F-154B-B8DC-2839B33BD528}">
      <dsp:nvSpPr>
        <dsp:cNvPr id="0" name=""/>
        <dsp:cNvSpPr/>
      </dsp:nvSpPr>
      <dsp:spPr>
        <a:xfrm>
          <a:off x="3180446" y="972269"/>
          <a:ext cx="1838698" cy="1179537"/>
        </a:xfrm>
        <a:prstGeom prst="ellipse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Annovar</a:t>
          </a:r>
        </a:p>
      </dsp:txBody>
      <dsp:txXfrm>
        <a:off x="3449717" y="1145008"/>
        <a:ext cx="1300156" cy="834059"/>
      </dsp:txXfrm>
    </dsp:sp>
    <dsp:sp modelId="{46E12116-D221-8B4D-8384-FE429F338603}">
      <dsp:nvSpPr>
        <dsp:cNvPr id="0" name=""/>
        <dsp:cNvSpPr/>
      </dsp:nvSpPr>
      <dsp:spPr>
        <a:xfrm rot="1800000">
          <a:off x="3251097" y="2555241"/>
          <a:ext cx="157921" cy="40637"/>
        </a:xfrm>
        <a:custGeom>
          <a:avLst/>
          <a:gdLst/>
          <a:ahLst/>
          <a:cxnLst/>
          <a:rect l="0" t="0" r="0" b="0"/>
          <a:pathLst>
            <a:path>
              <a:moveTo>
                <a:pt x="0" y="20318"/>
              </a:moveTo>
              <a:lnTo>
                <a:pt x="157921" y="2031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26110" y="2571611"/>
        <a:ext cx="7896" cy="7896"/>
      </dsp:txXfrm>
    </dsp:sp>
    <dsp:sp modelId="{3042C8F3-46EE-7347-B0B7-2E2A93A2705B}">
      <dsp:nvSpPr>
        <dsp:cNvPr id="0" name=""/>
        <dsp:cNvSpPr/>
      </dsp:nvSpPr>
      <dsp:spPr>
        <a:xfrm>
          <a:off x="3319426" y="2320155"/>
          <a:ext cx="1179537" cy="1179537"/>
        </a:xfrm>
        <a:prstGeom prst="ellipse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CADD</a:t>
          </a:r>
        </a:p>
      </dsp:txBody>
      <dsp:txXfrm>
        <a:off x="3492165" y="2492894"/>
        <a:ext cx="834059" cy="834059"/>
      </dsp:txXfrm>
    </dsp:sp>
    <dsp:sp modelId="{70DFAB35-FAFD-E84A-900F-53CDC0A096D9}">
      <dsp:nvSpPr>
        <dsp:cNvPr id="0" name=""/>
        <dsp:cNvSpPr/>
      </dsp:nvSpPr>
      <dsp:spPr>
        <a:xfrm rot="5400000">
          <a:off x="2500436" y="2988359"/>
          <a:ext cx="158270" cy="40637"/>
        </a:xfrm>
        <a:custGeom>
          <a:avLst/>
          <a:gdLst/>
          <a:ahLst/>
          <a:cxnLst/>
          <a:rect l="0" t="0" r="0" b="0"/>
          <a:pathLst>
            <a:path>
              <a:moveTo>
                <a:pt x="0" y="20318"/>
              </a:moveTo>
              <a:lnTo>
                <a:pt x="158270" y="2031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75615" y="3004721"/>
        <a:ext cx="7913" cy="7913"/>
      </dsp:txXfrm>
    </dsp:sp>
    <dsp:sp modelId="{682122BA-A35B-674E-9D77-8E3DD8995A1C}">
      <dsp:nvSpPr>
        <dsp:cNvPr id="0" name=""/>
        <dsp:cNvSpPr/>
      </dsp:nvSpPr>
      <dsp:spPr>
        <a:xfrm>
          <a:off x="1989803" y="3087813"/>
          <a:ext cx="1179537" cy="1179537"/>
        </a:xfrm>
        <a:prstGeom prst="ellipse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GTEX</a:t>
          </a:r>
        </a:p>
      </dsp:txBody>
      <dsp:txXfrm>
        <a:off x="2162542" y="3260552"/>
        <a:ext cx="834059" cy="834059"/>
      </dsp:txXfrm>
    </dsp:sp>
    <dsp:sp modelId="{D9BFC17A-3DE9-644D-8668-DB4C8BB604F8}">
      <dsp:nvSpPr>
        <dsp:cNvPr id="0" name=""/>
        <dsp:cNvSpPr/>
      </dsp:nvSpPr>
      <dsp:spPr>
        <a:xfrm rot="8933418">
          <a:off x="1881270" y="2535562"/>
          <a:ext cx="25815" cy="40637"/>
        </a:xfrm>
        <a:custGeom>
          <a:avLst/>
          <a:gdLst/>
          <a:ahLst/>
          <a:cxnLst/>
          <a:rect l="0" t="0" r="0" b="0"/>
          <a:pathLst>
            <a:path>
              <a:moveTo>
                <a:pt x="0" y="20318"/>
              </a:moveTo>
              <a:lnTo>
                <a:pt x="25815" y="2031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893532" y="2555235"/>
        <a:ext cx="1290" cy="1290"/>
      </dsp:txXfrm>
    </dsp:sp>
    <dsp:sp modelId="{63A7D67B-DEFB-F342-9693-5AEEE108F4CC}">
      <dsp:nvSpPr>
        <dsp:cNvPr id="0" name=""/>
        <dsp:cNvSpPr/>
      </dsp:nvSpPr>
      <dsp:spPr>
        <a:xfrm>
          <a:off x="473877" y="2392241"/>
          <a:ext cx="1625202" cy="1060734"/>
        </a:xfrm>
        <a:prstGeom prst="ellipse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FANTOM</a:t>
          </a:r>
        </a:p>
      </dsp:txBody>
      <dsp:txXfrm>
        <a:off x="711882" y="2547582"/>
        <a:ext cx="1149192" cy="750052"/>
      </dsp:txXfrm>
    </dsp:sp>
    <dsp:sp modelId="{491CFD84-5C5B-FC40-9BD4-294FE785A503}">
      <dsp:nvSpPr>
        <dsp:cNvPr id="0" name=""/>
        <dsp:cNvSpPr/>
      </dsp:nvSpPr>
      <dsp:spPr>
        <a:xfrm rot="12011940">
          <a:off x="1781786" y="1839546"/>
          <a:ext cx="60399" cy="40637"/>
        </a:xfrm>
        <a:custGeom>
          <a:avLst/>
          <a:gdLst/>
          <a:ahLst/>
          <a:cxnLst/>
          <a:rect l="0" t="0" r="0" b="0"/>
          <a:pathLst>
            <a:path>
              <a:moveTo>
                <a:pt x="0" y="20318"/>
              </a:moveTo>
              <a:lnTo>
                <a:pt x="60399" y="2031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810476" y="1858355"/>
        <a:ext cx="3019" cy="3019"/>
      </dsp:txXfrm>
    </dsp:sp>
    <dsp:sp modelId="{40E89203-2EEF-B649-8F91-45924722564E}">
      <dsp:nvSpPr>
        <dsp:cNvPr id="0" name=""/>
        <dsp:cNvSpPr/>
      </dsp:nvSpPr>
      <dsp:spPr>
        <a:xfrm>
          <a:off x="172476" y="967132"/>
          <a:ext cx="1707569" cy="1207315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Other Sources</a:t>
          </a:r>
        </a:p>
      </dsp:txBody>
      <dsp:txXfrm>
        <a:off x="422544" y="1143939"/>
        <a:ext cx="1207433" cy="853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0.28817</cdr:x>
      <cdr:y>0.64518</cdr:y>
    </cdr:from>
    <cdr:to>
      <cdr:x>0.60687</cdr:x>
      <cdr:y>0.91811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34160" y="2998011"/>
          <a:ext cx="1696720" cy="12682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AFR (32%)</a:t>
          </a:r>
        </a:p>
      </cdr:txBody>
    </cdr:sp>
  </cdr:relSizeAnchor>
  <cdr:relSizeAnchor xmlns:cdr="http://schemas.openxmlformats.org/drawingml/2006/chartDrawing">
    <cdr:from>
      <cdr:x>0.17939</cdr:x>
      <cdr:y>0.37894</cdr:y>
    </cdr:from>
    <cdr:to>
      <cdr:x>0.77576</cdr:x>
      <cdr:y>0.75631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55040" y="1760858"/>
          <a:ext cx="3175000" cy="17535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AMR</a:t>
          </a:r>
        </a:p>
        <a:p xmlns:a="http://schemas.openxmlformats.org/drawingml/2006/main"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(16%)</a:t>
          </a:r>
        </a:p>
      </cdr:txBody>
    </cdr:sp>
  </cdr:relSizeAnchor>
  <cdr:relSizeAnchor xmlns:cdr="http://schemas.openxmlformats.org/drawingml/2006/chartDrawing">
    <cdr:from>
      <cdr:x>0.30534</cdr:x>
      <cdr:y>0.20452</cdr:y>
    </cdr:from>
    <cdr:to>
      <cdr:x>0.51527</cdr:x>
      <cdr:y>0.3717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25600" y="950367"/>
          <a:ext cx="1117600" cy="776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Asian (10%)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0.28817</cdr:x>
      <cdr:y>0.64518</cdr:y>
    </cdr:from>
    <cdr:to>
      <cdr:x>0.60687</cdr:x>
      <cdr:y>0.91811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34160" y="2998011"/>
          <a:ext cx="1696720" cy="12682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AFR (18%)</a:t>
          </a:r>
        </a:p>
      </cdr:txBody>
    </cdr:sp>
  </cdr:relSizeAnchor>
  <cdr:relSizeAnchor xmlns:cdr="http://schemas.openxmlformats.org/drawingml/2006/chartDrawing">
    <cdr:from>
      <cdr:x>0.2267</cdr:x>
      <cdr:y>0.38341</cdr:y>
    </cdr:from>
    <cdr:to>
      <cdr:x>0.82307</cdr:x>
      <cdr:y>0.76078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06940" y="1525394"/>
          <a:ext cx="3174978" cy="15013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AMR</a:t>
          </a:r>
        </a:p>
        <a:p xmlns:a="http://schemas.openxmlformats.org/drawingml/2006/main"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(17%)</a:t>
          </a:r>
        </a:p>
      </cdr:txBody>
    </cdr:sp>
  </cdr:relSizeAnchor>
  <cdr:relSizeAnchor xmlns:cdr="http://schemas.openxmlformats.org/drawingml/2006/chartDrawing">
    <cdr:from>
      <cdr:x>0.32694</cdr:x>
      <cdr:y>0.21925</cdr:y>
    </cdr:from>
    <cdr:to>
      <cdr:x>0.53687</cdr:x>
      <cdr:y>0.45478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40576" y="872281"/>
          <a:ext cx="1117634" cy="937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Asian (3%)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B35C8-AB68-4EC5-85DD-B4A42D60156B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6511C-4865-42C0-9549-7214B9321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9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blending?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6511C-4865-42C0-9549-7214B9321F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2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D2595-FAD0-7BB1-6BED-B7BE5376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42E2B1-3BCB-56F4-3939-70663D3CA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02A9F5-17CB-3612-0A6A-0E3409080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D900C-5A4D-F0FA-D177-17715E9648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C9E56-3081-9C43-8F57-3694EE207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79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474B7-2DEC-8AAA-0775-088F87945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0B9D2B-AF47-F8F8-5906-263719F3C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996A6-AE7B-5460-C2BC-A82007D7E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493DB-3263-2F63-4F3E-528DD3091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C9E56-3081-9C43-8F57-3694EE207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339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C9E56-3081-9C43-8F57-3694EE2072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76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E5181-BBC1-35AD-2EAD-4318CED0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4D53E31-FC47-3D1D-AAFD-9A0E96A34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FC1376B-ECE3-BD26-8807-0D927C85C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E10A66-73C4-7179-8E2F-603D4EDA2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C9E56-3081-9C43-8F57-3694EE207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122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6511C-4865-42C0-9549-7214B9321FB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44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6511C-4865-42C0-9549-7214B9321FB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44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6511C-4865-42C0-9549-7214B9321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688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6511C-4865-42C0-9549-7214B9321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11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the burden test is, i.e., calculate sum of X and regress Y on sum of 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6511C-4865-42C0-9549-7214B9321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433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86b7eb6ef_3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2c86b7eb6ef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0) PRS for helping inform clinical decisions such as early screening or treatment plans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While using individual-level genotypic and phenotypic data are ideal, they can be difficult to access AND difficult to handle computationally</a:t>
            </a:r>
          </a:p>
          <a:p>
            <a:pPr marL="685800" lvl="1" indent="-228600">
              <a:buAutoNum type="arabicParenR"/>
            </a:pPr>
            <a:r>
              <a:rPr lang="en-US" dirty="0"/>
              <a:t>We can use publicly available data to achieve very similar performance</a:t>
            </a:r>
          </a:p>
          <a:p>
            <a:pPr marL="685800" lvl="1" indent="-228600">
              <a:buAutoNum type="arabicParenR"/>
            </a:pPr>
            <a:r>
              <a:rPr lang="en-US" dirty="0"/>
              <a:t>GWAS is useful but even highly significant SNPs may have miniscule effects on their own</a:t>
            </a:r>
          </a:p>
          <a:p>
            <a:pPr marL="685800" lvl="1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Use some kind of method for selecting SNPs and their weights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Patient genotype in-house to generate a risk score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Compare against a population distribution to evaluate risk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Will talk through a couple of popular methods</a:t>
            </a:r>
          </a:p>
          <a:p>
            <a:endParaRPr lang="en-US" dirty="0"/>
          </a:p>
          <a:p>
            <a:r>
              <a:rPr lang="en-US" dirty="0"/>
              <a:t>Images from </a:t>
            </a:r>
            <a:r>
              <a:rPr lang="en-US" dirty="0" err="1"/>
              <a:t>thenounproject.com</a:t>
            </a:r>
            <a:r>
              <a:rPr lang="en-US" dirty="0"/>
              <a:t> </a:t>
            </a:r>
          </a:p>
          <a:p>
            <a:r>
              <a:rPr lang="en-US" dirty="0"/>
              <a:t>Table: </a:t>
            </a:r>
            <a:r>
              <a:rPr lang="en-US" dirty="0" err="1"/>
              <a:t>useiconic.com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Calculator : </a:t>
            </a:r>
            <a:r>
              <a:rPr lang="en-US" dirty="0" err="1"/>
              <a:t>Fevzi.Co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DNA: Pham </a:t>
            </a:r>
            <a:r>
              <a:rPr lang="en-US" dirty="0" err="1"/>
              <a:t>Thi</a:t>
            </a:r>
            <a:r>
              <a:rPr lang="en-US" dirty="0"/>
              <a:t> Dieu Linh</a:t>
            </a:r>
          </a:p>
          <a:p>
            <a:r>
              <a:rPr lang="en-US" dirty="0"/>
              <a:t>Curve: </a:t>
            </a:r>
            <a:r>
              <a:rPr lang="en-US" dirty="0" err="1"/>
              <a:t>Robbe</a:t>
            </a:r>
            <a:r>
              <a:rPr lang="en-US" dirty="0"/>
              <a:t> de </a:t>
            </a:r>
            <a:r>
              <a:rPr lang="en-US" dirty="0" err="1"/>
              <a:t>Clerck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48794-689A-4443-BE53-30AF57FF49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6F2D-FE95-554A-A7F4-DFC5D25042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2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LDPred2 doesn’t converge for anything for HDL-GLGC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F6F2D-FE95-554A-A7F4-DFC5D2504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395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C9E56-3081-9C43-8F57-3694EE207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1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ABD35-EB73-4EF0-80AF-9D7866D2BE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72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23B11-B7E9-F178-AE18-BD2036831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E2B10A-3D06-8B72-65C3-B71B2A2CF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D39EE-2E00-4205-EE23-BBA9AD656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ECD97-DA4B-279E-736D-86611C7F1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0E9A8-C2DD-475E-85C8-D96C9E19D9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3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B7DD5-28A4-8434-A1A9-EAE9EFDBA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B53CD5-E83F-646E-BC88-A933EA88F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19E28-1A8B-FDC4-FC29-B751AA87A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E855F-56D1-F153-1A48-80C6083D1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C9E56-3081-9C43-8F57-3694EE2072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63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Flow Work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89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Flow Work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7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Flow Work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55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_01 (yellow)_layout 02">
  <p:cSld name="1_Section_01 (yellow)_layout 0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84d2cc1e9c_1_4478"/>
          <p:cNvSpPr/>
          <p:nvPr/>
        </p:nvSpPr>
        <p:spPr>
          <a:xfrm>
            <a:off x="0" y="434899"/>
            <a:ext cx="12203161" cy="6423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45694" tIns="22822" rIns="45694" bIns="22822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284d2cc1e9c_1_4478"/>
          <p:cNvSpPr/>
          <p:nvPr/>
        </p:nvSpPr>
        <p:spPr>
          <a:xfrm>
            <a:off x="11547369" y="6273211"/>
            <a:ext cx="655865" cy="255300"/>
          </a:xfrm>
          <a:prstGeom prst="rect">
            <a:avLst/>
          </a:prstGeom>
          <a:solidFill>
            <a:srgbClr val="FFDD7F"/>
          </a:solidFill>
          <a:ln>
            <a:noFill/>
          </a:ln>
        </p:spPr>
        <p:txBody>
          <a:bodyPr spcFirstLastPara="1" wrap="square" lIns="45694" tIns="22822" rIns="45694" bIns="22822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84d2cc1e9c_1_4478"/>
          <p:cNvSpPr txBox="1"/>
          <p:nvPr/>
        </p:nvSpPr>
        <p:spPr>
          <a:xfrm>
            <a:off x="11638796" y="6273211"/>
            <a:ext cx="289462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201F4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t>‹#›</a:t>
            </a:fld>
            <a:endParaRPr sz="1000" b="1" i="0" u="none" strike="noStrike" cap="none">
              <a:solidFill>
                <a:srgbClr val="201F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84d2cc1e9c_1_4478"/>
          <p:cNvSpPr/>
          <p:nvPr/>
        </p:nvSpPr>
        <p:spPr>
          <a:xfrm>
            <a:off x="0" y="-447"/>
            <a:ext cx="12192062" cy="1160100"/>
          </a:xfrm>
          <a:prstGeom prst="rect">
            <a:avLst/>
          </a:prstGeom>
          <a:solidFill>
            <a:srgbClr val="262261"/>
          </a:solidFill>
          <a:ln w="25400" cap="flat" cmpd="sng">
            <a:solidFill>
              <a:srgbClr val="1B18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694" tIns="22822" rIns="45694" bIns="22822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84d2cc1e9c_1_4478"/>
          <p:cNvSpPr txBox="1">
            <a:spLocks noGrp="1"/>
          </p:cNvSpPr>
          <p:nvPr>
            <p:ph type="title"/>
          </p:nvPr>
        </p:nvSpPr>
        <p:spPr>
          <a:xfrm>
            <a:off x="465872" y="202021"/>
            <a:ext cx="11262634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90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21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806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04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2337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1007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90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5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Flow Work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9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7663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7/12/2024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36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3513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503534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4365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527871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89188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31598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478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Flow Work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5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Flow Work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8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Flow Work Group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0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Flow Work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8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Flow Work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8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Flow Work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63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7/24/18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Flow Work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2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7/24/18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Data Flow Work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1C1C0-6C59-7B44-9C69-B87C656E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0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5.png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40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4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491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50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10.png"/><Relationship Id="rId7" Type="http://schemas.openxmlformats.org/officeDocument/2006/relationships/image" Target="../media/image35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png"/><Relationship Id="rId11" Type="http://schemas.openxmlformats.org/officeDocument/2006/relationships/image" Target="../media/image390.png"/><Relationship Id="rId5" Type="http://schemas.openxmlformats.org/officeDocument/2006/relationships/image" Target="../media/image330.png"/><Relationship Id="rId10" Type="http://schemas.openxmlformats.org/officeDocument/2006/relationships/image" Target="../media/image380.png"/><Relationship Id="rId4" Type="http://schemas.openxmlformats.org/officeDocument/2006/relationships/image" Target="../media/image320.png"/><Relationship Id="rId9" Type="http://schemas.openxmlformats.org/officeDocument/2006/relationships/image" Target="../media/image3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0.png"/><Relationship Id="rId5" Type="http://schemas.openxmlformats.org/officeDocument/2006/relationships/image" Target="../media/image72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1.png"/><Relationship Id="rId3" Type="http://schemas.openxmlformats.org/officeDocument/2006/relationships/image" Target="../media/image440.png"/><Relationship Id="rId7" Type="http://schemas.openxmlformats.org/officeDocument/2006/relationships/image" Target="../media/image72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490.png"/><Relationship Id="rId9" Type="http://schemas.openxmlformats.org/officeDocument/2006/relationships/image" Target="../media/image54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FB1936-4EAF-4050-8102-9BDFB33EF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26" y="4383770"/>
            <a:ext cx="12017148" cy="185073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Xihong Lin</a:t>
            </a:r>
          </a:p>
          <a:p>
            <a:pPr algn="ctr"/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Biostatistics and Department of Statistics</a:t>
            </a:r>
          </a:p>
          <a:p>
            <a:pPr algn="ctr"/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University</a:t>
            </a:r>
          </a:p>
          <a:p>
            <a:pPr algn="ctr">
              <a:spcBef>
                <a:spcPts val="600"/>
              </a:spcBef>
            </a:pP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082BF0-0A02-EC16-64BA-C63FC767AA25}"/>
              </a:ext>
            </a:extLst>
          </p:cNvPr>
          <p:cNvSpPr txBox="1"/>
          <p:nvPr/>
        </p:nvSpPr>
        <p:spPr>
          <a:xfrm>
            <a:off x="5922335" y="1477787"/>
            <a:ext cx="626966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Empowering a Scalable End-to-End Ecosystem for Whole Genome Sequencing Integrative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3DDB3-F7E2-02DD-11A8-46C0AE5FB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49" y="491687"/>
            <a:ext cx="3941148" cy="3499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9C1D68-CC34-696B-2544-65CCD7052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100" y="491688"/>
            <a:ext cx="8273900" cy="3499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3D107D-82D9-C405-69B9-7F4C9EDAD1AD}"/>
              </a:ext>
            </a:extLst>
          </p:cNvPr>
          <p:cNvSpPr txBox="1"/>
          <p:nvPr/>
        </p:nvSpPr>
        <p:spPr>
          <a:xfrm>
            <a:off x="3997846" y="1085112"/>
            <a:ext cx="8273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Scalable and Interpretable End-to-End Data Science Ecosystem Using Statistics, ML and Genomics and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2996990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53059A-674C-6E4E-BC6F-B672AAFAF623}"/>
              </a:ext>
            </a:extLst>
          </p:cNvPr>
          <p:cNvSpPr/>
          <p:nvPr/>
        </p:nvSpPr>
        <p:spPr>
          <a:xfrm>
            <a:off x="78071" y="211723"/>
            <a:ext cx="11914909" cy="688919"/>
          </a:xfrm>
          <a:prstGeom prst="rect">
            <a:avLst/>
          </a:prstGeom>
          <a:solidFill>
            <a:srgbClr val="98B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C5B85-4CE1-3B4A-A064-E4F08348CA35}"/>
              </a:ext>
            </a:extLst>
          </p:cNvPr>
          <p:cNvSpPr/>
          <p:nvPr/>
        </p:nvSpPr>
        <p:spPr>
          <a:xfrm>
            <a:off x="138545" y="63975"/>
            <a:ext cx="3805880" cy="86498"/>
          </a:xfrm>
          <a:prstGeom prst="rect">
            <a:avLst/>
          </a:prstGeom>
          <a:solidFill>
            <a:srgbClr val="3E7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30D4D8-CEFD-C447-BF2C-4AF3792ACC01}"/>
              </a:ext>
            </a:extLst>
          </p:cNvPr>
          <p:cNvSpPr/>
          <p:nvPr/>
        </p:nvSpPr>
        <p:spPr>
          <a:xfrm>
            <a:off x="4132586" y="71327"/>
            <a:ext cx="3805880" cy="86498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FE174C-C43C-B942-869D-E66DFB4668A7}"/>
              </a:ext>
            </a:extLst>
          </p:cNvPr>
          <p:cNvSpPr/>
          <p:nvPr/>
        </p:nvSpPr>
        <p:spPr>
          <a:xfrm>
            <a:off x="8126627" y="60033"/>
            <a:ext cx="3805880" cy="86498"/>
          </a:xfrm>
          <a:prstGeom prst="rect">
            <a:avLst/>
          </a:prstGeom>
          <a:solidFill>
            <a:srgbClr val="DEA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8848F-66A5-9B49-93BE-61916CFC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" y="114576"/>
            <a:ext cx="12256655" cy="92482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Nonlinear Encoder: Feed-Forward Neural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87229" y="6108420"/>
            <a:ext cx="3596640" cy="510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EA050F-1F9F-F233-899E-F99D823E81C6}"/>
              </a:ext>
            </a:extLst>
          </p:cNvPr>
          <p:cNvSpPr txBox="1"/>
          <p:nvPr/>
        </p:nvSpPr>
        <p:spPr>
          <a:xfrm>
            <a:off x="421357" y="1842698"/>
            <a:ext cx="59867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B7EFA-AD54-E2E5-89A8-95AE9B268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55" y="1631156"/>
            <a:ext cx="5362042" cy="4635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120356-CC5A-3BAE-E185-72D176F2CE03}"/>
                  </a:ext>
                </a:extLst>
              </p:cNvPr>
              <p:cNvSpPr txBox="1"/>
              <p:nvPr/>
            </p:nvSpPr>
            <p:spPr>
              <a:xfrm>
                <a:off x="5039234" y="1991086"/>
                <a:ext cx="7005523" cy="3235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same activation function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applied to all units</a:t>
                </a: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r>
                  <a:rPr lang="en-US" sz="2800" b="0" dirty="0"/>
                  <a:t>      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𝑾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</m:d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</m:sup>
                        </m:sSup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𝒃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120356-CC5A-3BAE-E185-72D176F2C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234" y="1991086"/>
                <a:ext cx="7005523" cy="3235758"/>
              </a:xfrm>
              <a:prstGeom prst="rect">
                <a:avLst/>
              </a:prstGeom>
              <a:blipFill>
                <a:blip r:embed="rId3"/>
                <a:stretch>
                  <a:fillRect l="-1567" t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4717EA6-B844-59F5-877B-A58775BC9A15}"/>
              </a:ext>
            </a:extLst>
          </p:cNvPr>
          <p:cNvSpPr txBox="1"/>
          <p:nvPr/>
        </p:nvSpPr>
        <p:spPr>
          <a:xfrm>
            <a:off x="497356" y="2333336"/>
            <a:ext cx="11273287" cy="255454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effects are linear, CNN and DL are not necessary</a:t>
            </a: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81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7FAF8-EB7E-E214-EDC2-631DD401F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E066B26-C353-C061-E793-5C7AEF992E42}"/>
              </a:ext>
            </a:extLst>
          </p:cNvPr>
          <p:cNvSpPr txBox="1">
            <a:spLocks/>
          </p:cNvSpPr>
          <p:nvPr/>
        </p:nvSpPr>
        <p:spPr>
          <a:xfrm>
            <a:off x="1676644" y="1189623"/>
            <a:ext cx="8991357" cy="297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46B14B-430E-CE88-220F-37351AC946B0}"/>
              </a:ext>
            </a:extLst>
          </p:cNvPr>
          <p:cNvSpPr/>
          <p:nvPr/>
        </p:nvSpPr>
        <p:spPr>
          <a:xfrm>
            <a:off x="0" y="2288518"/>
            <a:ext cx="12192000" cy="240044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AE650-4E8D-A2E5-07F6-E5EA06345B38}"/>
              </a:ext>
            </a:extLst>
          </p:cNvPr>
          <p:cNvSpPr txBox="1"/>
          <p:nvPr/>
        </p:nvSpPr>
        <p:spPr>
          <a:xfrm>
            <a:off x="0" y="2801383"/>
            <a:ext cx="120421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prstClr val="white"/>
                </a:solidFill>
                <a:latin typeface="Arial"/>
                <a:cs typeface="Arial"/>
              </a:rPr>
              <a:t>Part #2:  More fully leverage summary statistics for advanced  analysis </a:t>
            </a:r>
            <a:r>
              <a:rPr lang="en-US" sz="3400" b="1" dirty="0">
                <a:solidFill>
                  <a:srgbClr val="FFFF00"/>
                </a:solidFill>
                <a:latin typeface="Arial"/>
                <a:cs typeface="Arial"/>
              </a:rPr>
              <a:t>without individual-level data</a:t>
            </a:r>
          </a:p>
        </p:txBody>
      </p:sp>
    </p:spTree>
    <p:extLst>
      <p:ext uri="{BB962C8B-B14F-4D97-AF65-F5344CB8AC3E}">
        <p14:creationId xmlns:p14="http://schemas.microsoft.com/office/powerpoint/2010/main" val="1225949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06C8C-98E7-7701-43D8-843BBDE0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B1C1C0-6C59-7B44-9C69-B87C656EFC1E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3223B-6FA1-A23C-1625-154639DD56BA}"/>
              </a:ext>
            </a:extLst>
          </p:cNvPr>
          <p:cNvSpPr txBox="1"/>
          <p:nvPr/>
        </p:nvSpPr>
        <p:spPr>
          <a:xfrm>
            <a:off x="-166255" y="397164"/>
            <a:ext cx="1251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Biobanks and WGS Studies are Diverse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8C8F79-5F14-A916-BBCF-E8ED85C34406}"/>
              </a:ext>
            </a:extLst>
          </p:cNvPr>
          <p:cNvSpPr/>
          <p:nvPr/>
        </p:nvSpPr>
        <p:spPr>
          <a:xfrm>
            <a:off x="-79047" y="113485"/>
            <a:ext cx="12192000" cy="13804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C019A5-0F0A-1BA6-E8D2-A765EF3C6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86" y="2333680"/>
            <a:ext cx="4677428" cy="36295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2C4FC6-14BF-D5E4-D426-9CB5AD629168}"/>
              </a:ext>
            </a:extLst>
          </p:cNvPr>
          <p:cNvSpPr txBox="1"/>
          <p:nvPr/>
        </p:nvSpPr>
        <p:spPr>
          <a:xfrm>
            <a:off x="-83128" y="480564"/>
            <a:ext cx="1234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GWAS Summary statistics are widely publicly available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47F061-D6CE-30D3-6C1E-A087E9846C1B}"/>
              </a:ext>
            </a:extLst>
          </p:cNvPr>
          <p:cNvSpPr txBox="1"/>
          <p:nvPr/>
        </p:nvSpPr>
        <p:spPr>
          <a:xfrm>
            <a:off x="5483930" y="1777655"/>
            <a:ext cx="68650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Due to privacy protection, individual level data are generally not publicly 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GWAS summary statistics are widely publicly 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Q: What can summary statistics (</a:t>
            </a:r>
            <a:r>
              <a:rPr lang="en-US" sz="2800" b="1" dirty="0">
                <a:solidFill>
                  <a:srgbClr val="C00000"/>
                </a:solidFill>
              </a:rPr>
              <a:t>X’X, X’Y)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used for besides linear regression and meta analysis?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0016F1-3ABF-C852-E92D-4F4653481C1F}"/>
                  </a:ext>
                </a:extLst>
              </p:cNvPr>
              <p:cNvSpPr txBox="1"/>
              <p:nvPr/>
            </p:nvSpPr>
            <p:spPr>
              <a:xfrm>
                <a:off x="3466213" y="1631840"/>
                <a:ext cx="15417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𝒀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0016F1-3ABF-C852-E92D-4F4653481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213" y="1631840"/>
                <a:ext cx="1541721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9A71828-5271-DAFD-EF2E-9C1359F75576}"/>
              </a:ext>
            </a:extLst>
          </p:cNvPr>
          <p:cNvSpPr txBox="1"/>
          <p:nvPr/>
        </p:nvSpPr>
        <p:spPr>
          <a:xfrm>
            <a:off x="3763925" y="6237553"/>
            <a:ext cx="185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X’X</a:t>
            </a:r>
          </a:p>
        </p:txBody>
      </p:sp>
    </p:spTree>
    <p:extLst>
      <p:ext uri="{BB962C8B-B14F-4D97-AF65-F5344CB8AC3E}">
        <p14:creationId xmlns:p14="http://schemas.microsoft.com/office/powerpoint/2010/main" val="32345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55D996-ECC2-727D-095B-756BA17A7D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7674" y="1353164"/>
                <a:ext cx="11592140" cy="548204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L0Learn for PRS using individual level data</a:t>
                </a:r>
              </a:p>
              <a:p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600" dirty="0"/>
              </a:p>
              <a:p>
                <a:endPara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70000"/>
                  </a:lnSpc>
                </a:pPr>
                <a:r>
                  <a:rPr lang="en-US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Q: </a:t>
                </a:r>
                <a:r>
                  <a:rPr lang="en-US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we calculate penalized likelihood-based L0Learn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using GWAS summary statistics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𝑿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𝑿</m:t>
                    </m:r>
                    <m:r>
                      <a:rPr lang="en-US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𝑿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𝒀</m:t>
                    </m:r>
                  </m:oMath>
                </a14:m>
                <a:r>
                  <a:rPr lang="en-US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>
                  <a:lnSpc>
                    <a:spcPct val="170000"/>
                  </a:lnSpc>
                </a:pPr>
                <a:endParaRPr 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A: Yes (ALL-SUM)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55D996-ECC2-727D-095B-756BA17A7D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7674" y="1353164"/>
                <a:ext cx="11592140" cy="5482048"/>
              </a:xfrm>
              <a:blipFill>
                <a:blip r:embed="rId3"/>
                <a:stretch>
                  <a:fillRect l="-946"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DB9BD1-0DA4-124C-5335-A2879781DEE5}"/>
                  </a:ext>
                </a:extLst>
              </p:cNvPr>
              <p:cNvSpPr txBox="1"/>
              <p:nvPr/>
            </p:nvSpPr>
            <p:spPr>
              <a:xfrm>
                <a:off x="1785503" y="2018547"/>
                <a:ext cx="9314888" cy="806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</m:sub>
                      </m:sSub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DB9BD1-0DA4-124C-5335-A2879781D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503" y="2018547"/>
                <a:ext cx="9314888" cy="806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6EAFC9C-0C3E-BD42-D5F0-71C730235545}"/>
              </a:ext>
            </a:extLst>
          </p:cNvPr>
          <p:cNvSpPr txBox="1"/>
          <p:nvPr/>
        </p:nvSpPr>
        <p:spPr>
          <a:xfrm>
            <a:off x="6371332" y="3080813"/>
            <a:ext cx="3050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nonzero entries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9DAD9-F11C-2C0D-DD26-859F8D1DB81C}"/>
              </a:ext>
            </a:extLst>
          </p:cNvPr>
          <p:cNvSpPr txBox="1"/>
          <p:nvPr/>
        </p:nvSpPr>
        <p:spPr>
          <a:xfrm>
            <a:off x="9575314" y="3144356"/>
            <a:ext cx="3050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Magnitude of coefficients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488328-232A-D7DC-0ED3-B26FECD29F98}"/>
              </a:ext>
            </a:extLst>
          </p:cNvPr>
          <p:cNvCxnSpPr>
            <a:cxnSpLocks/>
          </p:cNvCxnSpPr>
          <p:nvPr/>
        </p:nvCxnSpPr>
        <p:spPr>
          <a:xfrm flipH="1">
            <a:off x="7896409" y="2788723"/>
            <a:ext cx="174856" cy="27268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0E191A-3995-65E3-D7FD-7EDD524445BB}"/>
              </a:ext>
            </a:extLst>
          </p:cNvPr>
          <p:cNvCxnSpPr>
            <a:cxnSpLocks/>
          </p:cNvCxnSpPr>
          <p:nvPr/>
        </p:nvCxnSpPr>
        <p:spPr>
          <a:xfrm>
            <a:off x="9960045" y="2847750"/>
            <a:ext cx="148457" cy="27403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2694DE-121B-5569-7186-18F3C674A4FB}"/>
              </a:ext>
            </a:extLst>
          </p:cNvPr>
          <p:cNvSpPr/>
          <p:nvPr/>
        </p:nvSpPr>
        <p:spPr>
          <a:xfrm>
            <a:off x="0" y="22788"/>
            <a:ext cx="12192000" cy="99793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ALL-SUM: Aggregated L0Learn  using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statistics for PRS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FA7D49-5AF7-8AFA-C842-459A4A955FF1}"/>
              </a:ext>
            </a:extLst>
          </p:cNvPr>
          <p:cNvGrpSpPr/>
          <p:nvPr/>
        </p:nvGrpSpPr>
        <p:grpSpPr>
          <a:xfrm>
            <a:off x="7208874" y="4991942"/>
            <a:ext cx="4717313" cy="1934727"/>
            <a:chOff x="7208874" y="4991942"/>
            <a:chExt cx="4717313" cy="19347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8283FE-AD3F-6E9B-4AE7-197E9466EED3}"/>
                </a:ext>
              </a:extLst>
            </p:cNvPr>
            <p:cNvSpPr/>
            <p:nvPr/>
          </p:nvSpPr>
          <p:spPr>
            <a:xfrm>
              <a:off x="7208874" y="6403449"/>
              <a:ext cx="471731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Chen, et al, PNAS, in press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E19FF80-929F-32FB-5CE8-9406F8562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57813" y="4991942"/>
              <a:ext cx="1501378" cy="1411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540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57C03-8039-09D9-474D-2FC3B690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325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ALL-SUM: Coordinate descent optimization for Summary stats based L0L2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E8B67F-13D8-54F9-1648-B291F80317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946" y="1481677"/>
                <a:ext cx="69342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Step 1: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2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2"/>
                    </a:solidFill>
                  </a:rPr>
                  <a:t>, update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d>
                          <m:dPr>
                            <m:ctrlPr>
                              <a:rPr lang="en-US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b="1" dirty="0">
                    <a:solidFill>
                      <a:schemeClr val="accent2"/>
                    </a:solidFill>
                  </a:rPr>
                  <a:t> iteratively at step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 dirty="0">
                    <a:solidFill>
                      <a:schemeClr val="accent2"/>
                    </a:solidFill>
                  </a:rPr>
                  <a:t> using S and R by: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bSup>
                      <m:r>
                        <a:rPr lang="en-US" sz="2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1+2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4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rad>
                            <m:radPr>
                              <m:degHide m:val="on"/>
                              <m:ctrlPr>
                                <a:rPr lang="en-US" sz="240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1+2</m:t>
                                  </m:r>
                                  <m:sSub>
                                    <m:sSubPr>
                                      <m:ctrlPr>
                                        <a:rPr lang="en-US" sz="240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E8B67F-13D8-54F9-1648-B291F80317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46" y="1481677"/>
                <a:ext cx="6934200" cy="5032375"/>
              </a:xfrm>
              <a:blipFill>
                <a:blip r:embed="rId2"/>
                <a:stretch>
                  <a:fillRect l="-1757" t="-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879F56C3-CFAB-35BC-D745-0CF0292133B7}"/>
              </a:ext>
            </a:extLst>
          </p:cNvPr>
          <p:cNvGrpSpPr/>
          <p:nvPr/>
        </p:nvGrpSpPr>
        <p:grpSpPr>
          <a:xfrm>
            <a:off x="6758197" y="949194"/>
            <a:ext cx="5433803" cy="5908806"/>
            <a:chOff x="6731251" y="967246"/>
            <a:chExt cx="5433803" cy="590880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4810585-4F3F-86A8-B5F7-59DFEF92D5A7}"/>
                </a:ext>
              </a:extLst>
            </p:cNvPr>
            <p:cNvGrpSpPr/>
            <p:nvPr/>
          </p:nvGrpSpPr>
          <p:grpSpPr>
            <a:xfrm>
              <a:off x="6731251" y="967246"/>
              <a:ext cx="5433803" cy="4923507"/>
              <a:chOff x="6933269" y="1207392"/>
              <a:chExt cx="5433803" cy="492350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18B25C8-8AC0-F493-BA8C-1BCA2C7DC99A}"/>
                  </a:ext>
                </a:extLst>
              </p:cNvPr>
              <p:cNvGrpSpPr/>
              <p:nvPr/>
            </p:nvGrpSpPr>
            <p:grpSpPr>
              <a:xfrm>
                <a:off x="6961146" y="2964789"/>
                <a:ext cx="4524775" cy="3166110"/>
                <a:chOff x="176765" y="2366009"/>
                <a:chExt cx="4524775" cy="316611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65A5157F-96E1-2C1A-0D5C-AD4EB3E80A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4670" y="2366009"/>
                      <a:ext cx="548640" cy="316611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oMath>
                        </m:oMathPara>
                      </a14:m>
                      <a:endParaRPr lang="en-US" b="1" dirty="0"/>
                    </a:p>
                  </p:txBody>
                </p:sp>
              </mc:Choice>
              <mc:Fallback xmlns=""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65A5157F-96E1-2C1A-0D5C-AD4EB3E80A6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74670" y="2366009"/>
                      <a:ext cx="548640" cy="3166110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1087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Rectangle 6">
                      <a:extLst>
                        <a:ext uri="{FF2B5EF4-FFF2-40B4-BE49-F238E27FC236}">
                          <a16:creationId xmlns:a16="http://schemas.microsoft.com/office/drawing/2014/main" id="{458522A4-4575-2E25-2B48-0793E68006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900" y="2366009"/>
                      <a:ext cx="548640" cy="316611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d>
                              </m:sup>
                            </m:sSup>
                          </m:oMath>
                        </m:oMathPara>
                      </a14:m>
                      <a:endParaRPr lang="en-US" b="1" dirty="0"/>
                    </a:p>
                  </p:txBody>
                </p:sp>
              </mc:Choice>
              <mc:Fallback xmlns="">
                <p:sp>
                  <p:nvSpPr>
                    <p:cNvPr id="7" name="Rectangle 6">
                      <a:extLst>
                        <a:ext uri="{FF2B5EF4-FFF2-40B4-BE49-F238E27FC236}">
                          <a16:creationId xmlns:a16="http://schemas.microsoft.com/office/drawing/2014/main" id="{458522A4-4575-2E25-2B48-0793E6800614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52900" y="2366009"/>
                      <a:ext cx="548640" cy="3166110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19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F43E6A4C-C1A1-F7D3-8F89-EB78223DAB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57460" y="3810564"/>
                      <a:ext cx="26128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⋯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F43E6A4C-C1A1-F7D3-8F89-EB78223DABB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57460" y="3810564"/>
                      <a:ext cx="261289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762" r="-71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Rectangle 8">
                      <a:extLst>
                        <a:ext uri="{FF2B5EF4-FFF2-40B4-BE49-F238E27FC236}">
                          <a16:creationId xmlns:a16="http://schemas.microsoft.com/office/drawing/2014/main" id="{CD039EC2-3441-2632-27ED-0CDCA909E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765" y="3187630"/>
                      <a:ext cx="1686325" cy="42291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" name="Rectangle 8">
                      <a:extLst>
                        <a:ext uri="{FF2B5EF4-FFF2-40B4-BE49-F238E27FC236}">
                          <a16:creationId xmlns:a16="http://schemas.microsoft.com/office/drawing/2014/main" id="{CD039EC2-3441-2632-27ED-0CDCA909E499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6765" y="3187630"/>
                      <a:ext cx="1686325" cy="42291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Rectangle 9">
                      <a:extLst>
                        <a:ext uri="{FF2B5EF4-FFF2-40B4-BE49-F238E27FC236}">
                          <a16:creationId xmlns:a16="http://schemas.microsoft.com/office/drawing/2014/main" id="{DAA1A328-DCBF-E315-B533-45A0B9250D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765" y="3949064"/>
                      <a:ext cx="1686325" cy="42291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d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0" name="Rectangle 9">
                      <a:extLst>
                        <a:ext uri="{FF2B5EF4-FFF2-40B4-BE49-F238E27FC236}">
                          <a16:creationId xmlns:a16="http://schemas.microsoft.com/office/drawing/2014/main" id="{DAA1A328-DCBF-E315-B533-45A0B9250DD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6765" y="3949064"/>
                      <a:ext cx="1686325" cy="42291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" name="Right Arrow 13">
                  <a:extLst>
                    <a:ext uri="{FF2B5EF4-FFF2-40B4-BE49-F238E27FC236}">
                      <a16:creationId xmlns:a16="http://schemas.microsoft.com/office/drawing/2014/main" id="{2E8C0549-DB88-0962-4559-71F25573661A}"/>
                    </a:ext>
                  </a:extLst>
                </p:cNvPr>
                <p:cNvSpPr/>
                <p:nvPr/>
              </p:nvSpPr>
              <p:spPr>
                <a:xfrm flipV="1">
                  <a:off x="1991859" y="3593134"/>
                  <a:ext cx="978408" cy="237302"/>
                </a:xfrm>
                <a:prstGeom prst="rightArrow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DC26BD-4116-CE59-1CE2-25F61C93F39E}"/>
                  </a:ext>
                </a:extLst>
              </p:cNvPr>
              <p:cNvSpPr txBox="1"/>
              <p:nvPr/>
            </p:nvSpPr>
            <p:spPr>
              <a:xfrm>
                <a:off x="6933269" y="1207392"/>
                <a:ext cx="543380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 2: Ensemble tuning-specific coefficients estimates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7DA018-3F37-9086-8A67-259737AC9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1251" y="6152051"/>
              <a:ext cx="5007093" cy="724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524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72C2-7910-4182-36C1-639C275B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2" y="191614"/>
            <a:ext cx="12099851" cy="1325563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ALL-Sum achieves high prediction accuracy for continuous traits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3E14AE-B0F5-5130-825F-4A1BD936A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17177"/>
            <a:ext cx="12191999" cy="53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58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7FAF8-EB7E-E214-EDC2-631DD401F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E066B26-C353-C061-E793-5C7AEF992E42}"/>
              </a:ext>
            </a:extLst>
          </p:cNvPr>
          <p:cNvSpPr txBox="1">
            <a:spLocks/>
          </p:cNvSpPr>
          <p:nvPr/>
        </p:nvSpPr>
        <p:spPr>
          <a:xfrm>
            <a:off x="1676644" y="1189623"/>
            <a:ext cx="8991357" cy="297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46B14B-430E-CE88-220F-37351AC946B0}"/>
              </a:ext>
            </a:extLst>
          </p:cNvPr>
          <p:cNvSpPr/>
          <p:nvPr/>
        </p:nvSpPr>
        <p:spPr>
          <a:xfrm>
            <a:off x="0" y="2549755"/>
            <a:ext cx="12192000" cy="189465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AE650-4E8D-A2E5-07F6-E5EA06345B38}"/>
              </a:ext>
            </a:extLst>
          </p:cNvPr>
          <p:cNvSpPr txBox="1"/>
          <p:nvPr/>
        </p:nvSpPr>
        <p:spPr>
          <a:xfrm>
            <a:off x="-246389" y="2666459"/>
            <a:ext cx="12192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prstClr val="white"/>
                </a:solidFill>
                <a:latin typeface="Arial"/>
                <a:cs typeface="Arial"/>
              </a:rPr>
              <a:t>Part #3: Scalability is Critical for Analyzing Big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400" b="1" dirty="0">
              <a:solidFill>
                <a:prstClr val="white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C000"/>
                </a:solidFill>
                <a:latin typeface="Arial"/>
                <a:cs typeface="Arial"/>
              </a:rPr>
              <a:t>Interpretable Sparsity Makes a Difference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3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3F07-F5D3-429B-BB30-BF930CB10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891" y="4715862"/>
            <a:ext cx="12099635" cy="1560945"/>
          </a:xfrm>
        </p:spPr>
        <p:txBody>
          <a:bodyPr>
            <a:noAutofit/>
          </a:bodyPr>
          <a:lstStyle/>
          <a:p>
            <a:pPr algn="l"/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8075"/>
            <a:ext cx="12192000" cy="103279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66255" y="397164"/>
            <a:ext cx="1251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Fairness: Large Biobanks and WGS Studies are Diverse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2908" y="1198706"/>
            <a:ext cx="421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Multi-Ancestry </a:t>
            </a:r>
          </a:p>
        </p:txBody>
      </p:sp>
      <p:graphicFrame>
        <p:nvGraphicFramePr>
          <p:cNvPr id="16" name="Chart 15"/>
          <p:cNvGraphicFramePr/>
          <p:nvPr/>
        </p:nvGraphicFramePr>
        <p:xfrm>
          <a:off x="37743" y="1811315"/>
          <a:ext cx="4759401" cy="4227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796732" y="3637569"/>
            <a:ext cx="1209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EUR (40%)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32607DA-5B94-2DDF-75F5-B6FF1600BC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446504"/>
              </p:ext>
            </p:extLst>
          </p:nvPr>
        </p:nvGraphicFramePr>
        <p:xfrm>
          <a:off x="7261754" y="1652769"/>
          <a:ext cx="5323840" cy="432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DB1EB17-7570-A90E-617E-F6F55DE655C3}"/>
              </a:ext>
            </a:extLst>
          </p:cNvPr>
          <p:cNvSpPr txBox="1"/>
          <p:nvPr/>
        </p:nvSpPr>
        <p:spPr>
          <a:xfrm>
            <a:off x="10397477" y="3559900"/>
            <a:ext cx="1209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EUR (52%)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C253E2-4AD5-1761-4CA2-395E3533A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663" y="1680603"/>
            <a:ext cx="5800403" cy="4394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7937BB-DE62-2E3E-E449-6475D23AFDAE}"/>
              </a:ext>
            </a:extLst>
          </p:cNvPr>
          <p:cNvSpPr txBox="1"/>
          <p:nvPr/>
        </p:nvSpPr>
        <p:spPr>
          <a:xfrm>
            <a:off x="60706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FC51FF-3BA3-A814-71D5-29F1FFA2F21B}"/>
              </a:ext>
            </a:extLst>
          </p:cNvPr>
          <p:cNvSpPr txBox="1"/>
          <p:nvPr/>
        </p:nvSpPr>
        <p:spPr>
          <a:xfrm>
            <a:off x="6527800" y="3400811"/>
            <a:ext cx="1209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EUR (40%)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5407F1-F92B-D6F8-E750-F15BFB0D0E14}"/>
              </a:ext>
            </a:extLst>
          </p:cNvPr>
          <p:cNvSpPr txBox="1"/>
          <p:nvPr/>
        </p:nvSpPr>
        <p:spPr>
          <a:xfrm>
            <a:off x="317770" y="5972248"/>
            <a:ext cx="11752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n=185,000 (WGS)	        n=135,000(WGS)  	        n=250,000 WGS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								   +210 (WES)</a:t>
            </a:r>
          </a:p>
        </p:txBody>
      </p:sp>
    </p:spTree>
    <p:extLst>
      <p:ext uri="{BB962C8B-B14F-4D97-AF65-F5344CB8AC3E}">
        <p14:creationId xmlns:p14="http://schemas.microsoft.com/office/powerpoint/2010/main" val="1834860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822960" y="174437"/>
            <a:ext cx="1353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Massive Rare Variants in WGS Data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(TOPMed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Freeze 10a (n=185,000))</a:t>
            </a:r>
          </a:p>
        </p:txBody>
      </p:sp>
      <p:sp>
        <p:nvSpPr>
          <p:cNvPr id="2" name="Oval 1"/>
          <p:cNvSpPr/>
          <p:nvPr/>
        </p:nvSpPr>
        <p:spPr>
          <a:xfrm>
            <a:off x="2478158" y="2107096"/>
            <a:ext cx="9150626" cy="44394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448B6CD6-33E9-C3C5-AAC1-8558937A6A18}"/>
              </a:ext>
            </a:extLst>
          </p:cNvPr>
          <p:cNvGraphicFramePr>
            <a:graphicFrameLocks noGrp="1"/>
          </p:cNvGraphicFramePr>
          <p:nvPr/>
        </p:nvGraphicFramePr>
        <p:xfrm>
          <a:off x="193810" y="1503989"/>
          <a:ext cx="11499580" cy="485006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91474">
                  <a:extLst>
                    <a:ext uri="{9D8B030D-6E8A-4147-A177-3AD203B41FA5}">
                      <a16:colId xmlns:a16="http://schemas.microsoft.com/office/drawing/2014/main" val="1038246643"/>
                    </a:ext>
                  </a:extLst>
                </a:gridCol>
                <a:gridCol w="1488558">
                  <a:extLst>
                    <a:ext uri="{9D8B030D-6E8A-4147-A177-3AD203B41FA5}">
                      <a16:colId xmlns:a16="http://schemas.microsoft.com/office/drawing/2014/main" val="2940718623"/>
                    </a:ext>
                  </a:extLst>
                </a:gridCol>
                <a:gridCol w="1190888">
                  <a:extLst>
                    <a:ext uri="{9D8B030D-6E8A-4147-A177-3AD203B41FA5}">
                      <a16:colId xmlns:a16="http://schemas.microsoft.com/office/drawing/2014/main" val="1468890866"/>
                    </a:ext>
                  </a:extLst>
                </a:gridCol>
                <a:gridCol w="1338110">
                  <a:extLst>
                    <a:ext uri="{9D8B030D-6E8A-4147-A177-3AD203B41FA5}">
                      <a16:colId xmlns:a16="http://schemas.microsoft.com/office/drawing/2014/main" val="2723866434"/>
                    </a:ext>
                  </a:extLst>
                </a:gridCol>
                <a:gridCol w="1338110">
                  <a:extLst>
                    <a:ext uri="{9D8B030D-6E8A-4147-A177-3AD203B41FA5}">
                      <a16:colId xmlns:a16="http://schemas.microsoft.com/office/drawing/2014/main" val="1841684967"/>
                    </a:ext>
                  </a:extLst>
                </a:gridCol>
                <a:gridCol w="1338110">
                  <a:extLst>
                    <a:ext uri="{9D8B030D-6E8A-4147-A177-3AD203B41FA5}">
                      <a16:colId xmlns:a16="http://schemas.microsoft.com/office/drawing/2014/main" val="3386939230"/>
                    </a:ext>
                  </a:extLst>
                </a:gridCol>
                <a:gridCol w="1338110">
                  <a:extLst>
                    <a:ext uri="{9D8B030D-6E8A-4147-A177-3AD203B41FA5}">
                      <a16:colId xmlns:a16="http://schemas.microsoft.com/office/drawing/2014/main" val="260385973"/>
                    </a:ext>
                  </a:extLst>
                </a:gridCol>
                <a:gridCol w="1338110">
                  <a:extLst>
                    <a:ext uri="{9D8B030D-6E8A-4147-A177-3AD203B41FA5}">
                      <a16:colId xmlns:a16="http://schemas.microsoft.com/office/drawing/2014/main" val="3304515554"/>
                    </a:ext>
                  </a:extLst>
                </a:gridCol>
                <a:gridCol w="1338110">
                  <a:extLst>
                    <a:ext uri="{9D8B030D-6E8A-4147-A177-3AD203B41FA5}">
                      <a16:colId xmlns:a16="http://schemas.microsoft.com/office/drawing/2014/main" val="1829099438"/>
                    </a:ext>
                  </a:extLst>
                </a:gridCol>
              </a:tblGrid>
              <a:tr h="605781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Category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PASS</a:t>
                      </a:r>
                    </a:p>
                    <a:p>
                      <a:pPr algn="ctr"/>
                      <a:r>
                        <a:rPr lang="en-US" sz="1700" b="1" dirty="0"/>
                        <a:t>Variants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Singletons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Doubletons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MAF &gt; .0001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MAF &gt; 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MAF &gt; .005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MAF &gt; .05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7316999"/>
                  </a:ext>
                </a:extLst>
              </a:tr>
              <a:tr h="605781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SNP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845M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44.7%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15.6%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4.61%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1.18%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0.98%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0.75%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066131"/>
                  </a:ext>
                </a:extLst>
              </a:tr>
              <a:tr h="605781">
                <a:tc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Synonymous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3.17M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41.0%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15.1%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5.29%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1.28%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0.97%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0.66%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4427004"/>
                  </a:ext>
                </a:extLst>
              </a:tr>
              <a:tr h="605781">
                <a:tc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0070C0"/>
                          </a:solidFill>
                        </a:rPr>
                        <a:t>Missense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0070C0"/>
                          </a:solidFill>
                        </a:rPr>
                        <a:t>6.74M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0070C0"/>
                          </a:solidFill>
                        </a:rPr>
                        <a:t>45.4%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0070C0"/>
                          </a:solidFill>
                        </a:rPr>
                        <a:t>15.7%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0070C0"/>
                          </a:solidFill>
                        </a:rPr>
                        <a:t>3.91%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0070C0"/>
                          </a:solidFill>
                        </a:rPr>
                        <a:t>0.79%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0070C0"/>
                          </a:solidFill>
                        </a:rPr>
                        <a:t>0.51%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0070C0"/>
                          </a:solidFill>
                        </a:rPr>
                        <a:t>0.28%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8140155"/>
                  </a:ext>
                </a:extLst>
              </a:tr>
              <a:tr h="605781">
                <a:tc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solidFill>
                            <a:srgbClr val="C00000"/>
                          </a:solidFill>
                        </a:rPr>
                        <a:t>pLoF</a:t>
                      </a:r>
                      <a:endParaRPr lang="en-US" sz="17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442K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52.2%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16.2%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2.53%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0.52%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0.35%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0.23%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53047"/>
                  </a:ext>
                </a:extLst>
              </a:tr>
              <a:tr h="605781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Indels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70.5M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46.6%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15.5%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4.53%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1.07%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0.77%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0.46%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5784197"/>
                  </a:ext>
                </a:extLst>
              </a:tr>
              <a:tr h="605781">
                <a:tc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Inframe</a:t>
                      </a:r>
                      <a:endParaRPr lang="en-US" sz="17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91K</a:t>
                      </a:r>
                      <a:endParaRPr lang="en-US" sz="17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32.9%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15.8%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6.07%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0.98%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0.43%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0.17%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447896"/>
                  </a:ext>
                </a:extLst>
              </a:tr>
              <a:tr h="605781">
                <a:tc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Frameshift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182K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43.7%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17.5%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2.94%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0.50%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0.27%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C00000"/>
                          </a:solidFill>
                        </a:rPr>
                        <a:t>0.12%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5917780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EB1519B9-F854-5E09-53A3-45663CF7216F}"/>
              </a:ext>
            </a:extLst>
          </p:cNvPr>
          <p:cNvSpPr/>
          <p:nvPr/>
        </p:nvSpPr>
        <p:spPr>
          <a:xfrm>
            <a:off x="2478158" y="2107096"/>
            <a:ext cx="9367632" cy="5243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9CCA92-5A9A-86C3-929B-FBFECF330238}"/>
              </a:ext>
            </a:extLst>
          </p:cNvPr>
          <p:cNvSpPr/>
          <p:nvPr/>
        </p:nvSpPr>
        <p:spPr>
          <a:xfrm>
            <a:off x="2478158" y="4535336"/>
            <a:ext cx="9367632" cy="5243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783A1-AA77-D40B-D11A-EAF16CCFE0B7}"/>
              </a:ext>
            </a:extLst>
          </p:cNvPr>
          <p:cNvSpPr txBox="1"/>
          <p:nvPr/>
        </p:nvSpPr>
        <p:spPr>
          <a:xfrm>
            <a:off x="3136107" y="6354056"/>
            <a:ext cx="561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Pre-QC: 1 billion+ variants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36C721-FA87-89E7-12C7-FD7E1B26B074}"/>
              </a:ext>
            </a:extLst>
          </p:cNvPr>
          <p:cNvSpPr txBox="1"/>
          <p:nvPr/>
        </p:nvSpPr>
        <p:spPr>
          <a:xfrm>
            <a:off x="5486400" y="306150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16AFD5-6768-E101-2F32-A391DCE890C7}"/>
              </a:ext>
            </a:extLst>
          </p:cNvPr>
          <p:cNvSpPr txBox="1"/>
          <p:nvPr/>
        </p:nvSpPr>
        <p:spPr>
          <a:xfrm>
            <a:off x="5486400" y="306150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C70718-6D69-C8D6-A4A6-6EC3D781D8CA}"/>
              </a:ext>
            </a:extLst>
          </p:cNvPr>
          <p:cNvGrpSpPr/>
          <p:nvPr/>
        </p:nvGrpSpPr>
        <p:grpSpPr>
          <a:xfrm>
            <a:off x="1064871" y="2631440"/>
            <a:ext cx="10000526" cy="2428240"/>
            <a:chOff x="1064871" y="2631440"/>
            <a:chExt cx="9150626" cy="2428240"/>
          </a:xfrm>
          <a:solidFill>
            <a:schemeClr val="accent2"/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E6EDB7-F495-8B37-C7EA-F8859F549AC3}"/>
                </a:ext>
              </a:extLst>
            </p:cNvPr>
            <p:cNvSpPr txBox="1"/>
            <p:nvPr/>
          </p:nvSpPr>
          <p:spPr>
            <a:xfrm>
              <a:off x="1064871" y="2631440"/>
              <a:ext cx="9150626" cy="24282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8B6D8D-713F-7201-83A6-D224D972D423}"/>
                </a:ext>
              </a:extLst>
            </p:cNvPr>
            <p:cNvSpPr txBox="1"/>
            <p:nvPr/>
          </p:nvSpPr>
          <p:spPr>
            <a:xfrm>
              <a:off x="1682188" y="3259811"/>
              <a:ext cx="8533309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Goal: Scan the genome to identify SNV sets (masks) associated with diseases/traits</a:t>
              </a:r>
              <a:r>
                <a:rPr lang="en-US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50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7FAF8-EB7E-E214-EDC2-631DD401F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E066B26-C353-C061-E793-5C7AEF992E42}"/>
              </a:ext>
            </a:extLst>
          </p:cNvPr>
          <p:cNvSpPr txBox="1">
            <a:spLocks/>
          </p:cNvSpPr>
          <p:nvPr/>
        </p:nvSpPr>
        <p:spPr>
          <a:xfrm>
            <a:off x="1676644" y="1189623"/>
            <a:ext cx="8991357" cy="297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AE650-4E8D-A2E5-07F6-E5EA06345B38}"/>
              </a:ext>
            </a:extLst>
          </p:cNvPr>
          <p:cNvSpPr txBox="1"/>
          <p:nvPr/>
        </p:nvSpPr>
        <p:spPr>
          <a:xfrm>
            <a:off x="-55003" y="437369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prstClr val="white"/>
                </a:solidFill>
                <a:latin typeface="Arial"/>
                <a:cs typeface="Arial"/>
              </a:rPr>
              <a:t>Part #1: Interpretable Scalability Makes a Difference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24016-47F6-4E15-C36E-998DEB31690F}"/>
              </a:ext>
            </a:extLst>
          </p:cNvPr>
          <p:cNvSpPr txBox="1"/>
          <p:nvPr/>
        </p:nvSpPr>
        <p:spPr>
          <a:xfrm>
            <a:off x="0" y="600708"/>
            <a:ext cx="12480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Goal: Make Multi-Ancestry WGS Analysis Scalable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How: Fitting Mixed Models with Sparse GRMs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Motivation: Fitting mixed models for UKB (n=500K) using a traditional GRM is not scalable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325CA9-A500-FDE8-5E61-6A81478A2CEE}"/>
              </a:ext>
            </a:extLst>
          </p:cNvPr>
          <p:cNvGrpSpPr/>
          <p:nvPr/>
        </p:nvGrpSpPr>
        <p:grpSpPr>
          <a:xfrm>
            <a:off x="5050561" y="4298393"/>
            <a:ext cx="2243522" cy="2559607"/>
            <a:chOff x="5050561" y="4298393"/>
            <a:chExt cx="2243522" cy="255960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6B4442D-B660-5EA9-1971-57D328B66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9438" y="4298393"/>
              <a:ext cx="1713124" cy="171922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7BDFC1-48BC-B85E-0CD5-3406543A9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0561" y="6211768"/>
              <a:ext cx="2243522" cy="646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43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C9C40630-FA73-43DE-ACBD-2BEF8879A512}"/>
              </a:ext>
            </a:extLst>
          </p:cNvPr>
          <p:cNvGrpSpPr/>
          <p:nvPr/>
        </p:nvGrpSpPr>
        <p:grpSpPr>
          <a:xfrm>
            <a:off x="224366" y="69743"/>
            <a:ext cx="11722689" cy="6539876"/>
            <a:chOff x="-1" y="192163"/>
            <a:chExt cx="12267449" cy="6560785"/>
          </a:xfrm>
        </p:grpSpPr>
        <p:sp>
          <p:nvSpPr>
            <p:cNvPr id="48" name="Right Arrow 2">
              <a:extLst>
                <a:ext uri="{FF2B5EF4-FFF2-40B4-BE49-F238E27FC236}">
                  <a16:creationId xmlns:a16="http://schemas.microsoft.com/office/drawing/2014/main" id="{49BE5568-5D1A-4012-B9E1-B4FF78F0B78A}"/>
                </a:ext>
              </a:extLst>
            </p:cNvPr>
            <p:cNvSpPr/>
            <p:nvPr/>
          </p:nvSpPr>
          <p:spPr>
            <a:xfrm>
              <a:off x="-1" y="3285783"/>
              <a:ext cx="12129655" cy="840728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2FAE0C4-DB88-4178-801C-A9527D732956}"/>
                </a:ext>
              </a:extLst>
            </p:cNvPr>
            <p:cNvSpPr txBox="1"/>
            <p:nvPr/>
          </p:nvSpPr>
          <p:spPr>
            <a:xfrm>
              <a:off x="176586" y="3434597"/>
              <a:ext cx="120908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pc="150" dirty="0">
                  <a:solidFill>
                    <a:schemeClr val="bg1"/>
                  </a:solidFill>
                  <a:latin typeface="Arial"/>
                  <a:cs typeface="Arial"/>
                </a:rPr>
                <a:t>Multi-Ancestry Whole Genome Sequencing Timeline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5EF2C4D-CC5C-442B-B368-CDCBCF1A58F4}"/>
                </a:ext>
              </a:extLst>
            </p:cNvPr>
            <p:cNvGrpSpPr/>
            <p:nvPr/>
          </p:nvGrpSpPr>
          <p:grpSpPr>
            <a:xfrm>
              <a:off x="249452" y="192163"/>
              <a:ext cx="12017391" cy="6560785"/>
              <a:chOff x="131235" y="224294"/>
              <a:chExt cx="12017391" cy="6560785"/>
            </a:xfrm>
          </p:grpSpPr>
          <p:sp>
            <p:nvSpPr>
              <p:cNvPr id="52" name="Rectangular Callout 32">
                <a:extLst>
                  <a:ext uri="{FF2B5EF4-FFF2-40B4-BE49-F238E27FC236}">
                    <a16:creationId xmlns:a16="http://schemas.microsoft.com/office/drawing/2014/main" id="{61082C03-D1FD-48BB-ACF2-CE90A3F7DF9A}"/>
                  </a:ext>
                </a:extLst>
              </p:cNvPr>
              <p:cNvSpPr/>
              <p:nvPr/>
            </p:nvSpPr>
            <p:spPr>
              <a:xfrm>
                <a:off x="4815178" y="277724"/>
                <a:ext cx="3191707" cy="2502140"/>
              </a:xfrm>
              <a:prstGeom prst="wedgeRectCallout">
                <a:avLst>
                  <a:gd name="adj1" fmla="val 5703"/>
                  <a:gd name="adj2" fmla="val 62180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Rectangular Callout 18">
                <a:extLst>
                  <a:ext uri="{FF2B5EF4-FFF2-40B4-BE49-F238E27FC236}">
                    <a16:creationId xmlns:a16="http://schemas.microsoft.com/office/drawing/2014/main" id="{90F45B2E-E675-4564-AD00-77A8D94F965F}"/>
                  </a:ext>
                </a:extLst>
              </p:cNvPr>
              <p:cNvSpPr/>
              <p:nvPr/>
            </p:nvSpPr>
            <p:spPr>
              <a:xfrm>
                <a:off x="755941" y="224294"/>
                <a:ext cx="3106487" cy="2496457"/>
              </a:xfrm>
              <a:prstGeom prst="wedgeRectCallout">
                <a:avLst>
                  <a:gd name="adj1" fmla="val 37606"/>
                  <a:gd name="adj2" fmla="val 68799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5" name="Rectangular Callout 17">
                <a:extLst>
                  <a:ext uri="{FF2B5EF4-FFF2-40B4-BE49-F238E27FC236}">
                    <a16:creationId xmlns:a16="http://schemas.microsoft.com/office/drawing/2014/main" id="{DF25B9A3-95CF-4671-A886-093C58BA1792}"/>
                  </a:ext>
                </a:extLst>
              </p:cNvPr>
              <p:cNvSpPr/>
              <p:nvPr/>
            </p:nvSpPr>
            <p:spPr>
              <a:xfrm rot="10800000">
                <a:off x="4044449" y="4649325"/>
                <a:ext cx="3700154" cy="2135754"/>
              </a:xfrm>
              <a:prstGeom prst="wedgeRectCallout">
                <a:avLst>
                  <a:gd name="adj1" fmla="val 14108"/>
                  <a:gd name="adj2" fmla="val 69193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4BF135D-D6C3-4524-BDD9-066CA69AAA71}"/>
                  </a:ext>
                </a:extLst>
              </p:cNvPr>
              <p:cNvSpPr txBox="1"/>
              <p:nvPr/>
            </p:nvSpPr>
            <p:spPr>
              <a:xfrm>
                <a:off x="1051253" y="2141648"/>
                <a:ext cx="2297682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595959"/>
                    </a:solidFill>
                    <a:latin typeface="Arial"/>
                    <a:cs typeface="Arial"/>
                  </a:rPr>
                  <a:t>1000 Genomes </a:t>
                </a:r>
                <a:br>
                  <a:rPr lang="en-US" b="1" dirty="0">
                    <a:solidFill>
                      <a:srgbClr val="595959"/>
                    </a:solidFill>
                    <a:latin typeface="Arial"/>
                    <a:cs typeface="Arial"/>
                  </a:rPr>
                </a:br>
                <a:r>
                  <a:rPr lang="en-US" b="1" dirty="0">
                    <a:solidFill>
                      <a:srgbClr val="595959"/>
                    </a:solidFill>
                    <a:latin typeface="Arial"/>
                    <a:cs typeface="Arial"/>
                  </a:rPr>
                  <a:t>N=1000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CEC8870-0442-42F9-9A81-132787641BA4}"/>
                  </a:ext>
                </a:extLst>
              </p:cNvPr>
              <p:cNvSpPr txBox="1"/>
              <p:nvPr/>
            </p:nvSpPr>
            <p:spPr>
              <a:xfrm>
                <a:off x="5262613" y="1964304"/>
                <a:ext cx="2666949" cy="840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595959"/>
                    </a:solidFill>
                    <a:latin typeface="Arial"/>
                    <a:cs typeface="Arial"/>
                  </a:rPr>
                  <a:t>GSP-CCDG (NHGRI)</a:t>
                </a:r>
                <a:br>
                  <a:rPr lang="en-US" b="1" dirty="0">
                    <a:solidFill>
                      <a:srgbClr val="595959"/>
                    </a:solidFill>
                    <a:latin typeface="Arial"/>
                    <a:cs typeface="Arial"/>
                  </a:rPr>
                </a:br>
                <a:r>
                  <a:rPr lang="en-US" b="1" dirty="0">
                    <a:solidFill>
                      <a:srgbClr val="595959"/>
                    </a:solidFill>
                    <a:latin typeface="Arial"/>
                    <a:cs typeface="Arial"/>
                  </a:rPr>
                  <a:t>N=140,000 WGS &amp; 210,000 WES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A7AC35B-6813-4FD2-8675-6FA0C066657E}"/>
                  </a:ext>
                </a:extLst>
              </p:cNvPr>
              <p:cNvSpPr txBox="1"/>
              <p:nvPr/>
            </p:nvSpPr>
            <p:spPr>
              <a:xfrm>
                <a:off x="2930818" y="3219378"/>
                <a:ext cx="870203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latin typeface="Arial"/>
                    <a:cs typeface="Arial"/>
                  </a:rPr>
                  <a:t>2008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D9D14C7-2DA2-433E-A2AD-DFA0ABF9BAAC}"/>
                  </a:ext>
                </a:extLst>
              </p:cNvPr>
              <p:cNvSpPr txBox="1"/>
              <p:nvPr/>
            </p:nvSpPr>
            <p:spPr>
              <a:xfrm>
                <a:off x="4952445" y="3958635"/>
                <a:ext cx="853275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latin typeface="Arial"/>
                    <a:cs typeface="Arial"/>
                  </a:rPr>
                  <a:t>2015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9D64CD3-D252-4610-971D-49360AE02D2E}"/>
                  </a:ext>
                </a:extLst>
              </p:cNvPr>
              <p:cNvSpPr txBox="1"/>
              <p:nvPr/>
            </p:nvSpPr>
            <p:spPr>
              <a:xfrm>
                <a:off x="6103799" y="3160188"/>
                <a:ext cx="853275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latin typeface="Arial"/>
                    <a:cs typeface="Arial"/>
                  </a:rPr>
                  <a:t>2016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C493585-787F-492B-B4E9-C613003C7AEA}"/>
                  </a:ext>
                </a:extLst>
              </p:cNvPr>
              <p:cNvSpPr txBox="1"/>
              <p:nvPr/>
            </p:nvSpPr>
            <p:spPr>
              <a:xfrm>
                <a:off x="4014757" y="5095902"/>
                <a:ext cx="1429954" cy="840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 err="1">
                    <a:solidFill>
                      <a:srgbClr val="595959"/>
                    </a:solidFill>
                    <a:latin typeface="Arial"/>
                    <a:cs typeface="Arial"/>
                  </a:rPr>
                  <a:t>TOPMed</a:t>
                </a:r>
                <a:r>
                  <a:rPr lang="en-US" b="1" dirty="0">
                    <a:solidFill>
                      <a:srgbClr val="595959"/>
                    </a:solidFill>
                    <a:latin typeface="Arial"/>
                    <a:cs typeface="Arial"/>
                  </a:rPr>
                  <a:t> (NHLBI)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595959"/>
                    </a:solidFill>
                    <a:latin typeface="Arial"/>
                    <a:cs typeface="Arial"/>
                  </a:rPr>
                  <a:t>N=200,000</a:t>
                </a:r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15F82C9F-A237-43C8-B68C-DF3F8C0C8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0673" y="464219"/>
                <a:ext cx="1942931" cy="1629970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54B7B2D2-9A71-4D9C-842F-096BB5BC5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76188" y="4968149"/>
                <a:ext cx="2108498" cy="1233540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BBC5C0E2-47FD-44E3-A089-B2C96304A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2614" y="445901"/>
                <a:ext cx="2283493" cy="1413832"/>
              </a:xfrm>
              <a:prstGeom prst="rect">
                <a:avLst/>
              </a:prstGeom>
            </p:spPr>
          </p:pic>
          <p:sp>
            <p:nvSpPr>
              <p:cNvPr id="67" name="Rectangular Callout 19">
                <a:extLst>
                  <a:ext uri="{FF2B5EF4-FFF2-40B4-BE49-F238E27FC236}">
                    <a16:creationId xmlns:a16="http://schemas.microsoft.com/office/drawing/2014/main" id="{6B4A9838-8011-4726-8613-891E4B6C9338}"/>
                  </a:ext>
                </a:extLst>
              </p:cNvPr>
              <p:cNvSpPr/>
              <p:nvPr/>
            </p:nvSpPr>
            <p:spPr>
              <a:xfrm rot="10800000">
                <a:off x="8137498" y="4649325"/>
                <a:ext cx="4011128" cy="2129272"/>
              </a:xfrm>
              <a:prstGeom prst="wedgeRectCallout">
                <a:avLst>
                  <a:gd name="adj1" fmla="val -1338"/>
                  <a:gd name="adj2" fmla="val 62057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62066F1-ED1B-47DF-A50F-D0AAB03533FF}"/>
                  </a:ext>
                </a:extLst>
              </p:cNvPr>
              <p:cNvSpPr txBox="1"/>
              <p:nvPr/>
            </p:nvSpPr>
            <p:spPr>
              <a:xfrm>
                <a:off x="9778466" y="4007833"/>
                <a:ext cx="9019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CD709A5-A90A-401F-914B-7DCEED44F1E9}"/>
                  </a:ext>
                </a:extLst>
              </p:cNvPr>
              <p:cNvSpPr txBox="1"/>
              <p:nvPr/>
            </p:nvSpPr>
            <p:spPr>
              <a:xfrm>
                <a:off x="8150740" y="4829718"/>
                <a:ext cx="3056890" cy="1389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Biobanks</a:t>
                </a:r>
              </a:p>
              <a:p>
                <a:r>
                  <a:rPr lang="en-US" sz="2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(UKB: N=500,000</a:t>
                </a:r>
              </a:p>
              <a:p>
                <a:r>
                  <a:rPr lang="en-US" sz="2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MVP: N=1M</a:t>
                </a:r>
              </a:p>
              <a:p>
                <a:r>
                  <a:rPr lang="en-US" sz="21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AllofUs</a:t>
                </a:r>
                <a:r>
                  <a:rPr lang="en-US" sz="2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N=1M)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55671D8-7E0C-456D-AA42-709AE687C53A}"/>
                  </a:ext>
                </a:extLst>
              </p:cNvPr>
              <p:cNvSpPr txBox="1"/>
              <p:nvPr/>
            </p:nvSpPr>
            <p:spPr>
              <a:xfrm>
                <a:off x="10154376" y="3125121"/>
                <a:ext cx="1092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72" name="Rectangular Callout 30">
                <a:extLst>
                  <a:ext uri="{FF2B5EF4-FFF2-40B4-BE49-F238E27FC236}">
                    <a16:creationId xmlns:a16="http://schemas.microsoft.com/office/drawing/2014/main" id="{17E202E8-912D-40C5-B9D7-916B7D037506}"/>
                  </a:ext>
                </a:extLst>
              </p:cNvPr>
              <p:cNvSpPr/>
              <p:nvPr/>
            </p:nvSpPr>
            <p:spPr>
              <a:xfrm>
                <a:off x="8747436" y="263668"/>
                <a:ext cx="3191707" cy="2502140"/>
              </a:xfrm>
              <a:prstGeom prst="wedgeRectCallout">
                <a:avLst>
                  <a:gd name="adj1" fmla="val 5703"/>
                  <a:gd name="adj2" fmla="val 62180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F143DAA-E3FF-44D6-96CA-61608AF634FC}"/>
                  </a:ext>
                </a:extLst>
              </p:cNvPr>
              <p:cNvSpPr txBox="1"/>
              <p:nvPr/>
            </p:nvSpPr>
            <p:spPr>
              <a:xfrm>
                <a:off x="9309138" y="1998309"/>
                <a:ext cx="2301986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595959"/>
                    </a:solidFill>
                    <a:latin typeface="Arial"/>
                    <a:cs typeface="Arial"/>
                  </a:rPr>
                  <a:t>IHCS(NCI)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b="1" dirty="0">
                    <a:solidFill>
                      <a:srgbClr val="595959"/>
                    </a:solidFill>
                    <a:latin typeface="Arial"/>
                    <a:cs typeface="Arial"/>
                  </a:rPr>
                  <a:t>N=200,000</a:t>
                </a:r>
              </a:p>
            </p:txBody>
          </p:sp>
          <p:pic>
            <p:nvPicPr>
              <p:cNvPr id="74" name="Picture 2" descr="Image result for NCI">
                <a:extLst>
                  <a:ext uri="{FF2B5EF4-FFF2-40B4-BE49-F238E27FC236}">
                    <a16:creationId xmlns:a16="http://schemas.microsoft.com/office/drawing/2014/main" id="{1627C53D-4355-44FF-9BD6-3D639EDD51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7912" y="559919"/>
                <a:ext cx="2484438" cy="12618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Rectangular Callout 28">
                <a:extLst>
                  <a:ext uri="{FF2B5EF4-FFF2-40B4-BE49-F238E27FC236}">
                    <a16:creationId xmlns:a16="http://schemas.microsoft.com/office/drawing/2014/main" id="{014BA560-C2CF-46E8-933C-A3EF04531176}"/>
                  </a:ext>
                </a:extLst>
              </p:cNvPr>
              <p:cNvSpPr/>
              <p:nvPr/>
            </p:nvSpPr>
            <p:spPr>
              <a:xfrm rot="10800000">
                <a:off x="131235" y="4611678"/>
                <a:ext cx="3292699" cy="2112684"/>
              </a:xfrm>
              <a:prstGeom prst="wedgeRectCallout">
                <a:avLst>
                  <a:gd name="adj1" fmla="val 18387"/>
                  <a:gd name="adj2" fmla="val 68240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6A01BC2-E4CB-475D-83B0-E0D6970B6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669" y="4750967"/>
                <a:ext cx="1340576" cy="1759286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5D0BCC1-1D55-4B90-A5D5-4CC2D6046838}"/>
                  </a:ext>
                </a:extLst>
              </p:cNvPr>
              <p:cNvSpPr txBox="1"/>
              <p:nvPr/>
            </p:nvSpPr>
            <p:spPr>
              <a:xfrm>
                <a:off x="755941" y="3915244"/>
                <a:ext cx="13199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2001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846BBE9-B099-475A-B8D2-F91687113716}"/>
                  </a:ext>
                </a:extLst>
              </p:cNvPr>
              <p:cNvSpPr txBox="1"/>
              <p:nvPr/>
            </p:nvSpPr>
            <p:spPr>
              <a:xfrm>
                <a:off x="1881149" y="4710890"/>
                <a:ext cx="154278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Completion of Mapping a Single Human Genome 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486949-22E3-F952-EE64-24384048D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388009" y="4905817"/>
            <a:ext cx="1558468" cy="127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75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A31F1-E826-4C9D-838D-9D0695AD5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613" y="10711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Relatedness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7450"/>
            <a:ext cx="12192000" cy="78319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4670" y="67139"/>
            <a:ext cx="1177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Related Samples in Large Biobanks &amp; WGS Studies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8160" y="570992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4" name="Chart 13"/>
          <p:cNvGraphicFramePr/>
          <p:nvPr/>
        </p:nvGraphicFramePr>
        <p:xfrm>
          <a:off x="330200" y="1847427"/>
          <a:ext cx="5450840" cy="5010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/>
          <p:nvPr/>
        </p:nvGraphicFramePr>
        <p:xfrm>
          <a:off x="6092574" y="1847427"/>
          <a:ext cx="5698105" cy="473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61100" y="1845317"/>
            <a:ext cx="5770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TOPMed Freeze 8 (n=140K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0145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A31F1-E826-4C9D-838D-9D0695AD50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4670" y="1262548"/>
                <a:ext cx="11777330" cy="537216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Linear and logistic mixed models (</a:t>
                </a:r>
                <a:r>
                  <a:rPr lang="en-US" sz="3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=covariates, </a:t>
                </a:r>
                <a:r>
                  <a:rPr lang="en-US" sz="3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=SNP):</a:t>
                </a:r>
              </a:p>
              <a:p>
                <a:pPr marL="0" indent="0" algn="ctr">
                  <a:lnSpc>
                    <a:spcPct val="150000"/>
                  </a:lnSpc>
                  <a:spcAft>
                    <a:spcPts val="600"/>
                  </a:spcAft>
                  <a:buNone/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3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𝒐𝒓</m:t>
                    </m:r>
                    <m:r>
                      <a:rPr lang="en-US" sz="3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𝒍𝒐𝒈𝒊𝒕</m:t>
                    </m:r>
                    <m:d>
                      <m:dPr>
                        <m:ctrlPr>
                          <a:rPr lang="en-US" sz="3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</m:d>
                    <m:r>
                      <a:rPr lang="en-US" sz="3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3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3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3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3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 </a:t>
                </a:r>
              </a:p>
              <a:p>
                <a:pPr marL="0" indent="0">
                  <a:buNone/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38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d>
                      <m:dPr>
                        <m:ctrlP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</m:t>
                        </m:r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  <m:r>
                          <a:rPr lang="en-US" sz="3800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𝚺</m:t>
                        </m:r>
                      </m:e>
                    </m:d>
                    <m:r>
                      <a:rPr lang="en-US" sz="3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𝚺</m:t>
                    </m:r>
                    <m:r>
                      <a:rPr lang="en-US" sz="3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b="1" i="0" dirty="0" smtClean="0">
                        <a:solidFill>
                          <a:srgbClr val="ED7D3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𝐆𝐑𝐌</m:t>
                    </m:r>
                    <m:r>
                      <a:rPr lang="en-US" sz="3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8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𝑮𝑮</m:t>
                    </m:r>
                    <m:r>
                      <a:rPr lang="en-US" sz="38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3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  <m:r>
                          <a:rPr lang="en-US" sz="3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</m:d>
                    <m:r>
                      <a:rPr lang="en-US" sz="38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𝑮=200K common variants and UKB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=500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endParaRPr lang="en-US" sz="3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3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Genetic Related Matrix (GRM) 𝚺=𝑮𝑮′ has both ancestry and family relatedness information</a:t>
                </a:r>
              </a:p>
              <a:p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Question</a:t>
                </a:r>
                <a:r>
                  <a:rPr lang="en-US" sz="3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How to make the GRM sparse?</a:t>
                </a:r>
              </a:p>
              <a:p>
                <a:pPr marL="0" indent="0" algn="ctr">
                  <a:buNone/>
                </a:pPr>
                <a:r>
                  <a:rPr lang="en-US" sz="38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Conventional methods: Threshold and graph LASSO</a:t>
                </a:r>
              </a:p>
              <a:p>
                <a:endParaRPr lang="en-US" sz="3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:endParaRPr lang="en-US" sz="3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A31F1-E826-4C9D-838D-9D0695AD50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670" y="1262548"/>
                <a:ext cx="11777330" cy="5372168"/>
              </a:xfrm>
              <a:blipFill>
                <a:blip r:embed="rId2"/>
                <a:stretch>
                  <a:fillRect l="-1294" t="-4086" b="-3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27450"/>
            <a:ext cx="12192000" cy="78319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4670" y="67139"/>
            <a:ext cx="1177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Fitting GLMMs with a big 𝑛 is not feasible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8160" y="570992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1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1C20B-AB9F-4B6E-AE82-F18499EF8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94" y="5856743"/>
            <a:ext cx="12265520" cy="1311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Generic penalized likelihood methods suffers the same problem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structure and family relatedness need to be disentangled.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89220"/>
            <a:ext cx="12192000" cy="78319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440770" y="258481"/>
                <a:ext cx="13086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Thresholded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GRM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𝚺</m:t>
                    </m:r>
                    <m:r>
                      <a:rPr lang="en-US" sz="2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cannot be made sparse in multi-ancestry studies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0770" y="258481"/>
                <a:ext cx="13086080" cy="523220"/>
              </a:xfrm>
              <a:prstGeom prst="rect">
                <a:avLst/>
              </a:prstGeom>
              <a:blipFill>
                <a:blip r:embed="rId2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5885207" y="1024672"/>
            <a:ext cx="5885035" cy="4314821"/>
            <a:chOff x="5885207" y="1024672"/>
            <a:chExt cx="6533448" cy="4864760"/>
          </a:xfrm>
        </p:grpSpPr>
        <p:grpSp>
          <p:nvGrpSpPr>
            <p:cNvPr id="15" name="Group 14"/>
            <p:cNvGrpSpPr/>
            <p:nvPr/>
          </p:nvGrpSpPr>
          <p:grpSpPr>
            <a:xfrm>
              <a:off x="5885207" y="1024672"/>
              <a:ext cx="6533448" cy="4864760"/>
              <a:chOff x="5885207" y="1024672"/>
              <a:chExt cx="6533448" cy="486476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885207" y="1024672"/>
                <a:ext cx="6533448" cy="4864760"/>
                <a:chOff x="5924367" y="494612"/>
                <a:chExt cx="6533448" cy="5998263"/>
              </a:xfrm>
            </p:grpSpPr>
            <p:pic>
              <p:nvPicPr>
                <p:cNvPr id="5" name="Picture 4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DF1D7B97-6583-4863-9CDF-16E25A951B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24090" y="1883635"/>
                  <a:ext cx="4953265" cy="460924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20DECF3-BFFB-42A6-873F-904513450BF0}"/>
                    </a:ext>
                  </a:extLst>
                </p:cNvPr>
                <p:cNvSpPr txBox="1"/>
                <p:nvPr/>
              </p:nvSpPr>
              <p:spPr>
                <a:xfrm>
                  <a:off x="5924367" y="494612"/>
                  <a:ext cx="6533448" cy="10246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Naïve </a:t>
                  </a:r>
                  <a:r>
                    <a:rPr lang="en-US" sz="2400" b="1" dirty="0" err="1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thresholded</a:t>
                  </a:r>
                  <a:r>
                    <a:rPr lang="en-US" sz="24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GRM is not sparse</a:t>
                  </a:r>
                </a:p>
                <a:p>
                  <a:pPr algn="ctr"/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Expensive computation</a:t>
                  </a:r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>
                <a:off x="7080831" y="2581696"/>
                <a:ext cx="914400" cy="424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IRI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682799" y="3919669"/>
                <a:ext cx="1037690" cy="424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AFR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0008967" y="4939830"/>
                <a:ext cx="1078786" cy="424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628547" y="4621045"/>
              <a:ext cx="2733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Threshold at 0.05</a:t>
              </a:r>
            </a:p>
            <a:p>
              <a:r>
                <a:rPr lang="en-US" sz="2400" dirty="0">
                  <a:solidFill>
                    <a:srgbClr val="C00000"/>
                  </a:solidFill>
                </a:rPr>
                <a:t>≈ after 4th degree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83" y="1641561"/>
            <a:ext cx="5028742" cy="43148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22322" y="1133083"/>
            <a:ext cx="3460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Subset of UK Biobank</a:t>
            </a:r>
          </a:p>
        </p:txBody>
      </p:sp>
    </p:spTree>
    <p:extLst>
      <p:ext uri="{BB962C8B-B14F-4D97-AF65-F5344CB8AC3E}">
        <p14:creationId xmlns:p14="http://schemas.microsoft.com/office/powerpoint/2010/main" val="252586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88480FB0-7BAF-484A-8E10-02FA431C46C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98137977"/>
                  </p:ext>
                </p:extLst>
              </p:nvPr>
            </p:nvGraphicFramePr>
            <p:xfrm>
              <a:off x="-234041" y="1165546"/>
              <a:ext cx="12426041" cy="52885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88480FB0-7BAF-484A-8E10-02FA431C46C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98137977"/>
                  </p:ext>
                </p:extLst>
              </p:nvPr>
            </p:nvGraphicFramePr>
            <p:xfrm>
              <a:off x="-234041" y="1165546"/>
              <a:ext cx="12426041" cy="52885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17" name="Rectangle 16"/>
          <p:cNvSpPr/>
          <p:nvPr/>
        </p:nvSpPr>
        <p:spPr>
          <a:xfrm>
            <a:off x="-1" y="0"/>
            <a:ext cx="12120893" cy="99376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FastSparseGRM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Fast Ancestry-Adjusted Sparse GRM</a:t>
            </a: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47935" y="3975532"/>
                <a:ext cx="37820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Estimate family structure (</a:t>
                </a:r>
                <a:r>
                  <a:rPr lang="en-US" sz="2400" dirty="0">
                    <a:solidFill>
                      <a:srgbClr val="008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block diagonal part of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808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𝚺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935" y="3975532"/>
                <a:ext cx="3782066" cy="830997"/>
              </a:xfrm>
              <a:prstGeom prst="rect">
                <a:avLst/>
              </a:prstGeom>
              <a:blipFill>
                <a:blip r:embed="rId11"/>
                <a:stretch>
                  <a:fillRect l="-2581" t="-5147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4386F9E-C58B-2480-BECB-954239D55B46}"/>
              </a:ext>
            </a:extLst>
          </p:cNvPr>
          <p:cNvSpPr txBox="1"/>
          <p:nvPr/>
        </p:nvSpPr>
        <p:spPr>
          <a:xfrm>
            <a:off x="202019" y="6161678"/>
            <a:ext cx="6751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𝚺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low rank + block diagonal</a:t>
            </a:r>
          </a:p>
        </p:txBody>
      </p:sp>
    </p:spTree>
    <p:extLst>
      <p:ext uri="{BB962C8B-B14F-4D97-AF65-F5344CB8AC3E}">
        <p14:creationId xmlns:p14="http://schemas.microsoft.com/office/powerpoint/2010/main" val="3556315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AD154-52F7-434E-86B0-E4A6E0E0AF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2526" y="1466858"/>
                <a:ext cx="3358293" cy="809413"/>
              </a:xfrm>
            </p:spPr>
            <p:txBody>
              <a:bodyPr>
                <a:normAutofit lnSpcReduction="10000"/>
              </a:bodyPr>
              <a:lstStyle/>
              <a:p>
                <a:pPr algn="ctr"/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Thresholded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Sparse GRM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AD154-52F7-434E-86B0-E4A6E0E0AF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2526" y="1466858"/>
                <a:ext cx="3358293" cy="809413"/>
              </a:xfrm>
              <a:blipFill>
                <a:blip r:embed="rId2"/>
                <a:stretch>
                  <a:fillRect t="-18939" b="-17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305733"/>
            <a:ext cx="12120893" cy="99376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15117"/>
            <a:ext cx="1226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FastSparseGRM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Multi-ancestry UKB example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E3A29F-1D23-4280-98ED-F180FAAEE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9" y="2425429"/>
            <a:ext cx="3853249" cy="39705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4533642" y="1395292"/>
            <a:ext cx="7381972" cy="4931373"/>
            <a:chOff x="4810028" y="1339582"/>
            <a:chExt cx="7381972" cy="4931373"/>
          </a:xfrm>
        </p:grpSpPr>
        <p:grpSp>
          <p:nvGrpSpPr>
            <p:cNvPr id="5" name="Group 4"/>
            <p:cNvGrpSpPr/>
            <p:nvPr/>
          </p:nvGrpSpPr>
          <p:grpSpPr>
            <a:xfrm>
              <a:off x="4810028" y="1339582"/>
              <a:ext cx="7381972" cy="4931373"/>
              <a:chOff x="4680506" y="1464578"/>
              <a:chExt cx="7381972" cy="493137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5344B35-573D-44CF-B366-96ADABD86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80506" y="2421240"/>
                <a:ext cx="3853249" cy="397471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" name="Picture 8" descr="A close up of a device&#10;&#10;Description automatically generated">
                <a:extLst>
                  <a:ext uri="{FF2B5EF4-FFF2-40B4-BE49-F238E27FC236}">
                    <a16:creationId xmlns:a16="http://schemas.microsoft.com/office/drawing/2014/main" id="{41A07285-6F80-4491-85FD-C36A13E3C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5964" y="2787433"/>
                <a:ext cx="3246514" cy="32465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2" name="Connector: Curved 11">
                <a:extLst>
                  <a:ext uri="{FF2B5EF4-FFF2-40B4-BE49-F238E27FC236}">
                    <a16:creationId xmlns:a16="http://schemas.microsoft.com/office/drawing/2014/main" id="{31AE0A20-D381-435D-86F5-1F41A1E0DC5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574684" y="4108080"/>
                <a:ext cx="1705507" cy="1015153"/>
              </a:xfrm>
              <a:prstGeom prst="curvedConnector3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Content Placeholder 2">
                    <a:extLst>
                      <a:ext uri="{FF2B5EF4-FFF2-40B4-BE49-F238E27FC236}">
                        <a16:creationId xmlns:a16="http://schemas.microsoft.com/office/drawing/2014/main" id="{CFF579B9-E8E1-4318-86E4-24AE5BC8DEB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736813" y="1464578"/>
                    <a:ext cx="3358293" cy="809413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 fontScale="92500"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Ancestry-adjusted Sparse GRM </a:t>
                    </a:r>
                    <a14:m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𝚽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a14:m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Content Placeholder 2">
                    <a:extLst>
                      <a:ext uri="{FF2B5EF4-FFF2-40B4-BE49-F238E27FC236}">
                        <a16:creationId xmlns:a16="http://schemas.microsoft.com/office/drawing/2014/main" id="{CFF579B9-E8E1-4318-86E4-24AE5BC8DE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36813" y="1464578"/>
                    <a:ext cx="3358293" cy="80941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633" t="-12030" r="-5445" b="-180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Content Placeholder 2">
                    <a:extLst>
                      <a:ext uri="{FF2B5EF4-FFF2-40B4-BE49-F238E27FC236}">
                        <a16:creationId xmlns:a16="http://schemas.microsoft.com/office/drawing/2014/main" id="{C230C529-DC08-49DF-83C9-BE46BFE04C8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681100" y="1520288"/>
                    <a:ext cx="3358293" cy="809413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 lnSpcReduction="10000"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Zoomed in view of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Content Placeholder 2">
                    <a:extLst>
                      <a:ext uri="{FF2B5EF4-FFF2-40B4-BE49-F238E27FC236}">
                        <a16:creationId xmlns:a16="http://schemas.microsoft.com/office/drawing/2014/main" id="{C230C529-DC08-49DF-83C9-BE46BFE04C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81100" y="1520288"/>
                    <a:ext cx="3358293" cy="80941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541" t="-18045" r="-58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0411" y="4731164"/>
              <a:ext cx="676715" cy="67671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E781E7E-412A-4385-ABD6-363EFEDC57C8}"/>
              </a:ext>
            </a:extLst>
          </p:cNvPr>
          <p:cNvSpPr txBox="1"/>
          <p:nvPr/>
        </p:nvSpPr>
        <p:spPr>
          <a:xfrm>
            <a:off x="2202426" y="2718147"/>
            <a:ext cx="1948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sparse</a:t>
            </a:r>
          </a:p>
        </p:txBody>
      </p:sp>
    </p:spTree>
    <p:extLst>
      <p:ext uri="{BB962C8B-B14F-4D97-AF65-F5344CB8AC3E}">
        <p14:creationId xmlns:p14="http://schemas.microsoft.com/office/powerpoint/2010/main" val="111261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A31F1-E826-4C9D-838D-9D0695AD50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6064" y="1297858"/>
                <a:ext cx="12457884" cy="572237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35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Issue:</a:t>
                </a:r>
                <a:r>
                  <a:rPr lang="en-US" sz="3500" dirty="0">
                    <a:latin typeface="Arial" panose="020B0604020202020204" pitchFamily="34" charset="0"/>
                    <a:cs typeface="Arial" panose="020B0604020202020204" pitchFamily="34" charset="0"/>
                  </a:rPr>
                  <a:t> GRM 𝚺 has both ancestry and relatedness information</a:t>
                </a:r>
              </a:p>
              <a:p>
                <a:endParaRPr lang="en-US" sz="3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5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Disentangle the roles of ancestry PCs and GRM:</a:t>
                </a:r>
              </a:p>
              <a:p>
                <a:pPr lvl="2">
                  <a:lnSpc>
                    <a:spcPct val="170000"/>
                  </a:lnSpc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PCs (</a:t>
                </a:r>
                <a:r>
                  <a:rPr lang="en-US" sz="3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FEs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): Model population structures</a:t>
                </a:r>
              </a:p>
              <a:p>
                <a:pPr lvl="2">
                  <a:lnSpc>
                    <a:spcPct val="170000"/>
                  </a:lnSpc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Ancestry-adjust sparse GRM(</a:t>
                </a:r>
                <a:r>
                  <a:rPr lang="en-US" sz="3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): Model relatedness</a:t>
                </a:r>
              </a:p>
              <a:p>
                <a:pPr marL="0" indent="0">
                  <a:buNone/>
                </a:pPr>
                <a:endParaRPr lang="en-US" sz="3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5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Linear, logistic &amp; </a:t>
                </a:r>
                <a:r>
                  <a:rPr lang="en-US" sz="35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loglinear</a:t>
                </a:r>
                <a:r>
                  <a:rPr lang="en-US" sz="3500" b="1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mixed models (GLMMs):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𝑙𝑜𝑔𝑖𝑡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𝑜𝑟</m:t>
                    </m:r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</m:e>
                    </m:fun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𝑷𝑪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  </a:t>
                </a:r>
              </a:p>
              <a:p>
                <a:pPr marL="0" indent="0" algn="ctr"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  <m:r>
                      <a:rPr lang="en-US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  <m:r>
                      <a:rPr lang="en-US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</m:t>
                        </m:r>
                        <m:r>
                          <a:rPr lang="en-US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𝛀</m:t>
                            </m:r>
                          </m:e>
                          <m:sub>
                            <m:r>
                              <a:rPr lang="en-US" sz="3200" b="1" i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𝐬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1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𝚽</m:t>
                        </m:r>
                      </m:e>
                      <m:sub>
                        <m:r>
                          <a:rPr lang="en-US" sz="3200" b="1" i="0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𝐬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3200" b="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ancestry-adjusted sparse GRM</a:t>
                </a:r>
                <a:endParaRPr lang="en-US" sz="3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200" b="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A31F1-E826-4C9D-838D-9D0695AD50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064" y="1297858"/>
                <a:ext cx="12457884" cy="5722374"/>
              </a:xfrm>
              <a:blipFill>
                <a:blip r:embed="rId2"/>
                <a:stretch>
                  <a:fillRect l="-1175" t="-3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137690"/>
            <a:ext cx="12273280" cy="93402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84480" y="202436"/>
            <a:ext cx="1255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Recommendation: Include both PCs and GRM in Mixed Models</a:t>
            </a:r>
          </a:p>
        </p:txBody>
      </p:sp>
    </p:spTree>
    <p:extLst>
      <p:ext uri="{BB962C8B-B14F-4D97-AF65-F5344CB8AC3E}">
        <p14:creationId xmlns:p14="http://schemas.microsoft.com/office/powerpoint/2010/main" val="21528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93D92B5F-C75D-4D26-8FBF-26F7750B7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835364"/>
              </p:ext>
            </p:extLst>
          </p:nvPr>
        </p:nvGraphicFramePr>
        <p:xfrm>
          <a:off x="1435395" y="1909098"/>
          <a:ext cx="9452345" cy="2726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0944">
                  <a:extLst>
                    <a:ext uri="{9D8B030D-6E8A-4147-A177-3AD203B41FA5}">
                      <a16:colId xmlns:a16="http://schemas.microsoft.com/office/drawing/2014/main" val="1109231161"/>
                    </a:ext>
                  </a:extLst>
                </a:gridCol>
                <a:gridCol w="2987966">
                  <a:extLst>
                    <a:ext uri="{9D8B030D-6E8A-4147-A177-3AD203B41FA5}">
                      <a16:colId xmlns:a16="http://schemas.microsoft.com/office/drawing/2014/main" val="1852429880"/>
                    </a:ext>
                  </a:extLst>
                </a:gridCol>
                <a:gridCol w="2893435">
                  <a:extLst>
                    <a:ext uri="{9D8B030D-6E8A-4147-A177-3AD203B41FA5}">
                      <a16:colId xmlns:a16="http://schemas.microsoft.com/office/drawing/2014/main" val="3601102410"/>
                    </a:ext>
                  </a:extLst>
                </a:gridCol>
              </a:tblGrid>
              <a:tr h="13004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</a:t>
                      </a:r>
                    </a:p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(Hours)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</a:t>
                      </a:r>
                    </a:p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(GB)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947771"/>
                  </a:ext>
                </a:extLst>
              </a:tr>
              <a:tr h="7131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Logistic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23433"/>
                  </a:ext>
                </a:extLst>
              </a:tr>
              <a:tr h="7131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Frailty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00902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8789"/>
            <a:ext cx="12120893" cy="99376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107" y="304800"/>
            <a:ext cx="12049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Cost using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FastSparseGRM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All UKB Data (n=488K)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189A0-C6C2-4676-9E55-021624F3BE4E}"/>
              </a:ext>
            </a:extLst>
          </p:cNvPr>
          <p:cNvSpPr txBox="1"/>
          <p:nvPr/>
        </p:nvSpPr>
        <p:spPr>
          <a:xfrm>
            <a:off x="380949" y="5075080"/>
            <a:ext cx="11663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feasible to compute a dense ancestry-adjusted GRM at UKB scale</a:t>
            </a:r>
          </a:p>
          <a:p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FastSparseGRM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nicely handles this at scale.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EBE4F3-B441-49B4-A4F7-BB42439B0E37}"/>
              </a:ext>
            </a:extLst>
          </p:cNvPr>
          <p:cNvSpPr txBox="1"/>
          <p:nvPr/>
        </p:nvSpPr>
        <p:spPr>
          <a:xfrm>
            <a:off x="4068992" y="1256757"/>
            <a:ext cx="5574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100 CPU cores used for GWAS</a:t>
            </a:r>
          </a:p>
        </p:txBody>
      </p:sp>
    </p:spTree>
    <p:extLst>
      <p:ext uri="{BB962C8B-B14F-4D97-AF65-F5344CB8AC3E}">
        <p14:creationId xmlns:p14="http://schemas.microsoft.com/office/powerpoint/2010/main" val="824075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7FAF8-EB7E-E214-EDC2-631DD401F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E066B26-C353-C061-E793-5C7AEF992E42}"/>
              </a:ext>
            </a:extLst>
          </p:cNvPr>
          <p:cNvSpPr txBox="1">
            <a:spLocks/>
          </p:cNvSpPr>
          <p:nvPr/>
        </p:nvSpPr>
        <p:spPr>
          <a:xfrm>
            <a:off x="1676644" y="1189623"/>
            <a:ext cx="8991357" cy="297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46B14B-430E-CE88-220F-37351AC946B0}"/>
              </a:ext>
            </a:extLst>
          </p:cNvPr>
          <p:cNvSpPr/>
          <p:nvPr/>
        </p:nvSpPr>
        <p:spPr>
          <a:xfrm>
            <a:off x="0" y="423555"/>
            <a:ext cx="12192000" cy="96928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AE650-4E8D-A2E5-07F6-E5EA06345B38}"/>
              </a:ext>
            </a:extLst>
          </p:cNvPr>
          <p:cNvSpPr txBox="1"/>
          <p:nvPr/>
        </p:nvSpPr>
        <p:spPr>
          <a:xfrm>
            <a:off x="1816891" y="585032"/>
            <a:ext cx="80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 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24016-47F6-4E15-C36E-998DEB31690F}"/>
              </a:ext>
            </a:extLst>
          </p:cNvPr>
          <p:cNvSpPr txBox="1"/>
          <p:nvPr/>
        </p:nvSpPr>
        <p:spPr>
          <a:xfrm>
            <a:off x="8693" y="1674674"/>
            <a:ext cx="11617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an End-to-End WGS Integrative Analysis Ecosystem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66799E6-EBF5-3841-ABA2-1D6A64D639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4850782"/>
              </p:ext>
            </p:extLst>
          </p:nvPr>
        </p:nvGraphicFramePr>
        <p:xfrm>
          <a:off x="-941400" y="2158909"/>
          <a:ext cx="1292429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89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06C8C-98E7-7701-43D8-843BBDE0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B1C1C0-6C59-7B44-9C69-B87C656EFC1E}" type="slidenum">
              <a:rPr lang="en-US" smtClean="0"/>
              <a:pPr defTabSz="914400"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3223B-6FA1-A23C-1625-154639DD56BA}"/>
              </a:ext>
            </a:extLst>
          </p:cNvPr>
          <p:cNvSpPr txBox="1"/>
          <p:nvPr/>
        </p:nvSpPr>
        <p:spPr>
          <a:xfrm>
            <a:off x="-166255" y="397164"/>
            <a:ext cx="1251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Biobanks and WGS Studies are Diverse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8C8F79-5F14-A916-BBCF-E8ED85C34406}"/>
              </a:ext>
            </a:extLst>
          </p:cNvPr>
          <p:cNvSpPr/>
          <p:nvPr/>
        </p:nvSpPr>
        <p:spPr>
          <a:xfrm>
            <a:off x="78599" y="1361764"/>
            <a:ext cx="12192000" cy="347695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1D30A-1997-8F04-A6C0-8264E0BA123E}"/>
              </a:ext>
            </a:extLst>
          </p:cNvPr>
          <p:cNvSpPr txBox="1"/>
          <p:nvPr/>
        </p:nvSpPr>
        <p:spPr>
          <a:xfrm>
            <a:off x="224224" y="1669082"/>
            <a:ext cx="11900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Takeaway: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make a real world impact,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statisticians need to build an </a:t>
            </a:r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end-end</a:t>
            </a:r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science ecosystem and engage in data science engineering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11265-DBF0-CD5B-5321-CE4186BBD8B6}"/>
              </a:ext>
            </a:extLst>
          </p:cNvPr>
          <p:cNvSpPr txBox="1"/>
          <p:nvPr/>
        </p:nvSpPr>
        <p:spPr>
          <a:xfrm>
            <a:off x="1684185" y="5848152"/>
            <a:ext cx="8814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the last mile: To deliver the product</a:t>
            </a:r>
          </a:p>
        </p:txBody>
      </p:sp>
    </p:spTree>
    <p:extLst>
      <p:ext uri="{BB962C8B-B14F-4D97-AF65-F5344CB8AC3E}">
        <p14:creationId xmlns:p14="http://schemas.microsoft.com/office/powerpoint/2010/main" val="17342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5A6BF-91E3-9712-9EC3-1DD4338E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01D981F-5D1F-D99A-2A6E-06CE076C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468" y="1595076"/>
            <a:ext cx="7799832" cy="21443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7B5203-02FB-04E8-62F2-4F3A1EACF4E4}"/>
              </a:ext>
            </a:extLst>
          </p:cNvPr>
          <p:cNvGraphicFramePr/>
          <p:nvPr/>
        </p:nvGraphicFramePr>
        <p:xfrm>
          <a:off x="431074" y="1715993"/>
          <a:ext cx="5224709" cy="4284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471D46-4F66-89D2-AB01-ACC149E1523D}"/>
              </a:ext>
            </a:extLst>
          </p:cNvPr>
          <p:cNvSpPr txBox="1"/>
          <p:nvPr/>
        </p:nvSpPr>
        <p:spPr>
          <a:xfrm>
            <a:off x="95694" y="67681"/>
            <a:ext cx="1209630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FAVOR: Whole Genome 9 Billion Variant Functional Annotation Database and Portal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3B543D-CF83-F24D-3ED1-52429BD2055E}"/>
              </a:ext>
            </a:extLst>
          </p:cNvPr>
          <p:cNvGrpSpPr/>
          <p:nvPr/>
        </p:nvGrpSpPr>
        <p:grpSpPr>
          <a:xfrm>
            <a:off x="6061166" y="2871283"/>
            <a:ext cx="2428941" cy="1423591"/>
            <a:chOff x="6061166" y="2871283"/>
            <a:chExt cx="2428941" cy="1423591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127C9050-D5A1-2FAB-D30E-22CA13AC9668}"/>
                </a:ext>
              </a:extLst>
            </p:cNvPr>
            <p:cNvSpPr/>
            <p:nvPr/>
          </p:nvSpPr>
          <p:spPr>
            <a:xfrm>
              <a:off x="6061166" y="3536476"/>
              <a:ext cx="2428941" cy="34290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344E64-0E3A-CFAA-15EA-FDFE7B4A93D3}"/>
                </a:ext>
              </a:extLst>
            </p:cNvPr>
            <p:cNvSpPr txBox="1"/>
            <p:nvPr/>
          </p:nvSpPr>
          <p:spPr>
            <a:xfrm>
              <a:off x="6150141" y="2871283"/>
              <a:ext cx="225098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&gt;300 annotations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B0D8BA-EE2B-2AC3-9706-1D8FE281643D}"/>
                </a:ext>
              </a:extLst>
            </p:cNvPr>
            <p:cNvSpPr txBox="1"/>
            <p:nvPr/>
          </p:nvSpPr>
          <p:spPr>
            <a:xfrm>
              <a:off x="6205045" y="3879376"/>
              <a:ext cx="220287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80% built on hg38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D0EC22-BB6D-821E-394C-6C0B55FFC51D}"/>
              </a:ext>
            </a:extLst>
          </p:cNvPr>
          <p:cNvGrpSpPr/>
          <p:nvPr/>
        </p:nvGrpSpPr>
        <p:grpSpPr>
          <a:xfrm>
            <a:off x="8902275" y="1254642"/>
            <a:ext cx="3215849" cy="5054916"/>
            <a:chOff x="8902275" y="825910"/>
            <a:chExt cx="3215849" cy="5483648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751176F-B83B-B564-682A-BC8A3B47597D}"/>
                </a:ext>
              </a:extLst>
            </p:cNvPr>
            <p:cNvSpPr/>
            <p:nvPr/>
          </p:nvSpPr>
          <p:spPr>
            <a:xfrm>
              <a:off x="11542052" y="1864691"/>
              <a:ext cx="576072" cy="4444867"/>
            </a:xfrm>
            <a:custGeom>
              <a:avLst/>
              <a:gdLst>
                <a:gd name="connsiteX0" fmla="*/ 0 w 768096"/>
                <a:gd name="connsiteY0" fmla="*/ 0 h 5617011"/>
                <a:gd name="connsiteX1" fmla="*/ 768096 w 768096"/>
                <a:gd name="connsiteY1" fmla="*/ 0 h 5617011"/>
                <a:gd name="connsiteX2" fmla="*/ 768096 w 768096"/>
                <a:gd name="connsiteY2" fmla="*/ 5617011 h 5617011"/>
                <a:gd name="connsiteX3" fmla="*/ 0 w 768096"/>
                <a:gd name="connsiteY3" fmla="*/ 5617011 h 5617011"/>
                <a:gd name="connsiteX4" fmla="*/ 0 w 768096"/>
                <a:gd name="connsiteY4" fmla="*/ 0 h 561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096" h="5617011">
                  <a:moveTo>
                    <a:pt x="0" y="0"/>
                  </a:moveTo>
                  <a:lnTo>
                    <a:pt x="768096" y="0"/>
                  </a:lnTo>
                  <a:lnTo>
                    <a:pt x="768096" y="5617011"/>
                  </a:lnTo>
                  <a:lnTo>
                    <a:pt x="0" y="561701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vert" wrap="square" lIns="100013" tIns="100013" rIns="100013" bIns="100013" numCol="1" spcCol="1270" anchor="t" anchorCtr="0">
              <a:noAutofit/>
            </a:bodyPr>
            <a:lstStyle/>
            <a:p>
              <a:pPr marL="0" marR="0" lvl="0" indent="0" algn="l" defTabSz="116681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5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Types of Annotations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76CBC7-2170-908E-CB4A-7EF07758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02275" y="825910"/>
              <a:ext cx="2503609" cy="537617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E7EFB95-5C82-3552-AD9C-DE9682A7A928}"/>
              </a:ext>
            </a:extLst>
          </p:cNvPr>
          <p:cNvSpPr txBox="1"/>
          <p:nvPr/>
        </p:nvSpPr>
        <p:spPr>
          <a:xfrm>
            <a:off x="8819535" y="6407727"/>
            <a:ext cx="3455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Zhou, et al, NAR,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5AC76C-AB69-99B2-9065-803D90662F1D}"/>
              </a:ext>
            </a:extLst>
          </p:cNvPr>
          <p:cNvSpPr txBox="1"/>
          <p:nvPr/>
        </p:nvSpPr>
        <p:spPr>
          <a:xfrm>
            <a:off x="2344488" y="6269238"/>
            <a:ext cx="6145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favor.genohub.org</a:t>
            </a:r>
          </a:p>
        </p:txBody>
      </p:sp>
    </p:spTree>
    <p:extLst>
      <p:ext uri="{BB962C8B-B14F-4D97-AF65-F5344CB8AC3E}">
        <p14:creationId xmlns:p14="http://schemas.microsoft.com/office/powerpoint/2010/main" val="2989996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6583228" y="1105636"/>
            <a:ext cx="5608772" cy="5120146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7"/>
          <p:cNvSpPr/>
          <p:nvPr/>
        </p:nvSpPr>
        <p:spPr>
          <a:xfrm>
            <a:off x="1920697" y="727787"/>
            <a:ext cx="2923516" cy="2971761"/>
          </a:xfrm>
          <a:prstGeom prst="ellipse">
            <a:avLst/>
          </a:prstGeom>
          <a:solidFill>
            <a:srgbClr val="1D794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3777268" y="4004809"/>
            <a:ext cx="2810118" cy="2837957"/>
          </a:xfrm>
          <a:prstGeom prst="ellipse">
            <a:avLst/>
          </a:prstGeom>
          <a:solidFill>
            <a:srgbClr val="5C8D9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39778" y="3880884"/>
            <a:ext cx="2937338" cy="2837957"/>
          </a:xfrm>
          <a:prstGeom prst="ellipse">
            <a:avLst/>
          </a:prstGeom>
          <a:solidFill>
            <a:srgbClr val="A5998A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7"/>
          <p:cNvSpPr txBox="1"/>
          <p:nvPr/>
        </p:nvSpPr>
        <p:spPr>
          <a:xfrm>
            <a:off x="2026309" y="1336524"/>
            <a:ext cx="271229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 and Fair Data</a:t>
            </a:r>
            <a:endParaRPr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149923" y="4355059"/>
            <a:ext cx="262796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2800" b="1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Stats, ML and AI Methods Tools &amp; Infrastructure </a:t>
            </a:r>
            <a:endParaRPr sz="1467" dirty="0"/>
          </a:p>
        </p:txBody>
      </p:sp>
      <p:sp>
        <p:nvSpPr>
          <p:cNvPr id="150" name="Google Shape;150;p27"/>
          <p:cNvSpPr txBox="1"/>
          <p:nvPr/>
        </p:nvSpPr>
        <p:spPr>
          <a:xfrm>
            <a:off x="3823761" y="4690866"/>
            <a:ext cx="271168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Analysis</a:t>
            </a:r>
          </a:p>
          <a:p>
            <a:pPr algn="ctr"/>
            <a:r>
              <a:rPr lang="en" sz="28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&amp; Result Intepretation</a:t>
            </a:r>
            <a:endParaRPr sz="1467" dirty="0"/>
          </a:p>
        </p:txBody>
      </p:sp>
      <p:sp>
        <p:nvSpPr>
          <p:cNvPr id="151" name="Google Shape;151;p27"/>
          <p:cNvSpPr/>
          <p:nvPr/>
        </p:nvSpPr>
        <p:spPr>
          <a:xfrm rot="-2818438">
            <a:off x="1954027" y="3522086"/>
            <a:ext cx="768701" cy="48495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E46C0A"/>
          </a:solidFill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/>
          <p:nvPr/>
        </p:nvSpPr>
        <p:spPr>
          <a:xfrm rot="2818438" flipH="1">
            <a:off x="4228225" y="3457072"/>
            <a:ext cx="817503" cy="48495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E46C0A"/>
          </a:solidFill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7"/>
          <p:cNvSpPr/>
          <p:nvPr/>
        </p:nvSpPr>
        <p:spPr>
          <a:xfrm flipH="1">
            <a:off x="2996901" y="5162379"/>
            <a:ext cx="740791" cy="48495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E46C0A"/>
          </a:solidFill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6797773" y="1563979"/>
            <a:ext cx="5510337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scientist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(Quantitative + Domain science)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Communication skills (domain science +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in science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solve big problems by working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158399-4514-8F46-C009-EA136CA56E88}"/>
              </a:ext>
            </a:extLst>
          </p:cNvPr>
          <p:cNvSpPr/>
          <p:nvPr/>
        </p:nvSpPr>
        <p:spPr>
          <a:xfrm>
            <a:off x="0" y="31152"/>
            <a:ext cx="12192000" cy="6950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5DD70-3489-623C-CE7C-3A718F4A7DED}"/>
              </a:ext>
            </a:extLst>
          </p:cNvPr>
          <p:cNvSpPr txBox="1"/>
          <p:nvPr/>
        </p:nvSpPr>
        <p:spPr>
          <a:xfrm>
            <a:off x="3534446" y="121028"/>
            <a:ext cx="5741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Science Ecosystem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D149A-356E-CFB5-BCAE-7039A3B97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F1D3CC7-BDEB-BAB9-8BDE-A37388B6C99D}"/>
              </a:ext>
            </a:extLst>
          </p:cNvPr>
          <p:cNvSpPr txBox="1">
            <a:spLocks/>
          </p:cNvSpPr>
          <p:nvPr/>
        </p:nvSpPr>
        <p:spPr>
          <a:xfrm>
            <a:off x="82248" y="43667"/>
            <a:ext cx="12192000" cy="812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FAVOR-GPT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F3D815-FCE8-D75D-EF47-2E8C8E74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B1C1C0-6C59-7B44-9C69-B87C656EF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4F0CF-59A6-D9EF-81F7-BEC5DEE35BC5}"/>
              </a:ext>
            </a:extLst>
          </p:cNvPr>
          <p:cNvSpPr txBox="1"/>
          <p:nvPr/>
        </p:nvSpPr>
        <p:spPr>
          <a:xfrm>
            <a:off x="1003200" y="2387688"/>
            <a:ext cx="3097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rs7412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chr19-44908822-C-T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831FD-3F10-BEFF-8A9D-9DE9E8230873}"/>
              </a:ext>
            </a:extLst>
          </p:cNvPr>
          <p:cNvSpPr txBox="1"/>
          <p:nvPr/>
        </p:nvSpPr>
        <p:spPr>
          <a:xfrm>
            <a:off x="4582896" y="2503564"/>
            <a:ext cx="3956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chr19-44908820-44908922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EF7CF-24DC-DCD5-EAFB-E89207F973F5}"/>
              </a:ext>
            </a:extLst>
          </p:cNvPr>
          <p:cNvSpPr txBox="1"/>
          <p:nvPr/>
        </p:nvSpPr>
        <p:spPr>
          <a:xfrm>
            <a:off x="1611754" y="5571520"/>
            <a:ext cx="10567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APOE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238636-9C2D-F203-EEE5-332B45A22425}"/>
              </a:ext>
            </a:extLst>
          </p:cNvPr>
          <p:cNvSpPr txBox="1"/>
          <p:nvPr/>
        </p:nvSpPr>
        <p:spPr>
          <a:xfrm>
            <a:off x="199206" y="1220756"/>
            <a:ext cx="69246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Harness the power of LLM to improve the user experience of using FAVOR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FAVOR-API using ChatGPT-API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FAVOR-GPT: LLM interface of  FAVOR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Tom Li, Vineet Verma, Hufeng Zhou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F2F60-2444-6268-80CF-4FB1A8FC4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036" y="1011721"/>
            <a:ext cx="4847715" cy="5189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67B008-C7F0-D2AE-A1FF-7C411419C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08" y="4837813"/>
            <a:ext cx="1873388" cy="1550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77DB0-AB90-08D0-503E-554E6535D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999" y="4804253"/>
            <a:ext cx="1625511" cy="173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06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471A2-8594-B930-97E4-5378158A3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6375BF-92DE-FDC6-4783-1E39EB2C3E70}"/>
              </a:ext>
            </a:extLst>
          </p:cNvPr>
          <p:cNvSpPr txBox="1">
            <a:spLocks/>
          </p:cNvSpPr>
          <p:nvPr/>
        </p:nvSpPr>
        <p:spPr>
          <a:xfrm>
            <a:off x="0" y="136525"/>
            <a:ext cx="12192000" cy="812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FAVOR-GPT Query Examples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6E2E3-E338-A4D0-8B85-63D912C2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B1C1C0-6C59-7B44-9C69-B87C656EF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97980-0633-08AB-FB0F-221B5D6957E3}"/>
              </a:ext>
            </a:extLst>
          </p:cNvPr>
          <p:cNvSpPr txBox="1"/>
          <p:nvPr/>
        </p:nvSpPr>
        <p:spPr>
          <a:xfrm>
            <a:off x="1003200" y="2387688"/>
            <a:ext cx="3097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rs7412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chr19-44908822-C-T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6037D-DA06-380D-4900-0400C78AAA5A}"/>
              </a:ext>
            </a:extLst>
          </p:cNvPr>
          <p:cNvSpPr txBox="1"/>
          <p:nvPr/>
        </p:nvSpPr>
        <p:spPr>
          <a:xfrm>
            <a:off x="4582896" y="2503564"/>
            <a:ext cx="3956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chr19-44908820-44908922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184B3-58E9-A367-E895-2AA81C6FF534}"/>
              </a:ext>
            </a:extLst>
          </p:cNvPr>
          <p:cNvSpPr txBox="1"/>
          <p:nvPr/>
        </p:nvSpPr>
        <p:spPr>
          <a:xfrm>
            <a:off x="1611754" y="5571520"/>
            <a:ext cx="10567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APOE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07653-4684-060B-9BCF-AC4C5502F632}"/>
              </a:ext>
            </a:extLst>
          </p:cNvPr>
          <p:cNvSpPr txBox="1"/>
          <p:nvPr/>
        </p:nvSpPr>
        <p:spPr>
          <a:xfrm>
            <a:off x="0" y="1221091"/>
            <a:ext cx="5858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functional info of rs7412?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5BC201-7A5B-C0A0-C504-0DAC072E0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598" y="2298309"/>
            <a:ext cx="5982586" cy="3208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35E8EC-60FE-C3D7-13DC-F32C7C7D411E}"/>
              </a:ext>
            </a:extLst>
          </p:cNvPr>
          <p:cNvSpPr txBox="1"/>
          <p:nvPr/>
        </p:nvSpPr>
        <p:spPr>
          <a:xfrm>
            <a:off x="6561161" y="1115547"/>
            <a:ext cx="5625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many pathogenic variants does BRCA1 have?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C951B-241D-0B7B-000E-37152EF4E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" y="2387688"/>
            <a:ext cx="5850371" cy="41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24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24214-9ADC-804F-9F0C-7E34EB5CA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152">
            <a:extLst>
              <a:ext uri="{FF2B5EF4-FFF2-40B4-BE49-F238E27FC236}">
                <a16:creationId xmlns:a16="http://schemas.microsoft.com/office/drawing/2014/main" id="{7B1CF568-7F05-72C9-7B87-0D1C8738AFD0}"/>
              </a:ext>
            </a:extLst>
          </p:cNvPr>
          <p:cNvSpPr/>
          <p:nvPr/>
        </p:nvSpPr>
        <p:spPr>
          <a:xfrm>
            <a:off x="3167256" y="863621"/>
            <a:ext cx="5459041" cy="681189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98BB65-26DA-239E-9515-2748FBC2BBEB}"/>
              </a:ext>
            </a:extLst>
          </p:cNvPr>
          <p:cNvSpPr/>
          <p:nvPr/>
        </p:nvSpPr>
        <p:spPr>
          <a:xfrm>
            <a:off x="0" y="23938"/>
            <a:ext cx="12119113" cy="94613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FC3ECBFE-E43E-35FC-8FB9-00DD0C50125D}"/>
              </a:ext>
            </a:extLst>
          </p:cNvPr>
          <p:cNvSpPr/>
          <p:nvPr/>
        </p:nvSpPr>
        <p:spPr>
          <a:xfrm>
            <a:off x="3555461" y="2347375"/>
            <a:ext cx="5068479" cy="2984020"/>
          </a:xfrm>
          <a:prstGeom prst="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BE14BF-49AD-C54C-B93E-C745219F4E81}"/>
              </a:ext>
            </a:extLst>
          </p:cNvPr>
          <p:cNvSpPr txBox="1"/>
          <p:nvPr/>
        </p:nvSpPr>
        <p:spPr>
          <a:xfrm>
            <a:off x="0" y="28302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WGS DS Ecosystem: Cloud-Based Data Sharing and Computing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99FB2-2235-A220-D26C-63616A8032B0}"/>
              </a:ext>
            </a:extLst>
          </p:cNvPr>
          <p:cNvGrpSpPr>
            <a:grpSpLocks noChangeAspect="1"/>
          </p:cNvGrpSpPr>
          <p:nvPr/>
        </p:nvGrpSpPr>
        <p:grpSpPr>
          <a:xfrm>
            <a:off x="2882488" y="1179918"/>
            <a:ext cx="403879" cy="914400"/>
            <a:chOff x="3284046" y="3789882"/>
            <a:chExt cx="1314614" cy="297634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956108F-DAFE-A216-F1C8-5D6DCDE157DD}"/>
                </a:ext>
              </a:extLst>
            </p:cNvPr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68B9BB-4BB1-54CC-49EE-7F7B35EFF5B6}"/>
                </a:ext>
              </a:extLst>
            </p:cNvPr>
            <p:cNvCxnSpPr>
              <a:stCxn id="15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4281F10-5382-DF76-BD0A-02D34C574BD2}"/>
                </a:ext>
              </a:extLst>
            </p:cNvPr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6BF7BFB-2B27-62DF-ADD2-458A17BA8596}"/>
                </a:ext>
              </a:extLst>
            </p:cNvPr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B1CD254-D993-C71D-93E2-0ED84685CBFF}"/>
                </a:ext>
              </a:extLst>
            </p:cNvPr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89184D-D16F-40F4-45C8-7683DEAAA35B}"/>
              </a:ext>
            </a:extLst>
          </p:cNvPr>
          <p:cNvGrpSpPr>
            <a:grpSpLocks noChangeAspect="1"/>
          </p:cNvGrpSpPr>
          <p:nvPr/>
        </p:nvGrpSpPr>
        <p:grpSpPr>
          <a:xfrm>
            <a:off x="2920975" y="5651628"/>
            <a:ext cx="403879" cy="914400"/>
            <a:chOff x="3284046" y="3789882"/>
            <a:chExt cx="1314614" cy="2976347"/>
          </a:xfrm>
          <a:solidFill>
            <a:srgbClr val="FF0000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EC34A04-1CAB-2204-9405-56112865AAD6}"/>
                </a:ext>
              </a:extLst>
            </p:cNvPr>
            <p:cNvSpPr/>
            <p:nvPr/>
          </p:nvSpPr>
          <p:spPr>
            <a:xfrm>
              <a:off x="3492403" y="3789882"/>
              <a:ext cx="914399" cy="914400"/>
            </a:xfrm>
            <a:prstGeom prst="ellipse">
              <a:avLst/>
            </a:prstGeom>
            <a:solidFill>
              <a:srgbClr val="E86447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2D8429-231A-67ED-2A8D-F2F01388A742}"/>
                </a:ext>
              </a:extLst>
            </p:cNvPr>
            <p:cNvCxnSpPr>
              <a:stCxn id="22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5DBFA90-F1F3-6C4F-1E2B-F0D4FE0F9A5A}"/>
                </a:ext>
              </a:extLst>
            </p:cNvPr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AD914A5-6729-940C-BAC9-CB30666AF08E}"/>
                </a:ext>
              </a:extLst>
            </p:cNvPr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F054558-1C20-6210-2971-E464995F224C}"/>
                </a:ext>
              </a:extLst>
            </p:cNvPr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5CB77A-10AF-F948-7674-6D3C1C1A2265}"/>
              </a:ext>
            </a:extLst>
          </p:cNvPr>
          <p:cNvGrpSpPr>
            <a:grpSpLocks noChangeAspect="1"/>
          </p:cNvGrpSpPr>
          <p:nvPr/>
        </p:nvGrpSpPr>
        <p:grpSpPr>
          <a:xfrm>
            <a:off x="8842846" y="1195376"/>
            <a:ext cx="403879" cy="914400"/>
            <a:chOff x="3284046" y="3789882"/>
            <a:chExt cx="1314614" cy="2976347"/>
          </a:xfrm>
          <a:solidFill>
            <a:srgbClr val="AFA5F9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F57CF50-52D1-14E2-537E-D0B3DAF830D1}"/>
                </a:ext>
              </a:extLst>
            </p:cNvPr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6FAA73-2396-389A-0DE1-234AA153F34D}"/>
                </a:ext>
              </a:extLst>
            </p:cNvPr>
            <p:cNvCxnSpPr>
              <a:stCxn id="28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9BEB85-0DB7-D15C-EE17-5B786719605B}"/>
                </a:ext>
              </a:extLst>
            </p:cNvPr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0D7CD12-35D9-5908-7EE1-A01D77859565}"/>
                </a:ext>
              </a:extLst>
            </p:cNvPr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197B411-C71E-9FB0-0FF6-21FA5A901D54}"/>
                </a:ext>
              </a:extLst>
            </p:cNvPr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FFD9D11-DB54-1621-F04D-A430F058245C}"/>
              </a:ext>
            </a:extLst>
          </p:cNvPr>
          <p:cNvGrpSpPr>
            <a:grpSpLocks noChangeAspect="1"/>
          </p:cNvGrpSpPr>
          <p:nvPr/>
        </p:nvGrpSpPr>
        <p:grpSpPr>
          <a:xfrm>
            <a:off x="8841897" y="5664456"/>
            <a:ext cx="403879" cy="914400"/>
            <a:chOff x="3284046" y="3789882"/>
            <a:chExt cx="1314614" cy="2976347"/>
          </a:xfrm>
          <a:solidFill>
            <a:srgbClr val="FFFF00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43DE86E-417F-C136-2FB0-88D6E77CBA39}"/>
                </a:ext>
              </a:extLst>
            </p:cNvPr>
            <p:cNvSpPr/>
            <p:nvPr/>
          </p:nvSpPr>
          <p:spPr>
            <a:xfrm>
              <a:off x="3492403" y="3789882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405FE60-A80A-6C92-5E5D-E3F2D22EEF88}"/>
                </a:ext>
              </a:extLst>
            </p:cNvPr>
            <p:cNvCxnSpPr>
              <a:stCxn id="34" idx="4"/>
            </p:cNvCxnSpPr>
            <p:nvPr/>
          </p:nvCxnSpPr>
          <p:spPr>
            <a:xfrm flipH="1">
              <a:off x="3948799" y="4704282"/>
              <a:ext cx="804" cy="1288097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F1123D0-528B-09E5-2AF5-882C025B8DBE}"/>
                </a:ext>
              </a:extLst>
            </p:cNvPr>
            <p:cNvCxnSpPr/>
            <p:nvPr/>
          </p:nvCxnSpPr>
          <p:spPr>
            <a:xfrm flipH="1">
              <a:off x="3373344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28993C-18F4-6C02-555C-2189CB6B8B11}"/>
                </a:ext>
              </a:extLst>
            </p:cNvPr>
            <p:cNvCxnSpPr/>
            <p:nvPr/>
          </p:nvCxnSpPr>
          <p:spPr>
            <a:xfrm>
              <a:off x="3948799" y="5992379"/>
              <a:ext cx="575455" cy="773850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DE65C96-BC86-1E8E-DE93-9400CA5A95BC}"/>
                </a:ext>
              </a:extLst>
            </p:cNvPr>
            <p:cNvCxnSpPr/>
            <p:nvPr/>
          </p:nvCxnSpPr>
          <p:spPr>
            <a:xfrm flipV="1">
              <a:off x="3284046" y="5159002"/>
              <a:ext cx="1314614" cy="9921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Can 87">
            <a:extLst>
              <a:ext uri="{FF2B5EF4-FFF2-40B4-BE49-F238E27FC236}">
                <a16:creationId xmlns:a16="http://schemas.microsoft.com/office/drawing/2014/main" id="{376174A1-B450-9C7A-176B-4F5351A031C9}"/>
              </a:ext>
            </a:extLst>
          </p:cNvPr>
          <p:cNvSpPr/>
          <p:nvPr/>
        </p:nvSpPr>
        <p:spPr>
          <a:xfrm>
            <a:off x="6206527" y="4220872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Can 88">
            <a:extLst>
              <a:ext uri="{FF2B5EF4-FFF2-40B4-BE49-F238E27FC236}">
                <a16:creationId xmlns:a16="http://schemas.microsoft.com/office/drawing/2014/main" id="{0DFB9B70-87F3-1D84-2830-23CB6E681F13}"/>
              </a:ext>
            </a:extLst>
          </p:cNvPr>
          <p:cNvSpPr/>
          <p:nvPr/>
        </p:nvSpPr>
        <p:spPr>
          <a:xfrm>
            <a:off x="5350668" y="4216244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1F36C1B-6A69-3CA3-1A83-AEBEF3727CE1}"/>
              </a:ext>
            </a:extLst>
          </p:cNvPr>
          <p:cNvSpPr/>
          <p:nvPr/>
        </p:nvSpPr>
        <p:spPr>
          <a:xfrm>
            <a:off x="5249449" y="3555785"/>
            <a:ext cx="841248" cy="594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Can 90">
            <a:extLst>
              <a:ext uri="{FF2B5EF4-FFF2-40B4-BE49-F238E27FC236}">
                <a16:creationId xmlns:a16="http://schemas.microsoft.com/office/drawing/2014/main" id="{F34A83F8-4A2D-02F3-FA9C-2832332EE30E}"/>
              </a:ext>
            </a:extLst>
          </p:cNvPr>
          <p:cNvSpPr/>
          <p:nvPr/>
        </p:nvSpPr>
        <p:spPr>
          <a:xfrm>
            <a:off x="6206921" y="3633463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Can 91">
            <a:extLst>
              <a:ext uri="{FF2B5EF4-FFF2-40B4-BE49-F238E27FC236}">
                <a16:creationId xmlns:a16="http://schemas.microsoft.com/office/drawing/2014/main" id="{2A60CA75-6E59-1C8C-3971-B70D45ADC1B7}"/>
              </a:ext>
            </a:extLst>
          </p:cNvPr>
          <p:cNvSpPr/>
          <p:nvPr/>
        </p:nvSpPr>
        <p:spPr>
          <a:xfrm>
            <a:off x="5351062" y="3628835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Can 92">
            <a:extLst>
              <a:ext uri="{FF2B5EF4-FFF2-40B4-BE49-F238E27FC236}">
                <a16:creationId xmlns:a16="http://schemas.microsoft.com/office/drawing/2014/main" id="{ABB15ABC-2AD6-9947-FF92-345C8CD50AA8}"/>
              </a:ext>
            </a:extLst>
          </p:cNvPr>
          <p:cNvSpPr/>
          <p:nvPr/>
        </p:nvSpPr>
        <p:spPr>
          <a:xfrm>
            <a:off x="6205022" y="3009991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Can 93">
            <a:extLst>
              <a:ext uri="{FF2B5EF4-FFF2-40B4-BE49-F238E27FC236}">
                <a16:creationId xmlns:a16="http://schemas.microsoft.com/office/drawing/2014/main" id="{10B46106-55FF-5B3F-5A95-4F642792CBA0}"/>
              </a:ext>
            </a:extLst>
          </p:cNvPr>
          <p:cNvSpPr/>
          <p:nvPr/>
        </p:nvSpPr>
        <p:spPr>
          <a:xfrm>
            <a:off x="5363761" y="3019961"/>
            <a:ext cx="640080" cy="457200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F06B391A-93A9-E2C6-B15A-DBD7BA5BD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818" y="2349981"/>
            <a:ext cx="838200" cy="600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EB632D5-0DB3-F9B8-5DA2-3314E34D7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601" y="2349981"/>
            <a:ext cx="838200" cy="5977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8DC76E1-A91C-D17D-2FEF-E47DA6BE3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383" y="2349981"/>
            <a:ext cx="838200" cy="5999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7846EA74-9B6E-8484-D141-58914BD39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049" y="234998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C8EECB84-03F2-58EC-E552-63200F54B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715" y="234998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B3B8F951-43BA-D015-3C87-C60C75B27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097" y="234998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728AF56-EC15-2DEB-28FB-AAACF5CF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818" y="295639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EA64A132-93C1-35CE-5C35-483C3AA62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601" y="2953786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45D090EA-B9FF-D3C7-D029-69D561B92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416" y="294909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A74BB4C1-65DB-B524-F791-C2E55FDE4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097" y="294909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8683236F-5C7C-9A70-3493-DCDA4154D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818" y="355377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DFBD5E37-B464-7962-0A67-CD2C949D5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601" y="3551166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299799B3-2160-9C95-354C-A55652763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416" y="354647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348E29EB-7EE4-6EEE-7C86-8AF547346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097" y="354647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28FE5639-E7E7-7861-B3F5-F19535109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60" y="415264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5D3B0A6C-F38C-6C58-C4FE-26451FA5E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243" y="4150036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75D5EED4-7854-C396-416E-72DCAD994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357" y="415264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C9AEC1EB-B1C9-9806-826E-848125AF3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038" y="4152641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14926B8A-53DC-3A5B-2682-ED648031B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818" y="4755572"/>
            <a:ext cx="838200" cy="590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22FFB8B8-BDC3-421A-A025-04881598E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601" y="4752967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CAE98E3F-CC69-6E6C-087E-F11BD9193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383" y="4755213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88D8E8E-37D2-2713-9A36-59677C0C7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049" y="475557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FEE66065-4D94-2667-6BE6-B9F39DC72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715" y="475557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E76A2E06-8460-089E-5B9B-F0C070A31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396" y="4755572"/>
            <a:ext cx="838200" cy="5930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DFC373FB-F496-377A-C10C-AECFDBC5597D}"/>
              </a:ext>
            </a:extLst>
          </p:cNvPr>
          <p:cNvSpPr/>
          <p:nvPr/>
        </p:nvSpPr>
        <p:spPr>
          <a:xfrm>
            <a:off x="6092869" y="3548376"/>
            <a:ext cx="841248" cy="594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F38DA88A-6C57-FF18-BC3E-47EB14270B23}"/>
              </a:ext>
            </a:extLst>
          </p:cNvPr>
          <p:cNvSpPr/>
          <p:nvPr/>
        </p:nvSpPr>
        <p:spPr>
          <a:xfrm>
            <a:off x="5251621" y="2956390"/>
            <a:ext cx="841248" cy="594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2847AC6-BF63-C75A-2B67-CB37005FD53D}"/>
              </a:ext>
            </a:extLst>
          </p:cNvPr>
          <p:cNvSpPr/>
          <p:nvPr/>
        </p:nvSpPr>
        <p:spPr>
          <a:xfrm>
            <a:off x="5252100" y="4154096"/>
            <a:ext cx="841248" cy="594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27EDE-D985-A2A9-9525-A3B6631C268A}"/>
              </a:ext>
            </a:extLst>
          </p:cNvPr>
          <p:cNvSpPr txBox="1"/>
          <p:nvPr/>
        </p:nvSpPr>
        <p:spPr>
          <a:xfrm>
            <a:off x="3597574" y="1098087"/>
            <a:ext cx="5068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70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Bring Researchers to Shared Data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B72B19-9CC4-5508-E112-FEDF1BCF5EDE}"/>
              </a:ext>
            </a:extLst>
          </p:cNvPr>
          <p:cNvGrpSpPr/>
          <p:nvPr/>
        </p:nvGrpSpPr>
        <p:grpSpPr>
          <a:xfrm>
            <a:off x="347641" y="1034104"/>
            <a:ext cx="2630532" cy="4423001"/>
            <a:chOff x="337137" y="1195376"/>
            <a:chExt cx="2630532" cy="4423001"/>
          </a:xfrm>
        </p:grpSpPr>
        <p:pic>
          <p:nvPicPr>
            <p:cNvPr id="70" name="Picture 6" descr="Image result for google cloud">
              <a:extLst>
                <a:ext uri="{FF2B5EF4-FFF2-40B4-BE49-F238E27FC236}">
                  <a16:creationId xmlns:a16="http://schemas.microsoft.com/office/drawing/2014/main" id="{57FBAB4A-3896-920A-6454-EDED7944B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37" y="1195376"/>
              <a:ext cx="2524628" cy="1958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9AA0AE-E2DF-7E00-C53F-A5374DB8D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041" y="3179587"/>
              <a:ext cx="2524628" cy="24387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57C1556-B040-51E9-EC51-8D5828E552FE}"/>
              </a:ext>
            </a:extLst>
          </p:cNvPr>
          <p:cNvSpPr txBox="1"/>
          <p:nvPr/>
        </p:nvSpPr>
        <p:spPr>
          <a:xfrm>
            <a:off x="9186833" y="16741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CFEA4-969C-1CA2-1803-C31A66890310}"/>
              </a:ext>
            </a:extLst>
          </p:cNvPr>
          <p:cNvSpPr txBox="1"/>
          <p:nvPr/>
        </p:nvSpPr>
        <p:spPr>
          <a:xfrm>
            <a:off x="9846365" y="5664456"/>
            <a:ext cx="1769165" cy="88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69DF91-9F53-9C91-98C7-20D21A27B169}"/>
              </a:ext>
            </a:extLst>
          </p:cNvPr>
          <p:cNvSpPr txBox="1"/>
          <p:nvPr/>
        </p:nvSpPr>
        <p:spPr>
          <a:xfrm>
            <a:off x="254140" y="5378527"/>
            <a:ext cx="2680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Workflow Description Language (WDL)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Workspace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ED92E2D-43ED-13A6-557D-1AD1CB7A89DB}"/>
              </a:ext>
            </a:extLst>
          </p:cNvPr>
          <p:cNvGrpSpPr/>
          <p:nvPr/>
        </p:nvGrpSpPr>
        <p:grpSpPr>
          <a:xfrm>
            <a:off x="9144823" y="1171775"/>
            <a:ext cx="2916205" cy="5156509"/>
            <a:chOff x="10003971" y="3967294"/>
            <a:chExt cx="2188029" cy="284425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7417D85-2C03-FC7F-E12A-F6D989301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86867" y="3967294"/>
              <a:ext cx="1724266" cy="65731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6335CD2-C757-217A-6A2E-FC6246DD4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03971" y="4592473"/>
              <a:ext cx="2188029" cy="10193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4411083-5BE8-2BC0-E3E7-01C7E8C77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86867" y="5533200"/>
              <a:ext cx="1806267" cy="127834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998621-2371-AD77-D2C5-4621B355B166}"/>
              </a:ext>
            </a:extLst>
          </p:cNvPr>
          <p:cNvSpPr txBox="1"/>
          <p:nvPr/>
        </p:nvSpPr>
        <p:spPr>
          <a:xfrm>
            <a:off x="3744681" y="5488041"/>
            <a:ext cx="5039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Traditional cluster model: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Bring Data to Researchers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(Data sharing = Data copy)</a:t>
            </a:r>
          </a:p>
        </p:txBody>
      </p:sp>
    </p:spTree>
    <p:extLst>
      <p:ext uri="{BB962C8B-B14F-4D97-AF65-F5344CB8AC3E}">
        <p14:creationId xmlns:p14="http://schemas.microsoft.com/office/powerpoint/2010/main" val="379438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D9F87-637D-4CD0-C475-FFEA8AD70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895" y="938952"/>
            <a:ext cx="11515820" cy="830997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Biobank WGS Data on Cloud-based UKB RAP (n=200K)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9F0EE-59BA-C568-8AEB-E42A0BBA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1C1C0-6C59-7B44-9C69-B87C656EFC1E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AE2924-CC50-5929-49CE-3153331E5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559072"/>
              </p:ext>
            </p:extLst>
          </p:nvPr>
        </p:nvGraphicFramePr>
        <p:xfrm>
          <a:off x="2015123" y="2045239"/>
          <a:ext cx="8485794" cy="271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598">
                  <a:extLst>
                    <a:ext uri="{9D8B030D-6E8A-4147-A177-3AD203B41FA5}">
                      <a16:colId xmlns:a16="http://schemas.microsoft.com/office/drawing/2014/main" val="2338603707"/>
                    </a:ext>
                  </a:extLst>
                </a:gridCol>
                <a:gridCol w="2828598">
                  <a:extLst>
                    <a:ext uri="{9D8B030D-6E8A-4147-A177-3AD203B41FA5}">
                      <a16:colId xmlns:a16="http://schemas.microsoft.com/office/drawing/2014/main" val="1703310014"/>
                    </a:ext>
                  </a:extLst>
                </a:gridCol>
                <a:gridCol w="2828598">
                  <a:extLst>
                    <a:ext uri="{9D8B030D-6E8A-4147-A177-3AD203B41FA5}">
                      <a16:colId xmlns:a16="http://schemas.microsoft.com/office/drawing/2014/main" val="402425262"/>
                    </a:ext>
                  </a:extLst>
                </a:gridCol>
              </a:tblGrid>
              <a:tr h="9045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pVCF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 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aGDS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(annotated)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6216"/>
                  </a:ext>
                </a:extLst>
              </a:tr>
              <a:tr h="9045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files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60,648 files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per chr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310382"/>
                  </a:ext>
                </a:extLst>
              </a:tr>
              <a:tr h="9045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 size of chr1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x00 TB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38.83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05168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7BB9173-BB12-7FF6-9FBF-D17F4E9B1B81}"/>
              </a:ext>
            </a:extLst>
          </p:cNvPr>
          <p:cNvSpPr txBox="1"/>
          <p:nvPr/>
        </p:nvSpPr>
        <p:spPr>
          <a:xfrm>
            <a:off x="106325" y="5088052"/>
            <a:ext cx="12303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VCF files are very large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annotated GDS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aGDS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file has genotype + annotations in a single file (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times smaller than VCF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53BAC210-6AD5-E074-AA30-484B69F7A4AA}"/>
              </a:ext>
            </a:extLst>
          </p:cNvPr>
          <p:cNvSpPr/>
          <p:nvPr/>
        </p:nvSpPr>
        <p:spPr>
          <a:xfrm>
            <a:off x="0" y="7066"/>
            <a:ext cx="12192000" cy="94358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Build Storage-Efficient and Analysis-Ready WGS Files   </a:t>
            </a:r>
          </a:p>
        </p:txBody>
      </p:sp>
    </p:spTree>
    <p:extLst>
      <p:ext uri="{BB962C8B-B14F-4D97-AF65-F5344CB8AC3E}">
        <p14:creationId xmlns:p14="http://schemas.microsoft.com/office/powerpoint/2010/main" val="904698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2592D-EA86-E752-877A-67B8FC230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DF73D5-7682-A989-4D30-469F6E2282CD}"/>
              </a:ext>
            </a:extLst>
          </p:cNvPr>
          <p:cNvSpPr/>
          <p:nvPr/>
        </p:nvSpPr>
        <p:spPr>
          <a:xfrm>
            <a:off x="0" y="4409"/>
            <a:ext cx="12192000" cy="8820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FAVOR-STAAR End-to-End WGS Analysis Pipeline 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AnVIL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32D0D-EE73-F121-A003-D9F7F9E851F9}"/>
              </a:ext>
            </a:extLst>
          </p:cNvPr>
          <p:cNvSpPr txBox="1"/>
          <p:nvPr/>
        </p:nvSpPr>
        <p:spPr>
          <a:xfrm>
            <a:off x="4876218" y="876598"/>
            <a:ext cx="1913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GSP  TOPMed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UKB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3AB3AC-E773-45CB-9618-6761C653557E}"/>
              </a:ext>
            </a:extLst>
          </p:cNvPr>
          <p:cNvSpPr txBox="1"/>
          <p:nvPr/>
        </p:nvSpPr>
        <p:spPr>
          <a:xfrm>
            <a:off x="599063" y="960321"/>
            <a:ext cx="377950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Raw Genotype (VCF)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EDB723F-9B2A-EA6B-00BF-C549966FE95A}"/>
              </a:ext>
            </a:extLst>
          </p:cNvPr>
          <p:cNvGrpSpPr/>
          <p:nvPr/>
        </p:nvGrpSpPr>
        <p:grpSpPr>
          <a:xfrm>
            <a:off x="1117833" y="1615669"/>
            <a:ext cx="3117428" cy="1893230"/>
            <a:chOff x="1117833" y="1615669"/>
            <a:chExt cx="3117428" cy="189323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8090D05-9076-9E96-E03D-1BDECCBB3BE2}"/>
                </a:ext>
              </a:extLst>
            </p:cNvPr>
            <p:cNvSpPr/>
            <p:nvPr/>
          </p:nvSpPr>
          <p:spPr>
            <a:xfrm>
              <a:off x="1117833" y="2348335"/>
              <a:ext cx="3117428" cy="1160564"/>
            </a:xfrm>
            <a:custGeom>
              <a:avLst/>
              <a:gdLst>
                <a:gd name="connsiteX0" fmla="*/ 0 w 3117428"/>
                <a:gd name="connsiteY0" fmla="*/ 0 h 1160564"/>
                <a:gd name="connsiteX1" fmla="*/ 2537146 w 3117428"/>
                <a:gd name="connsiteY1" fmla="*/ 0 h 1160564"/>
                <a:gd name="connsiteX2" fmla="*/ 3117428 w 3117428"/>
                <a:gd name="connsiteY2" fmla="*/ 580282 h 1160564"/>
                <a:gd name="connsiteX3" fmla="*/ 2537146 w 3117428"/>
                <a:gd name="connsiteY3" fmla="*/ 1160564 h 1160564"/>
                <a:gd name="connsiteX4" fmla="*/ 0 w 3117428"/>
                <a:gd name="connsiteY4" fmla="*/ 1160564 h 1160564"/>
                <a:gd name="connsiteX5" fmla="*/ 580282 w 3117428"/>
                <a:gd name="connsiteY5" fmla="*/ 580282 h 1160564"/>
                <a:gd name="connsiteX6" fmla="*/ 0 w 3117428"/>
                <a:gd name="connsiteY6" fmla="*/ 0 h 116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7428" h="1160564">
                  <a:moveTo>
                    <a:pt x="0" y="0"/>
                  </a:moveTo>
                  <a:lnTo>
                    <a:pt x="2537146" y="0"/>
                  </a:lnTo>
                  <a:lnTo>
                    <a:pt x="3117428" y="580282"/>
                  </a:lnTo>
                  <a:lnTo>
                    <a:pt x="2537146" y="1160564"/>
                  </a:lnTo>
                  <a:lnTo>
                    <a:pt x="0" y="1160564"/>
                  </a:lnTo>
                  <a:lnTo>
                    <a:pt x="580282" y="5802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294" tIns="32004" rIns="612286" bIns="32004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Genotype (VCF)</a:t>
              </a: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EDB54BE9-6E2E-9D52-B934-D49DFEA98B9C}"/>
                </a:ext>
              </a:extLst>
            </p:cNvPr>
            <p:cNvSpPr/>
            <p:nvPr/>
          </p:nvSpPr>
          <p:spPr>
            <a:xfrm>
              <a:off x="2389377" y="1615669"/>
              <a:ext cx="323134" cy="680644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8FF70F-51A0-500E-EA58-CDC7165542FA}"/>
                </a:ext>
              </a:extLst>
            </p:cNvPr>
            <p:cNvSpPr txBox="1"/>
            <p:nvPr/>
          </p:nvSpPr>
          <p:spPr>
            <a:xfrm>
              <a:off x="1170458" y="1701695"/>
              <a:ext cx="1088718" cy="46166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QC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1A50479-33AB-7A12-D8C3-868A2504C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2712" y="1723446"/>
              <a:ext cx="983299" cy="39876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FF972A3-11C1-B516-DD57-B0B967B0DA16}"/>
              </a:ext>
            </a:extLst>
          </p:cNvPr>
          <p:cNvSpPr txBox="1"/>
          <p:nvPr/>
        </p:nvSpPr>
        <p:spPr>
          <a:xfrm>
            <a:off x="7233903" y="965673"/>
            <a:ext cx="370426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Phenotype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dbGAP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662212-C00E-A0F5-DC78-164F3ACA7AF1}"/>
              </a:ext>
            </a:extLst>
          </p:cNvPr>
          <p:cNvGrpSpPr/>
          <p:nvPr/>
        </p:nvGrpSpPr>
        <p:grpSpPr>
          <a:xfrm>
            <a:off x="7223100" y="1576801"/>
            <a:ext cx="3572901" cy="3843510"/>
            <a:chOff x="7223100" y="1576801"/>
            <a:chExt cx="3572901" cy="384351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491A55A-D24F-4DE2-969A-5224CC7BF468}"/>
                </a:ext>
              </a:extLst>
            </p:cNvPr>
            <p:cNvGrpSpPr/>
            <p:nvPr/>
          </p:nvGrpSpPr>
          <p:grpSpPr>
            <a:xfrm>
              <a:off x="7223100" y="2321734"/>
              <a:ext cx="3572901" cy="3098577"/>
              <a:chOff x="7223100" y="2321734"/>
              <a:chExt cx="3572901" cy="3098577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DA52F5D-84B7-4BCA-DE27-42C733CDD8B8}"/>
                  </a:ext>
                </a:extLst>
              </p:cNvPr>
              <p:cNvSpPr/>
              <p:nvPr/>
            </p:nvSpPr>
            <p:spPr>
              <a:xfrm>
                <a:off x="7223100" y="2321734"/>
                <a:ext cx="3572901" cy="1173769"/>
              </a:xfrm>
              <a:custGeom>
                <a:avLst/>
                <a:gdLst>
                  <a:gd name="connsiteX0" fmla="*/ 0 w 3572901"/>
                  <a:gd name="connsiteY0" fmla="*/ 0 h 1173769"/>
                  <a:gd name="connsiteX1" fmla="*/ 2986017 w 3572901"/>
                  <a:gd name="connsiteY1" fmla="*/ 0 h 1173769"/>
                  <a:gd name="connsiteX2" fmla="*/ 3572901 w 3572901"/>
                  <a:gd name="connsiteY2" fmla="*/ 586885 h 1173769"/>
                  <a:gd name="connsiteX3" fmla="*/ 2986017 w 3572901"/>
                  <a:gd name="connsiteY3" fmla="*/ 1173769 h 1173769"/>
                  <a:gd name="connsiteX4" fmla="*/ 0 w 3572901"/>
                  <a:gd name="connsiteY4" fmla="*/ 1173769 h 1173769"/>
                  <a:gd name="connsiteX5" fmla="*/ 586885 w 3572901"/>
                  <a:gd name="connsiteY5" fmla="*/ 586885 h 1173769"/>
                  <a:gd name="connsiteX6" fmla="*/ 0 w 3572901"/>
                  <a:gd name="connsiteY6" fmla="*/ 0 h 117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2901" h="1173769">
                    <a:moveTo>
                      <a:pt x="0" y="0"/>
                    </a:moveTo>
                    <a:lnTo>
                      <a:pt x="2986017" y="0"/>
                    </a:lnTo>
                    <a:lnTo>
                      <a:pt x="3572901" y="586885"/>
                    </a:lnTo>
                    <a:lnTo>
                      <a:pt x="2986017" y="1173769"/>
                    </a:lnTo>
                    <a:lnTo>
                      <a:pt x="0" y="1173769"/>
                    </a:lnTo>
                    <a:lnTo>
                      <a:pt x="586885" y="58688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10395692"/>
                  <a:satOff val="-47968"/>
                  <a:lumOff val="1765"/>
                  <a:alphaOff val="0"/>
                </a:schemeClr>
              </a:fillRef>
              <a:effectRef idx="0">
                <a:schemeClr val="accent4">
                  <a:hueOff val="10395692"/>
                  <a:satOff val="-47968"/>
                  <a:lumOff val="176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2897" tIns="32004" rIns="618888" bIns="32004" numCol="1" spcCol="1270" anchor="ctr" anchorCtr="0">
                <a:noAutofit/>
              </a:bodyPr>
              <a:lstStyle/>
              <a:p>
                <a:pPr marL="0" marR="0" lvl="0" indent="0" algn="ctr" defTabSz="1066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WGS Association Analysis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D8E3D6A-FBD1-7165-F053-600ECA23A2BC}"/>
                  </a:ext>
                </a:extLst>
              </p:cNvPr>
              <p:cNvGrpSpPr/>
              <p:nvPr/>
            </p:nvGrpSpPr>
            <p:grpSpPr>
              <a:xfrm>
                <a:off x="7689413" y="3614151"/>
                <a:ext cx="2743200" cy="1806160"/>
                <a:chOff x="7689413" y="3614151"/>
                <a:chExt cx="2743200" cy="1806160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931F4C59-ED16-7426-D107-2F277D7B5D15}"/>
                    </a:ext>
                  </a:extLst>
                </p:cNvPr>
                <p:cNvSpPr/>
                <p:nvPr/>
              </p:nvSpPr>
              <p:spPr>
                <a:xfrm>
                  <a:off x="7689413" y="4231591"/>
                  <a:ext cx="2743200" cy="1188720"/>
                </a:xfrm>
                <a:prstGeom prst="round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2D1A806-8A65-9B4F-9FA6-C7F9959AA565}"/>
                    </a:ext>
                  </a:extLst>
                </p:cNvPr>
                <p:cNvSpPr txBox="1"/>
                <p:nvPr/>
              </p:nvSpPr>
              <p:spPr>
                <a:xfrm>
                  <a:off x="7734288" y="4655996"/>
                  <a:ext cx="25998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STAARpipeline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Arrow: Up 9">
                  <a:extLst>
                    <a:ext uri="{FF2B5EF4-FFF2-40B4-BE49-F238E27FC236}">
                      <a16:creationId xmlns:a16="http://schemas.microsoft.com/office/drawing/2014/main" id="{41206727-04C0-CF71-9B7C-76EE8DF23374}"/>
                    </a:ext>
                  </a:extLst>
                </p:cNvPr>
                <p:cNvSpPr/>
                <p:nvPr/>
              </p:nvSpPr>
              <p:spPr>
                <a:xfrm>
                  <a:off x="8708815" y="3614151"/>
                  <a:ext cx="688157" cy="496264"/>
                </a:xfrm>
                <a:prstGeom prst="up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E624C475-6E26-DCCF-B8FA-14B3DE064005}"/>
                </a:ext>
              </a:extLst>
            </p:cNvPr>
            <p:cNvSpPr/>
            <p:nvPr/>
          </p:nvSpPr>
          <p:spPr>
            <a:xfrm>
              <a:off x="8912766" y="1576801"/>
              <a:ext cx="471866" cy="719512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F05F0D0-CFF4-8B78-4102-2A16BD669980}"/>
              </a:ext>
            </a:extLst>
          </p:cNvPr>
          <p:cNvSpPr/>
          <p:nvPr/>
        </p:nvSpPr>
        <p:spPr>
          <a:xfrm>
            <a:off x="4355524" y="6000173"/>
            <a:ext cx="2895600" cy="85205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(9 billion variants)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C7AF7-D217-42B7-0175-4E5167392A12}"/>
              </a:ext>
            </a:extLst>
          </p:cNvPr>
          <p:cNvSpPr txBox="1"/>
          <p:nvPr/>
        </p:nvSpPr>
        <p:spPr>
          <a:xfrm>
            <a:off x="-373871" y="5117661"/>
            <a:ext cx="3570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Cloud Ecosystems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NHGRI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5A2CFD3-DA18-66B3-2793-ED2DD0E32EF7}"/>
              </a:ext>
            </a:extLst>
          </p:cNvPr>
          <p:cNvGrpSpPr/>
          <p:nvPr/>
        </p:nvGrpSpPr>
        <p:grpSpPr>
          <a:xfrm>
            <a:off x="3877971" y="2339032"/>
            <a:ext cx="3702419" cy="3612073"/>
            <a:chOff x="3877971" y="2339032"/>
            <a:chExt cx="3702419" cy="3612073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23907F2-2C91-B6EC-7277-CA7B267C24B3}"/>
                </a:ext>
              </a:extLst>
            </p:cNvPr>
            <p:cNvSpPr/>
            <p:nvPr/>
          </p:nvSpPr>
          <p:spPr>
            <a:xfrm>
              <a:off x="3877971" y="2339032"/>
              <a:ext cx="3702419" cy="1179171"/>
            </a:xfrm>
            <a:custGeom>
              <a:avLst/>
              <a:gdLst>
                <a:gd name="connsiteX0" fmla="*/ 0 w 3702419"/>
                <a:gd name="connsiteY0" fmla="*/ 0 h 1179171"/>
                <a:gd name="connsiteX1" fmla="*/ 3112834 w 3702419"/>
                <a:gd name="connsiteY1" fmla="*/ 0 h 1179171"/>
                <a:gd name="connsiteX2" fmla="*/ 3702419 w 3702419"/>
                <a:gd name="connsiteY2" fmla="*/ 589586 h 1179171"/>
                <a:gd name="connsiteX3" fmla="*/ 3112834 w 3702419"/>
                <a:gd name="connsiteY3" fmla="*/ 1179171 h 1179171"/>
                <a:gd name="connsiteX4" fmla="*/ 0 w 3702419"/>
                <a:gd name="connsiteY4" fmla="*/ 1179171 h 1179171"/>
                <a:gd name="connsiteX5" fmla="*/ 589586 w 3702419"/>
                <a:gd name="connsiteY5" fmla="*/ 589586 h 1179171"/>
                <a:gd name="connsiteX6" fmla="*/ 0 w 3702419"/>
                <a:gd name="connsiteY6" fmla="*/ 0 h 117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2419" h="1179171">
                  <a:moveTo>
                    <a:pt x="0" y="0"/>
                  </a:moveTo>
                  <a:lnTo>
                    <a:pt x="3112834" y="0"/>
                  </a:lnTo>
                  <a:lnTo>
                    <a:pt x="3702419" y="589586"/>
                  </a:lnTo>
                  <a:lnTo>
                    <a:pt x="3112834" y="1179171"/>
                  </a:lnTo>
                  <a:lnTo>
                    <a:pt x="0" y="1179171"/>
                  </a:lnTo>
                  <a:lnTo>
                    <a:pt x="589586" y="5895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598" tIns="32004" rIns="621589" bIns="32004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Functionally Annotated WGS Data (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aGDS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1E7547C-CA90-90DE-EAF8-61FA8CE64BA5}"/>
                </a:ext>
              </a:extLst>
            </p:cNvPr>
            <p:cNvGrpSpPr/>
            <p:nvPr/>
          </p:nvGrpSpPr>
          <p:grpSpPr>
            <a:xfrm>
              <a:off x="4293495" y="3655557"/>
              <a:ext cx="2811468" cy="2295548"/>
              <a:chOff x="4293495" y="3655557"/>
              <a:chExt cx="2811468" cy="229554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98E52FC-BCAD-8B1D-979C-3B0ACB74143C}"/>
                  </a:ext>
                </a:extLst>
              </p:cNvPr>
              <p:cNvGrpSpPr/>
              <p:nvPr/>
            </p:nvGrpSpPr>
            <p:grpSpPr>
              <a:xfrm>
                <a:off x="4293495" y="3655557"/>
                <a:ext cx="2811468" cy="1820407"/>
                <a:chOff x="4293495" y="3611514"/>
                <a:chExt cx="2811468" cy="1820407"/>
              </a:xfrm>
            </p:grpSpPr>
            <p:sp>
              <p:nvSpPr>
                <p:cNvPr id="9" name="Arrow: Up 8">
                  <a:extLst>
                    <a:ext uri="{FF2B5EF4-FFF2-40B4-BE49-F238E27FC236}">
                      <a16:creationId xmlns:a16="http://schemas.microsoft.com/office/drawing/2014/main" id="{DC018ED0-358B-3392-73EE-A2F2B62E29B3}"/>
                    </a:ext>
                  </a:extLst>
                </p:cNvPr>
                <p:cNvSpPr/>
                <p:nvPr/>
              </p:nvSpPr>
              <p:spPr>
                <a:xfrm>
                  <a:off x="5303836" y="3611514"/>
                  <a:ext cx="688157" cy="496264"/>
                </a:xfrm>
                <a:prstGeom prst="up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A206E364-C4D8-712C-F5D9-A5BF01D83D34}"/>
                    </a:ext>
                  </a:extLst>
                </p:cNvPr>
                <p:cNvGrpSpPr/>
                <p:nvPr/>
              </p:nvGrpSpPr>
              <p:grpSpPr>
                <a:xfrm>
                  <a:off x="4293495" y="4231592"/>
                  <a:ext cx="2811468" cy="1200329"/>
                  <a:chOff x="4293495" y="4231592"/>
                  <a:chExt cx="2811468" cy="1200329"/>
                </a:xfrm>
              </p:grpSpPr>
              <p:sp>
                <p:nvSpPr>
                  <p:cNvPr id="2" name="Rectangle: Rounded Corners 1">
                    <a:extLst>
                      <a:ext uri="{FF2B5EF4-FFF2-40B4-BE49-F238E27FC236}">
                        <a16:creationId xmlns:a16="http://schemas.microsoft.com/office/drawing/2014/main" id="{D891F0D5-9C81-681E-F192-700CCEBB7D2A}"/>
                      </a:ext>
                    </a:extLst>
                  </p:cNvPr>
                  <p:cNvSpPr/>
                  <p:nvPr/>
                </p:nvSpPr>
                <p:spPr>
                  <a:xfrm>
                    <a:off x="4293495" y="4231592"/>
                    <a:ext cx="2811468" cy="1200329"/>
                  </a:xfrm>
                  <a:prstGeom prst="round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1F61D720-D2EE-057D-6494-BE063BCD69B5}"/>
                      </a:ext>
                    </a:extLst>
                  </p:cNvPr>
                  <p:cNvSpPr txBox="1"/>
                  <p:nvPr/>
                </p:nvSpPr>
                <p:spPr>
                  <a:xfrm>
                    <a:off x="4355524" y="4665155"/>
                    <a:ext cx="274320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FAVORAnnotator</a:t>
                    </a:r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71C765A7-E531-B02E-E01B-74A5AFE54FA0}"/>
                  </a:ext>
                </a:extLst>
              </p:cNvPr>
              <p:cNvSpPr/>
              <p:nvPr/>
            </p:nvSpPr>
            <p:spPr>
              <a:xfrm rot="16200000">
                <a:off x="5464171" y="5458358"/>
                <a:ext cx="470116" cy="515378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16A0AD11-B7AE-6329-986B-B06BBA716520}"/>
              </a:ext>
            </a:extLst>
          </p:cNvPr>
          <p:cNvSpPr/>
          <p:nvPr/>
        </p:nvSpPr>
        <p:spPr>
          <a:xfrm>
            <a:off x="4972713" y="850463"/>
            <a:ext cx="1679851" cy="127686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F3FD5E6-5230-6E1E-0A78-EBCBFE8E33C3}"/>
              </a:ext>
            </a:extLst>
          </p:cNvPr>
          <p:cNvSpPr/>
          <p:nvPr/>
        </p:nvSpPr>
        <p:spPr>
          <a:xfrm flipV="1">
            <a:off x="6693053" y="1184310"/>
            <a:ext cx="460100" cy="19772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A6A72F-DF68-4831-AF80-6D6DFCE1A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12613" y="1148605"/>
            <a:ext cx="460100" cy="2607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62E083-A963-2649-90BB-29CF5C710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34" y="5887102"/>
            <a:ext cx="1349312" cy="909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459B61-211F-0CE1-44D8-5E5A132E6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144" y="5682235"/>
            <a:ext cx="1922670" cy="10972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8C7E33-95DE-A21D-A6E7-F7411F58A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2257" y="5881418"/>
            <a:ext cx="2545834" cy="9390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38B23B-C2C0-BA19-48F7-5456B9DED07F}"/>
              </a:ext>
            </a:extLst>
          </p:cNvPr>
          <p:cNvSpPr txBox="1"/>
          <p:nvPr/>
        </p:nvSpPr>
        <p:spPr>
          <a:xfrm>
            <a:off x="2555330" y="5466792"/>
            <a:ext cx="17309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NHLBI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A5297F-8D6E-F4E2-7009-B6CD1FA29998}"/>
              </a:ext>
            </a:extLst>
          </p:cNvPr>
          <p:cNvSpPr txBox="1"/>
          <p:nvPr/>
        </p:nvSpPr>
        <p:spPr>
          <a:xfrm>
            <a:off x="9074590" y="5476161"/>
            <a:ext cx="16636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UKB RAP</a:t>
            </a:r>
          </a:p>
        </p:txBody>
      </p:sp>
    </p:spTree>
    <p:extLst>
      <p:ext uri="{BB962C8B-B14F-4D97-AF65-F5344CB8AC3E}">
        <p14:creationId xmlns:p14="http://schemas.microsoft.com/office/powerpoint/2010/main" val="29044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7282A-9C9D-9D10-EC58-2FF9820C1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F92E56F-0B4F-7A0E-A44E-AF5D6E8D7E2A}"/>
              </a:ext>
            </a:extLst>
          </p:cNvPr>
          <p:cNvSpPr txBox="1">
            <a:spLocks/>
          </p:cNvSpPr>
          <p:nvPr/>
        </p:nvSpPr>
        <p:spPr>
          <a:xfrm>
            <a:off x="1676644" y="1189623"/>
            <a:ext cx="8991357" cy="297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C9B7DC-FD7F-2CC1-D588-5400DDB0073F}"/>
              </a:ext>
            </a:extLst>
          </p:cNvPr>
          <p:cNvSpPr/>
          <p:nvPr/>
        </p:nvSpPr>
        <p:spPr>
          <a:xfrm>
            <a:off x="-1" y="697447"/>
            <a:ext cx="12192000" cy="182636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B42D0E-ABFD-E30B-068C-26719B658D75}"/>
              </a:ext>
            </a:extLst>
          </p:cNvPr>
          <p:cNvSpPr txBox="1"/>
          <p:nvPr/>
        </p:nvSpPr>
        <p:spPr>
          <a:xfrm>
            <a:off x="382772" y="1010466"/>
            <a:ext cx="11741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 5: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Interpretable</a:t>
            </a:r>
            <a:r>
              <a:rPr lang="en-US" sz="3600" b="1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Statistics and ML  methods by Incorporating Domain Knowledge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A23DF-901E-73B2-22F2-C80EA65157FD}"/>
              </a:ext>
            </a:extLst>
          </p:cNvPr>
          <p:cNvSpPr txBox="1"/>
          <p:nvPr/>
        </p:nvSpPr>
        <p:spPr>
          <a:xfrm>
            <a:off x="219973" y="3776705"/>
            <a:ext cx="119046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Empower Rare Variants Association Tests by Incorporating Functional Annotations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88AB3-FBDE-2844-9896-2150E3F7B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BB806C-7574-4541-BECE-EA4ED5F4727B}"/>
              </a:ext>
            </a:extLst>
          </p:cNvPr>
          <p:cNvSpPr txBox="1">
            <a:spLocks/>
          </p:cNvSpPr>
          <p:nvPr/>
        </p:nvSpPr>
        <p:spPr>
          <a:xfrm>
            <a:off x="1" y="245023"/>
            <a:ext cx="12191999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STAAR: variant-Set Test for Association using Annotation information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F3D3C-8BA7-06D5-8B2F-048DA059EAC6}"/>
              </a:ext>
            </a:extLst>
          </p:cNvPr>
          <p:cNvSpPr txBox="1"/>
          <p:nvPr/>
        </p:nvSpPr>
        <p:spPr>
          <a:xfrm>
            <a:off x="5594109" y="1680352"/>
            <a:ext cx="66987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Li, X., Li, Z., et al, Nature Genetics, 2020 (STAAR)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Li, Z., Li, X. et al, Nature Methods, 2022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STAARpipeline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Li, X., et al, Nature Genetics, 2023 (</a:t>
            </a:r>
            <a:r>
              <a:rPr lang="en-US" sz="2800" b="1" dirty="0" err="1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MetaSTAAR</a:t>
            </a:r>
            <a:r>
              <a:rPr lang="en-US" sz="2800" b="1" dirty="0">
                <a:solidFill>
                  <a:srgbClr val="E46C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https://cdn1.sph.harvard.edu/wp-content/uploads/sites/59/2017/03/Zilin.jpg">
            <a:extLst>
              <a:ext uri="{FF2B5EF4-FFF2-40B4-BE49-F238E27FC236}">
                <a16:creationId xmlns:a16="http://schemas.microsoft.com/office/drawing/2014/main" id="{06C5B3E3-E6CA-8CC7-1115-4F6CCA3E3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99" y="1752760"/>
            <a:ext cx="1820866" cy="19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ihao Li">
            <a:extLst>
              <a:ext uri="{FF2B5EF4-FFF2-40B4-BE49-F238E27FC236}">
                <a16:creationId xmlns:a16="http://schemas.microsoft.com/office/drawing/2014/main" id="{A33155E4-4431-7007-FAC2-B271F6C1C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3" y="1752760"/>
            <a:ext cx="2035542" cy="209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2EE9C3-1F15-3ED3-EDED-70C9ADD38FB3}"/>
              </a:ext>
            </a:extLst>
          </p:cNvPr>
          <p:cNvSpPr txBox="1"/>
          <p:nvPr/>
        </p:nvSpPr>
        <p:spPr>
          <a:xfrm>
            <a:off x="443046" y="4280915"/>
            <a:ext cx="1956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Xihao 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D197D-1F32-AD33-EEA3-7B88F8531589}"/>
              </a:ext>
            </a:extLst>
          </p:cNvPr>
          <p:cNvSpPr txBox="1"/>
          <p:nvPr/>
        </p:nvSpPr>
        <p:spPr>
          <a:xfrm>
            <a:off x="3096142" y="4219140"/>
            <a:ext cx="1651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Zilin 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东北师大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10BE2-BE48-70F9-471A-A8698397BED4}"/>
              </a:ext>
            </a:extLst>
          </p:cNvPr>
          <p:cNvSpPr txBox="1"/>
          <p:nvPr/>
        </p:nvSpPr>
        <p:spPr>
          <a:xfrm>
            <a:off x="386959" y="5773412"/>
            <a:ext cx="11652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idea: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Boost power of RVATs by dynamically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upweighting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functional variants using multi-dimensional functional annotation scores</a:t>
            </a:r>
          </a:p>
        </p:txBody>
      </p:sp>
    </p:spTree>
    <p:extLst>
      <p:ext uri="{BB962C8B-B14F-4D97-AF65-F5344CB8AC3E}">
        <p14:creationId xmlns:p14="http://schemas.microsoft.com/office/powerpoint/2010/main" val="384779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768338"/>
            <a:ext cx="5838933" cy="651384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b="1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1828496" y="1579419"/>
            <a:ext cx="4203769" cy="3948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SzPct val="110000"/>
              <a:buNone/>
            </a:pPr>
            <a:endParaRPr lang="en-US" sz="3200" b="1" dirty="0">
              <a:latin typeface="Arial"/>
              <a:cs typeface="Arial"/>
            </a:endParaRPr>
          </a:p>
          <a:p>
            <a:pPr marL="0" indent="0" algn="ctr">
              <a:buClrTx/>
              <a:buSzPct val="110000"/>
              <a:buNone/>
            </a:pPr>
            <a:endParaRPr lang="en-US" sz="3200" b="1" dirty="0">
              <a:latin typeface="Arial"/>
              <a:cs typeface="Arial"/>
            </a:endParaRPr>
          </a:p>
          <a:p>
            <a:pPr marL="0" indent="0" algn="ctr">
              <a:buClrTx/>
              <a:buSzPct val="110000"/>
              <a:buNone/>
            </a:pP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59118"/>
            <a:ext cx="12192000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6057320" y="1579419"/>
            <a:ext cx="5012462" cy="51400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60" y="1594680"/>
            <a:ext cx="4476577" cy="243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150" y="214340"/>
            <a:ext cx="11503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Challenges in WGS Rare Variant Association Test (RVAT) 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4150" y="896571"/>
                <a:ext cx="5326737" cy="683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Simple single SNV analysis in GWAS does not work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Need to perform SNV-set analysis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How to define SNV-set?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G=100 SNVs in APOE enhancer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Test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𝑯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𝟎</m:t>
                        </m:r>
                      </m:sub>
                    </m:sSub>
                    <m:r>
                      <a:rPr lang="en-US" sz="28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/>
                      </a:rPr>
                      <m:t>:</m:t>
                    </m:r>
                    <m:r>
                      <a:rPr lang="en-US" sz="28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/>
                      </a:rPr>
                      <m:t>𝜷</m:t>
                    </m:r>
                    <m:r>
                      <a:rPr lang="en-US" sz="28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/>
                      </a:rPr>
                      <m:t>𝟎</m:t>
                    </m:r>
                  </m:oMath>
                </a14:m>
                <a:r>
                  <a:rPr 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 </a:t>
                </a:r>
              </a:p>
              <a:p>
                <a:r>
                  <a:rPr 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(no association between APOE enhancer and LDL)</a:t>
                </a:r>
              </a:p>
              <a:p>
                <a:endPara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50" y="896571"/>
                <a:ext cx="5326737" cy="6832640"/>
              </a:xfrm>
              <a:prstGeom prst="rect">
                <a:avLst/>
              </a:prstGeom>
              <a:blipFill>
                <a:blip r:embed="rId3"/>
                <a:stretch>
                  <a:fillRect l="-2288" t="-892" r="-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34" y="4084868"/>
            <a:ext cx="3428640" cy="161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65362" y="4402860"/>
            <a:ext cx="1645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APOE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enhancer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892982" y="1069780"/>
                <a:ext cx="33529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/>
                  <a:t>LDL</a:t>
                </a:r>
                <a14:m>
                  <m:oMath xmlns:m="http://schemas.openxmlformats.org/officeDocument/2006/math">
                    <m:r>
                      <a:rPr lang="en-US" sz="32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𝐗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𝛃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𝐞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982" y="1069780"/>
                <a:ext cx="3352906" cy="492443"/>
              </a:xfrm>
              <a:prstGeom prst="rect">
                <a:avLst/>
              </a:prstGeom>
              <a:blipFill>
                <a:blip r:embed="rId5"/>
                <a:stretch>
                  <a:fillRect l="-7455" t="-23457" b="-50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641763" y="1665951"/>
            <a:ext cx="207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variant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248503" y="1920240"/>
            <a:ext cx="365760" cy="128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012B83-AF15-7E53-AF77-F4F895566283}"/>
                  </a:ext>
                </a:extLst>
              </p:cNvPr>
              <p:cNvSpPr txBox="1"/>
              <p:nvPr/>
            </p:nvSpPr>
            <p:spPr>
              <a:xfrm>
                <a:off x="6032265" y="5832674"/>
                <a:ext cx="6176963" cy="87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 idea of RVAT: </a:t>
                </a:r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Aggregate individual SNV association test</a:t>
                </a:r>
                <a:r>
                  <a:rPr 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a SNV set.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012B83-AF15-7E53-AF77-F4F895566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265" y="5832674"/>
                <a:ext cx="6176963" cy="873060"/>
              </a:xfrm>
              <a:prstGeom prst="rect">
                <a:avLst/>
              </a:prstGeom>
              <a:blipFill>
                <a:blip r:embed="rId6"/>
                <a:stretch>
                  <a:fillRect l="-1579" t="-4895" r="-296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39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D57B4-37BA-4389-F360-8DBE20AD9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462C7028-2913-7830-0A1F-DA6CB82601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0"/>
                <a:ext cx="12192000" cy="73433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Create RV-Sets (Masks) using STAAR (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Arial" panose="020B0604020202020204" pitchFamily="34" charset="0"/>
                      </a:rPr>
                      <m:t>𝐌𝐀𝐅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Arial" panose="020B0604020202020204" pitchFamily="34" charset="0"/>
                      </a:rPr>
                      <m:t>𝟏</m:t>
                    </m:r>
                    <m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)  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462C7028-2913-7830-0A1F-DA6CB8260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734333"/>
              </a:xfrm>
              <a:prstGeom prst="rect">
                <a:avLst/>
              </a:prstGeom>
              <a:blipFill>
                <a:blip r:embed="rId3"/>
                <a:stretch>
                  <a:fillRect t="-3333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14">
            <a:extLst>
              <a:ext uri="{FF2B5EF4-FFF2-40B4-BE49-F238E27FC236}">
                <a16:creationId xmlns:a16="http://schemas.microsoft.com/office/drawing/2014/main" id="{3EDA3866-1EFE-DC5B-3FB8-AEFA61AA4782}"/>
              </a:ext>
            </a:extLst>
          </p:cNvPr>
          <p:cNvSpPr/>
          <p:nvPr/>
        </p:nvSpPr>
        <p:spPr>
          <a:xfrm>
            <a:off x="3797163" y="857523"/>
            <a:ext cx="7922590" cy="1116061"/>
          </a:xfrm>
          <a:custGeom>
            <a:avLst/>
            <a:gdLst>
              <a:gd name="connsiteX0" fmla="*/ 0 w 5029530"/>
              <a:gd name="connsiteY0" fmla="*/ 0 h 1188719"/>
              <a:gd name="connsiteX1" fmla="*/ 5029530 w 5029530"/>
              <a:gd name="connsiteY1" fmla="*/ 0 h 1188719"/>
              <a:gd name="connsiteX2" fmla="*/ 5029530 w 5029530"/>
              <a:gd name="connsiteY2" fmla="*/ 1188719 h 1188719"/>
              <a:gd name="connsiteX3" fmla="*/ 0 w 5029530"/>
              <a:gd name="connsiteY3" fmla="*/ 1188719 h 1188719"/>
              <a:gd name="connsiteX4" fmla="*/ 0 w 5029530"/>
              <a:gd name="connsiteY4" fmla="*/ 0 h 1188719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  <a:gd name="connsiteX0" fmla="*/ 0 w 5029530"/>
              <a:gd name="connsiteY0" fmla="*/ 0 h 1188719"/>
              <a:gd name="connsiteX1" fmla="*/ 5029530 w 5029530"/>
              <a:gd name="connsiteY1" fmla="*/ 0 h 1188719"/>
              <a:gd name="connsiteX2" fmla="*/ 5029530 w 5029530"/>
              <a:gd name="connsiteY2" fmla="*/ 1188719 h 1188719"/>
              <a:gd name="connsiteX3" fmla="*/ 123093 w 5029530"/>
              <a:gd name="connsiteY3" fmla="*/ 1179926 h 1188719"/>
              <a:gd name="connsiteX4" fmla="*/ 0 w 5029530"/>
              <a:gd name="connsiteY4" fmla="*/ 0 h 1188719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  <a:gd name="connsiteX0" fmla="*/ 0 w 5029530"/>
              <a:gd name="connsiteY0" fmla="*/ 0 h 1197511"/>
              <a:gd name="connsiteX1" fmla="*/ 5029530 w 5029530"/>
              <a:gd name="connsiteY1" fmla="*/ 0 h 1197511"/>
              <a:gd name="connsiteX2" fmla="*/ 5029530 w 5029530"/>
              <a:gd name="connsiteY2" fmla="*/ 1188719 h 1197511"/>
              <a:gd name="connsiteX3" fmla="*/ 131885 w 5029530"/>
              <a:gd name="connsiteY3" fmla="*/ 1197511 h 1197511"/>
              <a:gd name="connsiteX4" fmla="*/ 0 w 5029530"/>
              <a:gd name="connsiteY4" fmla="*/ 0 h 119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530" h="1197511">
                <a:moveTo>
                  <a:pt x="0" y="0"/>
                </a:moveTo>
                <a:lnTo>
                  <a:pt x="5029530" y="0"/>
                </a:lnTo>
                <a:lnTo>
                  <a:pt x="5029530" y="1188719"/>
                </a:lnTo>
                <a:lnTo>
                  <a:pt x="131885" y="11975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16">
            <a:extLst>
              <a:ext uri="{FF2B5EF4-FFF2-40B4-BE49-F238E27FC236}">
                <a16:creationId xmlns:a16="http://schemas.microsoft.com/office/drawing/2014/main" id="{6F1C4287-9593-07DF-C3D1-F447972407BB}"/>
              </a:ext>
            </a:extLst>
          </p:cNvPr>
          <p:cNvSpPr/>
          <p:nvPr/>
        </p:nvSpPr>
        <p:spPr>
          <a:xfrm>
            <a:off x="4037626" y="2199195"/>
            <a:ext cx="7682127" cy="1478716"/>
          </a:xfrm>
          <a:custGeom>
            <a:avLst/>
            <a:gdLst>
              <a:gd name="connsiteX0" fmla="*/ 0 w 5029530"/>
              <a:gd name="connsiteY0" fmla="*/ 0 h 1188720"/>
              <a:gd name="connsiteX1" fmla="*/ 5029530 w 5029530"/>
              <a:gd name="connsiteY1" fmla="*/ 0 h 1188720"/>
              <a:gd name="connsiteX2" fmla="*/ 5029530 w 5029530"/>
              <a:gd name="connsiteY2" fmla="*/ 1188720 h 1188720"/>
              <a:gd name="connsiteX3" fmla="*/ 0 w 5029530"/>
              <a:gd name="connsiteY3" fmla="*/ 1188720 h 1188720"/>
              <a:gd name="connsiteX4" fmla="*/ 0 w 5029530"/>
              <a:gd name="connsiteY4" fmla="*/ 0 h 1188720"/>
              <a:gd name="connsiteX0" fmla="*/ 131884 w 5029530"/>
              <a:gd name="connsiteY0" fmla="*/ 0 h 1197513"/>
              <a:gd name="connsiteX1" fmla="*/ 5029530 w 5029530"/>
              <a:gd name="connsiteY1" fmla="*/ 8793 h 1197513"/>
              <a:gd name="connsiteX2" fmla="*/ 5029530 w 5029530"/>
              <a:gd name="connsiteY2" fmla="*/ 1197513 h 1197513"/>
              <a:gd name="connsiteX3" fmla="*/ 0 w 5029530"/>
              <a:gd name="connsiteY3" fmla="*/ 1197513 h 1197513"/>
              <a:gd name="connsiteX4" fmla="*/ 131884 w 5029530"/>
              <a:gd name="connsiteY4" fmla="*/ 0 h 119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530" h="1197513">
                <a:moveTo>
                  <a:pt x="131884" y="0"/>
                </a:moveTo>
                <a:lnTo>
                  <a:pt x="5029530" y="8793"/>
                </a:lnTo>
                <a:lnTo>
                  <a:pt x="5029530" y="1197513"/>
                </a:lnTo>
                <a:lnTo>
                  <a:pt x="0" y="1197513"/>
                </a:lnTo>
                <a:lnTo>
                  <a:pt x="131884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5DE861-5EC6-7DE2-666C-4691E17EF17C}"/>
              </a:ext>
            </a:extLst>
          </p:cNvPr>
          <p:cNvGrpSpPr/>
          <p:nvPr/>
        </p:nvGrpSpPr>
        <p:grpSpPr>
          <a:xfrm>
            <a:off x="-146002" y="-315365"/>
            <a:ext cx="5028960" cy="5463724"/>
            <a:chOff x="6605443" y="1620405"/>
            <a:chExt cx="4092038" cy="4577471"/>
          </a:xfrm>
        </p:grpSpPr>
        <p:sp>
          <p:nvSpPr>
            <p:cNvPr id="44" name="Block Arc 43">
              <a:extLst>
                <a:ext uri="{FF2B5EF4-FFF2-40B4-BE49-F238E27FC236}">
                  <a16:creationId xmlns:a16="http://schemas.microsoft.com/office/drawing/2014/main" id="{5CB65A40-2FFE-F3AE-D442-95011856E5DD}"/>
                </a:ext>
              </a:extLst>
            </p:cNvPr>
            <p:cNvSpPr/>
            <p:nvPr/>
          </p:nvSpPr>
          <p:spPr>
            <a:xfrm>
              <a:off x="6743564" y="2243959"/>
              <a:ext cx="3953917" cy="3953917"/>
            </a:xfrm>
            <a:prstGeom prst="blockArc">
              <a:avLst>
                <a:gd name="adj1" fmla="val 18269493"/>
                <a:gd name="adj2" fmla="val 19975590"/>
                <a:gd name="adj3" fmla="val 2107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5" name="Block Arc 44">
              <a:extLst>
                <a:ext uri="{FF2B5EF4-FFF2-40B4-BE49-F238E27FC236}">
                  <a16:creationId xmlns:a16="http://schemas.microsoft.com/office/drawing/2014/main" id="{9917EFFC-DCF9-A5ED-E787-B4D86525C8C7}"/>
                </a:ext>
              </a:extLst>
            </p:cNvPr>
            <p:cNvSpPr/>
            <p:nvPr/>
          </p:nvSpPr>
          <p:spPr>
            <a:xfrm>
              <a:off x="6605443" y="1620405"/>
              <a:ext cx="3953917" cy="3953917"/>
            </a:xfrm>
            <a:prstGeom prst="blockArc">
              <a:avLst>
                <a:gd name="adj1" fmla="val 270997"/>
                <a:gd name="adj2" fmla="val 2551795"/>
                <a:gd name="adj3" fmla="val 2085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1F0DD7A7-D146-A2A2-5EC7-43E3CBBB0D87}"/>
              </a:ext>
            </a:extLst>
          </p:cNvPr>
          <p:cNvSpPr/>
          <p:nvPr/>
        </p:nvSpPr>
        <p:spPr>
          <a:xfrm rot="13500000">
            <a:off x="3187591" y="1482555"/>
            <a:ext cx="203651" cy="88304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F38FAD91-DDB9-347F-64AF-D6C061440502}"/>
              </a:ext>
            </a:extLst>
          </p:cNvPr>
          <p:cNvSpPr/>
          <p:nvPr/>
        </p:nvSpPr>
        <p:spPr>
          <a:xfrm rot="18282375">
            <a:off x="3272214" y="2054320"/>
            <a:ext cx="181958" cy="8239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13403F-92C7-4BDB-529F-859C838A3BFA}"/>
              </a:ext>
            </a:extLst>
          </p:cNvPr>
          <p:cNvGrpSpPr/>
          <p:nvPr/>
        </p:nvGrpSpPr>
        <p:grpSpPr>
          <a:xfrm>
            <a:off x="582041" y="1220754"/>
            <a:ext cx="2292008" cy="2073600"/>
            <a:chOff x="3860031" y="4628834"/>
            <a:chExt cx="1440000" cy="14544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DD2BE50-4EDD-3DC4-8A18-FE8C07532DF2}"/>
                </a:ext>
              </a:extLst>
            </p:cNvPr>
            <p:cNvSpPr/>
            <p:nvPr/>
          </p:nvSpPr>
          <p:spPr>
            <a:xfrm>
              <a:off x="3860031" y="4628834"/>
              <a:ext cx="1440000" cy="1454400"/>
            </a:xfrm>
            <a:prstGeom prst="ellipse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AEB77F-F883-F2B5-A01D-ECF0515CCD55}"/>
                </a:ext>
              </a:extLst>
            </p:cNvPr>
            <p:cNvSpPr/>
            <p:nvPr/>
          </p:nvSpPr>
          <p:spPr>
            <a:xfrm>
              <a:off x="3932031" y="4700834"/>
              <a:ext cx="1296000" cy="1296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73A6C4F-33EE-6136-9EB4-CC66EC151634}"/>
              </a:ext>
            </a:extLst>
          </p:cNvPr>
          <p:cNvSpPr txBox="1"/>
          <p:nvPr/>
        </p:nvSpPr>
        <p:spPr>
          <a:xfrm>
            <a:off x="4980529" y="817699"/>
            <a:ext cx="585549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pLoF</a:t>
            </a:r>
            <a:r>
              <a:rPr kumimoji="0" lang="en-US" altLang="ko-KR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/</a:t>
            </a:r>
            <a:r>
              <a:rPr kumimoji="0" lang="en-US" altLang="ko-KR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pLoF</a:t>
            </a:r>
            <a:r>
              <a:rPr kumimoji="0" lang="en-US" altLang="ko-KR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+ Disruptive Missense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Missense/Disruptive Missense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Synonymous</a:t>
            </a:r>
            <a:endParaRPr kumimoji="0" lang="ko-KR" altLang="en-US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D50203-3C74-0B74-F7BA-6590AE4A2055}"/>
              </a:ext>
            </a:extLst>
          </p:cNvPr>
          <p:cNvSpPr txBox="1"/>
          <p:nvPr/>
        </p:nvSpPr>
        <p:spPr>
          <a:xfrm>
            <a:off x="658494" y="1842056"/>
            <a:ext cx="2187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"/>
                <a:ea typeface="+mn-ea"/>
                <a:cs typeface="Arial" panose="020B0604020202020204" pitchFamily="34" charset="0"/>
              </a:rPr>
              <a:t>Gene-Centric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1DBAC9E-F3D9-D371-BB4C-57AE44CFD1DE}"/>
              </a:ext>
            </a:extLst>
          </p:cNvPr>
          <p:cNvSpPr txBox="1"/>
          <p:nvPr/>
        </p:nvSpPr>
        <p:spPr>
          <a:xfrm>
            <a:off x="3362555" y="1208736"/>
            <a:ext cx="200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Coding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3754D8A-7AF6-4196-E7F9-A266D9680569}"/>
              </a:ext>
            </a:extLst>
          </p:cNvPr>
          <p:cNvSpPr/>
          <p:nvPr/>
        </p:nvSpPr>
        <p:spPr>
          <a:xfrm>
            <a:off x="3543848" y="2321186"/>
            <a:ext cx="124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Coding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DAE5F7A-C56A-7A72-8140-203AD459B906}"/>
              </a:ext>
            </a:extLst>
          </p:cNvPr>
          <p:cNvSpPr/>
          <p:nvPr/>
        </p:nvSpPr>
        <p:spPr>
          <a:xfrm>
            <a:off x="4918758" y="2227519"/>
            <a:ext cx="6096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Promoter/Enhancer (CAGE)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Promoter/Enhancer (DHS)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UTR/Upstream/Downstream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ncRNA genes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8F5AEE-365E-E022-E07F-9855C1C2A451}"/>
              </a:ext>
            </a:extLst>
          </p:cNvPr>
          <p:cNvSpPr/>
          <p:nvPr/>
        </p:nvSpPr>
        <p:spPr>
          <a:xfrm>
            <a:off x="-1549910" y="512308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"/>
                <a:ea typeface="+mn-ea"/>
                <a:cs typeface="Arial" panose="020B0604020202020204" pitchFamily="34" charset="0"/>
              </a:rPr>
              <a:t>Genetic Region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8FCBB1-6915-3CD5-ED9C-6D00D4D642B1}"/>
              </a:ext>
            </a:extLst>
          </p:cNvPr>
          <p:cNvGrpSpPr/>
          <p:nvPr/>
        </p:nvGrpSpPr>
        <p:grpSpPr>
          <a:xfrm>
            <a:off x="-385076" y="2734850"/>
            <a:ext cx="11924266" cy="5643138"/>
            <a:chOff x="-385076" y="2734850"/>
            <a:chExt cx="11924266" cy="5643138"/>
          </a:xfrm>
        </p:grpSpPr>
        <p:sp>
          <p:nvSpPr>
            <p:cNvPr id="117" name="Block Arc 116">
              <a:extLst>
                <a:ext uri="{FF2B5EF4-FFF2-40B4-BE49-F238E27FC236}">
                  <a16:creationId xmlns:a16="http://schemas.microsoft.com/office/drawing/2014/main" id="{FD3ADF2F-3572-961A-437B-C98D58E21E81}"/>
                </a:ext>
              </a:extLst>
            </p:cNvPr>
            <p:cNvSpPr/>
            <p:nvPr/>
          </p:nvSpPr>
          <p:spPr>
            <a:xfrm>
              <a:off x="-385076" y="2734850"/>
              <a:ext cx="4859213" cy="4859217"/>
            </a:xfrm>
            <a:prstGeom prst="blockArc">
              <a:avLst>
                <a:gd name="adj1" fmla="val 696436"/>
                <a:gd name="adj2" fmla="val 2402165"/>
                <a:gd name="adj3" fmla="val 213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FFCDF1-8711-0F5B-87DB-F4C6A733D715}"/>
                </a:ext>
              </a:extLst>
            </p:cNvPr>
            <p:cNvGrpSpPr/>
            <p:nvPr/>
          </p:nvGrpSpPr>
          <p:grpSpPr>
            <a:xfrm>
              <a:off x="-146002" y="3518771"/>
              <a:ext cx="11685192" cy="4859217"/>
              <a:chOff x="34561" y="3439809"/>
              <a:chExt cx="11685192" cy="4859217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FB635F4E-3EB0-52F8-F21D-89E40B9817A1}"/>
                  </a:ext>
                </a:extLst>
              </p:cNvPr>
              <p:cNvSpPr txBox="1"/>
              <p:nvPr/>
            </p:nvSpPr>
            <p:spPr>
              <a:xfrm>
                <a:off x="3281081" y="5704792"/>
                <a:ext cx="13063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SCANG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743B6EF6-49AB-A514-A1DF-9E3AE84151F9}"/>
                  </a:ext>
                </a:extLst>
              </p:cNvPr>
              <p:cNvGrpSpPr/>
              <p:nvPr/>
            </p:nvGrpSpPr>
            <p:grpSpPr>
              <a:xfrm>
                <a:off x="34561" y="3439809"/>
                <a:ext cx="11685192" cy="4859217"/>
                <a:chOff x="34561" y="3439809"/>
                <a:chExt cx="11685192" cy="4859217"/>
              </a:xfrm>
            </p:grpSpPr>
            <p:sp>
              <p:nvSpPr>
                <p:cNvPr id="104" name="Rectangle 14">
                  <a:extLst>
                    <a:ext uri="{FF2B5EF4-FFF2-40B4-BE49-F238E27FC236}">
                      <a16:creationId xmlns:a16="http://schemas.microsoft.com/office/drawing/2014/main" id="{2FAFCCC3-3339-5A3D-9088-67B68C7C0B46}"/>
                    </a:ext>
                  </a:extLst>
                </p:cNvPr>
                <p:cNvSpPr/>
                <p:nvPr/>
              </p:nvSpPr>
              <p:spPr>
                <a:xfrm>
                  <a:off x="3833982" y="3927638"/>
                  <a:ext cx="7885771" cy="1191156"/>
                </a:xfrm>
                <a:custGeom>
                  <a:avLst/>
                  <a:gdLst>
                    <a:gd name="connsiteX0" fmla="*/ 0 w 5029530"/>
                    <a:gd name="connsiteY0" fmla="*/ 0 h 1188719"/>
                    <a:gd name="connsiteX1" fmla="*/ 5029530 w 5029530"/>
                    <a:gd name="connsiteY1" fmla="*/ 0 h 1188719"/>
                    <a:gd name="connsiteX2" fmla="*/ 5029530 w 5029530"/>
                    <a:gd name="connsiteY2" fmla="*/ 1188719 h 1188719"/>
                    <a:gd name="connsiteX3" fmla="*/ 0 w 5029530"/>
                    <a:gd name="connsiteY3" fmla="*/ 1188719 h 1188719"/>
                    <a:gd name="connsiteX4" fmla="*/ 0 w 5029530"/>
                    <a:gd name="connsiteY4" fmla="*/ 0 h 1188719"/>
                    <a:gd name="connsiteX0" fmla="*/ 0 w 5029530"/>
                    <a:gd name="connsiteY0" fmla="*/ 0 h 1197511"/>
                    <a:gd name="connsiteX1" fmla="*/ 5029530 w 5029530"/>
                    <a:gd name="connsiteY1" fmla="*/ 0 h 1197511"/>
                    <a:gd name="connsiteX2" fmla="*/ 5029530 w 5029530"/>
                    <a:gd name="connsiteY2" fmla="*/ 1188719 h 1197511"/>
                    <a:gd name="connsiteX3" fmla="*/ 131885 w 5029530"/>
                    <a:gd name="connsiteY3" fmla="*/ 1197511 h 1197511"/>
                    <a:gd name="connsiteX4" fmla="*/ 0 w 5029530"/>
                    <a:gd name="connsiteY4" fmla="*/ 0 h 1197511"/>
                    <a:gd name="connsiteX0" fmla="*/ 0 w 5029530"/>
                    <a:gd name="connsiteY0" fmla="*/ 0 h 1188719"/>
                    <a:gd name="connsiteX1" fmla="*/ 5029530 w 5029530"/>
                    <a:gd name="connsiteY1" fmla="*/ 0 h 1188719"/>
                    <a:gd name="connsiteX2" fmla="*/ 5029530 w 5029530"/>
                    <a:gd name="connsiteY2" fmla="*/ 1188719 h 1188719"/>
                    <a:gd name="connsiteX3" fmla="*/ 123093 w 5029530"/>
                    <a:gd name="connsiteY3" fmla="*/ 1179926 h 1188719"/>
                    <a:gd name="connsiteX4" fmla="*/ 0 w 5029530"/>
                    <a:gd name="connsiteY4" fmla="*/ 0 h 1188719"/>
                    <a:gd name="connsiteX0" fmla="*/ 0 w 5029530"/>
                    <a:gd name="connsiteY0" fmla="*/ 0 h 1197511"/>
                    <a:gd name="connsiteX1" fmla="*/ 5029530 w 5029530"/>
                    <a:gd name="connsiteY1" fmla="*/ 0 h 1197511"/>
                    <a:gd name="connsiteX2" fmla="*/ 5029530 w 5029530"/>
                    <a:gd name="connsiteY2" fmla="*/ 1188719 h 1197511"/>
                    <a:gd name="connsiteX3" fmla="*/ 131885 w 5029530"/>
                    <a:gd name="connsiteY3" fmla="*/ 1197511 h 1197511"/>
                    <a:gd name="connsiteX4" fmla="*/ 0 w 5029530"/>
                    <a:gd name="connsiteY4" fmla="*/ 0 h 1197511"/>
                    <a:gd name="connsiteX0" fmla="*/ 0 w 5029530"/>
                    <a:gd name="connsiteY0" fmla="*/ 0 h 1197511"/>
                    <a:gd name="connsiteX1" fmla="*/ 5029530 w 5029530"/>
                    <a:gd name="connsiteY1" fmla="*/ 0 h 1197511"/>
                    <a:gd name="connsiteX2" fmla="*/ 5029530 w 5029530"/>
                    <a:gd name="connsiteY2" fmla="*/ 1188719 h 1197511"/>
                    <a:gd name="connsiteX3" fmla="*/ 131885 w 5029530"/>
                    <a:gd name="connsiteY3" fmla="*/ 1197511 h 1197511"/>
                    <a:gd name="connsiteX4" fmla="*/ 0 w 5029530"/>
                    <a:gd name="connsiteY4" fmla="*/ 0 h 1197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9530" h="1197511">
                      <a:moveTo>
                        <a:pt x="0" y="0"/>
                      </a:moveTo>
                      <a:lnTo>
                        <a:pt x="5029530" y="0"/>
                      </a:lnTo>
                      <a:lnTo>
                        <a:pt x="5029530" y="1188719"/>
                      </a:lnTo>
                      <a:lnTo>
                        <a:pt x="131885" y="11975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Rectangle 16">
                  <a:extLst>
                    <a:ext uri="{FF2B5EF4-FFF2-40B4-BE49-F238E27FC236}">
                      <a16:creationId xmlns:a16="http://schemas.microsoft.com/office/drawing/2014/main" id="{62C2A24F-5A82-DE24-FFE3-B4525FCC0867}"/>
                    </a:ext>
                  </a:extLst>
                </p:cNvPr>
                <p:cNvSpPr/>
                <p:nvPr/>
              </p:nvSpPr>
              <p:spPr>
                <a:xfrm>
                  <a:off x="4325178" y="5596696"/>
                  <a:ext cx="7330984" cy="1005688"/>
                </a:xfrm>
                <a:custGeom>
                  <a:avLst/>
                  <a:gdLst>
                    <a:gd name="connsiteX0" fmla="*/ 0 w 5029530"/>
                    <a:gd name="connsiteY0" fmla="*/ 0 h 1188720"/>
                    <a:gd name="connsiteX1" fmla="*/ 5029530 w 5029530"/>
                    <a:gd name="connsiteY1" fmla="*/ 0 h 1188720"/>
                    <a:gd name="connsiteX2" fmla="*/ 5029530 w 5029530"/>
                    <a:gd name="connsiteY2" fmla="*/ 1188720 h 1188720"/>
                    <a:gd name="connsiteX3" fmla="*/ 0 w 5029530"/>
                    <a:gd name="connsiteY3" fmla="*/ 1188720 h 1188720"/>
                    <a:gd name="connsiteX4" fmla="*/ 0 w 5029530"/>
                    <a:gd name="connsiteY4" fmla="*/ 0 h 1188720"/>
                    <a:gd name="connsiteX0" fmla="*/ 131884 w 5029530"/>
                    <a:gd name="connsiteY0" fmla="*/ 0 h 1197513"/>
                    <a:gd name="connsiteX1" fmla="*/ 5029530 w 5029530"/>
                    <a:gd name="connsiteY1" fmla="*/ 8793 h 1197513"/>
                    <a:gd name="connsiteX2" fmla="*/ 5029530 w 5029530"/>
                    <a:gd name="connsiteY2" fmla="*/ 1197513 h 1197513"/>
                    <a:gd name="connsiteX3" fmla="*/ 0 w 5029530"/>
                    <a:gd name="connsiteY3" fmla="*/ 1197513 h 1197513"/>
                    <a:gd name="connsiteX4" fmla="*/ 131884 w 5029530"/>
                    <a:gd name="connsiteY4" fmla="*/ 0 h 1197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9530" h="1197513">
                      <a:moveTo>
                        <a:pt x="131884" y="0"/>
                      </a:moveTo>
                      <a:lnTo>
                        <a:pt x="5029530" y="8793"/>
                      </a:lnTo>
                      <a:lnTo>
                        <a:pt x="5029530" y="1197513"/>
                      </a:lnTo>
                      <a:lnTo>
                        <a:pt x="0" y="1197513"/>
                      </a:lnTo>
                      <a:lnTo>
                        <a:pt x="131884" y="0"/>
                      </a:lnTo>
                      <a:close/>
                    </a:path>
                  </a:pathLst>
                </a:cu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ko-KR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106" name="Isosceles Triangle 105">
                  <a:extLst>
                    <a:ext uri="{FF2B5EF4-FFF2-40B4-BE49-F238E27FC236}">
                      <a16:creationId xmlns:a16="http://schemas.microsoft.com/office/drawing/2014/main" id="{1502AD17-6D36-0C49-9A62-029DCD299787}"/>
                    </a:ext>
                  </a:extLst>
                </p:cNvPr>
                <p:cNvSpPr/>
                <p:nvPr/>
              </p:nvSpPr>
              <p:spPr>
                <a:xfrm rot="13500000">
                  <a:off x="3112101" y="4786826"/>
                  <a:ext cx="210840" cy="780748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Isosceles Triangle 106">
                  <a:extLst>
                    <a:ext uri="{FF2B5EF4-FFF2-40B4-BE49-F238E27FC236}">
                      <a16:creationId xmlns:a16="http://schemas.microsoft.com/office/drawing/2014/main" id="{F537070D-3908-A989-31C4-9A7E51BB6730}"/>
                    </a:ext>
                  </a:extLst>
                </p:cNvPr>
                <p:cNvSpPr/>
                <p:nvPr/>
              </p:nvSpPr>
              <p:spPr>
                <a:xfrm rot="18282375">
                  <a:off x="3118206" y="5319604"/>
                  <a:ext cx="175488" cy="652033"/>
                </a:xfrm>
                <a:prstGeom prst="triangl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82C8A9F0-B0AC-3D54-4774-86E1EF9B047C}"/>
                    </a:ext>
                  </a:extLst>
                </p:cNvPr>
                <p:cNvGrpSpPr/>
                <p:nvPr/>
              </p:nvGrpSpPr>
              <p:grpSpPr>
                <a:xfrm>
                  <a:off x="540276" y="4352656"/>
                  <a:ext cx="2292008" cy="2073600"/>
                  <a:chOff x="3860031" y="4628834"/>
                  <a:chExt cx="1440000" cy="1454400"/>
                </a:xfrm>
              </p:grpSpPr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38D5CBC7-32B8-768A-2B91-4AEF37C4BA26}"/>
                      </a:ext>
                    </a:extLst>
                  </p:cNvPr>
                  <p:cNvSpPr/>
                  <p:nvPr/>
                </p:nvSpPr>
                <p:spPr>
                  <a:xfrm>
                    <a:off x="3860031" y="4628834"/>
                    <a:ext cx="1440000" cy="145440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DC6AD18F-0FEE-78D7-9A3E-C17FD2DA1FAB}"/>
                      </a:ext>
                    </a:extLst>
                  </p:cNvPr>
                  <p:cNvSpPr/>
                  <p:nvPr/>
                </p:nvSpPr>
                <p:spPr>
                  <a:xfrm>
                    <a:off x="3932031" y="4700834"/>
                    <a:ext cx="1296000" cy="129600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</p:grp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C6A5F3A-BF01-A859-F4B2-0809B35854E4}"/>
                    </a:ext>
                  </a:extLst>
                </p:cNvPr>
                <p:cNvSpPr txBox="1"/>
                <p:nvPr/>
              </p:nvSpPr>
              <p:spPr>
                <a:xfrm>
                  <a:off x="582041" y="4758731"/>
                  <a:ext cx="2187817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(Body"/>
                      <a:ea typeface="+mn-ea"/>
                      <a:cs typeface="Arial" panose="020B0604020202020204" pitchFamily="34" charset="0"/>
                    </a:rPr>
                    <a:t>Genetic Region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Analysis</a:t>
                  </a:r>
                </a:p>
              </p:txBody>
            </p:sp>
            <p:sp>
              <p:nvSpPr>
                <p:cNvPr id="115" name="Block Arc 114">
                  <a:extLst>
                    <a:ext uri="{FF2B5EF4-FFF2-40B4-BE49-F238E27FC236}">
                      <a16:creationId xmlns:a16="http://schemas.microsoft.com/office/drawing/2014/main" id="{57D7C0D4-F714-C54C-1D10-C339F88DCD83}"/>
                    </a:ext>
                  </a:extLst>
                </p:cNvPr>
                <p:cNvSpPr/>
                <p:nvPr/>
              </p:nvSpPr>
              <p:spPr>
                <a:xfrm>
                  <a:off x="34561" y="3439809"/>
                  <a:ext cx="4859213" cy="4859217"/>
                </a:xfrm>
                <a:prstGeom prst="blockArc">
                  <a:avLst>
                    <a:gd name="adj1" fmla="val 18313299"/>
                    <a:gd name="adj2" fmla="val 20075128"/>
                    <a:gd name="adj3" fmla="val 23068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7BF5FC8-0178-03EA-1CB7-42F3FE088EEA}"/>
                    </a:ext>
                  </a:extLst>
                </p:cNvPr>
                <p:cNvSpPr txBox="1"/>
                <p:nvPr/>
              </p:nvSpPr>
              <p:spPr>
                <a:xfrm>
                  <a:off x="3494495" y="4231927"/>
                  <a:ext cx="143184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Sliding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Window</a:t>
                  </a: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C110AA47-A977-F472-8A10-D1C133B85A88}"/>
                    </a:ext>
                  </a:extLst>
                </p:cNvPr>
                <p:cNvSpPr/>
                <p:nvPr/>
              </p:nvSpPr>
              <p:spPr>
                <a:xfrm>
                  <a:off x="4930192" y="4128780"/>
                  <a:ext cx="6016169" cy="8002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34" charset="-127"/>
                      <a:cs typeface="Arial" panose="020B0604020202020204" pitchFamily="34" charset="0"/>
                    </a:rPr>
                    <a:t>2kb sliding window procedure with 1KB skip length</a:t>
                  </a: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0A03F26C-CEBB-021B-CEA1-843E8E14A010}"/>
                    </a:ext>
                  </a:extLst>
                </p:cNvPr>
                <p:cNvSpPr txBox="1"/>
                <p:nvPr/>
              </p:nvSpPr>
              <p:spPr>
                <a:xfrm>
                  <a:off x="4490491" y="5711346"/>
                  <a:ext cx="7076379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Dynamically detect window sizes and locations</a:t>
                  </a:r>
                </a:p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Control the genome-wide type </a:t>
                  </a:r>
                  <a:r>
                    <a:rPr kumimoji="0" lang="en-US" altLang="zh-CN" sz="2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Arial" panose="020B0604020202020204" pitchFamily="34" charset="0"/>
                    </a:rPr>
                    <a:t>I error rate</a:t>
                  </a:r>
                  <a:r>
                    <a:rPr kumimoji="0" lang="en-US" sz="2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BC95AC-1EEC-B94E-E8FB-5E6AB7F08583}"/>
              </a:ext>
            </a:extLst>
          </p:cNvPr>
          <p:cNvGrpSpPr/>
          <p:nvPr/>
        </p:nvGrpSpPr>
        <p:grpSpPr>
          <a:xfrm>
            <a:off x="2846311" y="2011685"/>
            <a:ext cx="9071634" cy="1732690"/>
            <a:chOff x="2846311" y="2011685"/>
            <a:chExt cx="9071634" cy="17326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E67024-20C6-AAC8-B080-635B807FF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6311" y="2011685"/>
              <a:ext cx="9071634" cy="173269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4D6163-0645-F50A-2B17-39EC85B72A24}"/>
                </a:ext>
              </a:extLst>
            </p:cNvPr>
            <p:cNvSpPr txBox="1"/>
            <p:nvPr/>
          </p:nvSpPr>
          <p:spPr>
            <a:xfrm>
              <a:off x="9450125" y="2479829"/>
              <a:ext cx="23054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Challenges: Tissue and cell-specific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8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21126"/>
            <a:ext cx="12192000" cy="81988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Calibri"/>
              </a:rPr>
              <a:t>Aggregated Cauchy Association Test (ACAT)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583137" y="1394632"/>
                <a:ext cx="8817429" cy="6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ctr"/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Burden=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</m:sSubSup>
                      </m:e>
                    </m:nary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SKAT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Sup>
                          <m:sSub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3137" y="1394632"/>
                <a:ext cx="8817429" cy="658257"/>
              </a:xfrm>
              <a:prstGeom prst="rect">
                <a:avLst/>
              </a:prstGeom>
              <a:blipFill>
                <a:blip r:embed="rId2"/>
                <a:stretch>
                  <a:fillRect t="-2778" b="-12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12612" y="1248209"/>
                <a:ext cx="4775331" cy="86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en-US" sz="2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</a:t>
                </a:r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score stat of SNV j </a:t>
                </a:r>
              </a:p>
              <a:p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p=# of SNPs in APOE enhancer</a:t>
                </a:r>
                <a:endParaRPr lang="en-US" sz="2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612" y="1248209"/>
                <a:ext cx="4775331" cy="860748"/>
              </a:xfrm>
              <a:prstGeom prst="rect">
                <a:avLst/>
              </a:prstGeom>
              <a:blipFill>
                <a:blip r:embed="rId3"/>
                <a:stretch>
                  <a:fillRect l="-2043" t="-5674" b="-15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65760" y="5772402"/>
            <a:ext cx="12022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can be used to combine p-values of different SNV-set tests 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1BA94E-32F9-4ADA-8038-DE1BF686A124}"/>
              </a:ext>
            </a:extLst>
          </p:cNvPr>
          <p:cNvGrpSpPr/>
          <p:nvPr/>
        </p:nvGrpSpPr>
        <p:grpSpPr>
          <a:xfrm>
            <a:off x="365760" y="2650112"/>
            <a:ext cx="11826240" cy="2972651"/>
            <a:chOff x="365760" y="2669261"/>
            <a:chExt cx="11826240" cy="297265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D03FF6-269D-41D5-A83D-86FA48736B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1696" y="4492664"/>
              <a:ext cx="0" cy="36671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4C4CC5-5624-451C-B813-50C73D9727D3}"/>
                </a:ext>
              </a:extLst>
            </p:cNvPr>
            <p:cNvSpPr txBox="1"/>
            <p:nvPr/>
          </p:nvSpPr>
          <p:spPr>
            <a:xfrm>
              <a:off x="4516778" y="4954259"/>
              <a:ext cx="1209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cs typeface="Helvetica" panose="020B0604020202020204" pitchFamily="34" charset="0"/>
                </a:rPr>
                <a:t>Weights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C9700BB-D6F7-4D59-94BC-57EDE6FF62D6}"/>
                </a:ext>
              </a:extLst>
            </p:cNvPr>
            <p:cNvGrpSpPr/>
            <p:nvPr/>
          </p:nvGrpSpPr>
          <p:grpSpPr>
            <a:xfrm>
              <a:off x="365760" y="2669261"/>
              <a:ext cx="11826240" cy="2972651"/>
              <a:chOff x="365760" y="2669261"/>
              <a:chExt cx="11826240" cy="297265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65760" y="2669261"/>
                <a:ext cx="11586755" cy="296201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38D16F9-8B4D-4897-B0B8-985CAED25D29}"/>
                  </a:ext>
                </a:extLst>
              </p:cNvPr>
              <p:cNvGrpSpPr/>
              <p:nvPr/>
            </p:nvGrpSpPr>
            <p:grpSpPr>
              <a:xfrm>
                <a:off x="511473" y="2788524"/>
                <a:ext cx="11680527" cy="2853388"/>
                <a:chOff x="511473" y="2788524"/>
                <a:chExt cx="11680527" cy="285338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Content Placeholder 2">
                      <a:extLst>
                        <a:ext uri="{FF2B5EF4-FFF2-40B4-BE49-F238E27FC236}">
                          <a16:creationId xmlns:a16="http://schemas.microsoft.com/office/drawing/2014/main" id="{A9D31ABB-22B3-4C95-89C2-E5FCD1CDA50B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2582967" y="3885120"/>
                      <a:ext cx="8229600" cy="1756792"/>
                    </a:xfrm>
                    <a:prstGeom prst="rect">
                      <a:avLst/>
                    </a:prstGeom>
                  </p:spPr>
                  <p:txBody>
                    <a:bodyPr vert="horz" lIns="91440" tIns="45720" rIns="91440" bIns="45720" rtlCol="0">
                      <a:normAutofit/>
                    </a:bodyPr>
                    <a:lstStyle>
                      <a:lvl1pPr marL="342900" indent="-3429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dirty="0">
                          <a:solidFill>
                            <a:prstClr val="black"/>
                          </a:solidFill>
                        </a:rPr>
                        <a:t>ACAT</a:t>
                      </a:r>
                      <a14:m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0.5−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1" i="1" smtClean="0">
                                                  <a:solidFill>
                                                    <a:srgbClr val="5B9BD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rgbClr val="5B9BD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>
                                                  <a:solidFill>
                                                    <a:srgbClr val="5B9BD5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oMath>
                      </a14:m>
                      <a:endParaRPr lang="en-US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Content Placeholder 2">
                      <a:extLst>
                        <a:ext uri="{FF2B5EF4-FFF2-40B4-BE49-F238E27FC236}">
                          <a16:creationId xmlns:a16="http://schemas.microsoft.com/office/drawing/2014/main" id="{A9D31ABB-22B3-4C95-89C2-E5FCD1CDA50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82967" y="3885120"/>
                      <a:ext cx="8229600" cy="175679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926" t="-207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4" name="Left Brace 13">
                  <a:extLst>
                    <a:ext uri="{FF2B5EF4-FFF2-40B4-BE49-F238E27FC236}">
                      <a16:creationId xmlns:a16="http://schemas.microsoft.com/office/drawing/2014/main" id="{804CCBCF-90EA-43A9-BF87-0ACC618F658F}"/>
                    </a:ext>
                  </a:extLst>
                </p:cNvPr>
                <p:cNvSpPr/>
                <p:nvPr/>
              </p:nvSpPr>
              <p:spPr>
                <a:xfrm rot="5400000">
                  <a:off x="6599308" y="2453989"/>
                  <a:ext cx="432048" cy="2534580"/>
                </a:xfrm>
                <a:prstGeom prst="leftBrace">
                  <a:avLst>
                    <a:gd name="adj1" fmla="val 8333"/>
                    <a:gd name="adj2" fmla="val 47791"/>
                  </a:avLst>
                </a:prstGeom>
                <a:noFill/>
                <a:ln w="349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7FF75F5-DD99-4B44-BFB2-E5EB771624AF}"/>
                    </a:ext>
                  </a:extLst>
                </p:cNvPr>
                <p:cNvSpPr txBox="1"/>
                <p:nvPr/>
              </p:nvSpPr>
              <p:spPr>
                <a:xfrm>
                  <a:off x="4931816" y="2810383"/>
                  <a:ext cx="376703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defRPr sz="2000">
                      <a:solidFill>
                        <a:srgbClr val="0070C0"/>
                      </a:solidFill>
                      <a:latin typeface="Rockwell" panose="02060603020205020403" pitchFamily="18" charset="0"/>
                      <a:cs typeface="Helvetica" panose="020B0604020202020204" pitchFamily="34" charset="0"/>
                    </a:defRPr>
                  </a:lvl1pPr>
                </a:lstStyle>
                <a:p>
                  <a:r>
                    <a:rPr lang="en-US" sz="2400" dirty="0">
                      <a:latin typeface="Calibri" panose="020F0502020204030204"/>
                    </a:rPr>
                    <a:t>Transform p-value to Cauchy</a:t>
                  </a: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A3723FF-49B4-4979-9273-73415E7D2EBD}"/>
                    </a:ext>
                  </a:extLst>
                </p:cNvPr>
                <p:cNvSpPr txBox="1"/>
                <p:nvPr/>
              </p:nvSpPr>
              <p:spPr>
                <a:xfrm>
                  <a:off x="511473" y="3180774"/>
                  <a:ext cx="1925782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Powerful correlated </a:t>
                  </a:r>
                </a:p>
                <a:p>
                  <a:r>
                    <a:rPr lang="en-US" sz="240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p-value combination methods </a:t>
                  </a:r>
                </a:p>
              </p:txBody>
            </p:sp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2788DA8F-D895-4657-BD45-513CE23DE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05458" y="2788524"/>
                  <a:ext cx="1614217" cy="1813327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EE7DF55-5561-4380-A59A-BEA29F6EC797}"/>
                    </a:ext>
                  </a:extLst>
                </p:cNvPr>
                <p:cNvSpPr txBox="1"/>
                <p:nvPr/>
              </p:nvSpPr>
              <p:spPr>
                <a:xfrm>
                  <a:off x="9046670" y="4765823"/>
                  <a:ext cx="314533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ED7D3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Yaowu Liu</a:t>
                  </a:r>
                </a:p>
                <a:p>
                  <a:pPr algn="ctr"/>
                  <a:r>
                    <a:rPr lang="en-US" sz="2000" b="1" dirty="0">
                      <a:solidFill>
                        <a:srgbClr val="ED7D3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(Liu, et al, AJHG, 2019)</a:t>
                  </a:r>
                </a:p>
              </p:txBody>
            </p:sp>
          </p:grp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6400D8F-1C7A-44FF-A19A-C8C59D910918}"/>
              </a:ext>
            </a:extLst>
          </p:cNvPr>
          <p:cNvSpPr txBox="1"/>
          <p:nvPr/>
        </p:nvSpPr>
        <p:spPr>
          <a:xfrm>
            <a:off x="148045" y="6193917"/>
            <a:ext cx="12022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using different functional annotation weights.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5CE6F5-29D1-5539-CAE4-9FE7A0DCE695}"/>
              </a:ext>
            </a:extLst>
          </p:cNvPr>
          <p:cNvSpPr txBox="1"/>
          <p:nvPr/>
        </p:nvSpPr>
        <p:spPr>
          <a:xfrm>
            <a:off x="572325" y="1997639"/>
            <a:ext cx="3523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 if SNV effects on LDL in the same direction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E8D105-4078-8AD9-79D3-15CB90CC1CCF}"/>
              </a:ext>
            </a:extLst>
          </p:cNvPr>
          <p:cNvSpPr txBox="1"/>
          <p:nvPr/>
        </p:nvSpPr>
        <p:spPr>
          <a:xfrm>
            <a:off x="4257368" y="2007132"/>
            <a:ext cx="338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 if SNV effects on LDL in different directions</a:t>
            </a:r>
          </a:p>
        </p:txBody>
      </p:sp>
    </p:spTree>
    <p:extLst>
      <p:ext uri="{BB962C8B-B14F-4D97-AF65-F5344CB8AC3E}">
        <p14:creationId xmlns:p14="http://schemas.microsoft.com/office/powerpoint/2010/main" val="32381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7FAF8-EB7E-E214-EDC2-631DD401F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E066B26-C353-C061-E793-5C7AEF992E42}"/>
              </a:ext>
            </a:extLst>
          </p:cNvPr>
          <p:cNvSpPr txBox="1">
            <a:spLocks/>
          </p:cNvSpPr>
          <p:nvPr/>
        </p:nvSpPr>
        <p:spPr>
          <a:xfrm>
            <a:off x="1676644" y="1189623"/>
            <a:ext cx="8991357" cy="297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46B14B-430E-CE88-220F-37351AC946B0}"/>
              </a:ext>
            </a:extLst>
          </p:cNvPr>
          <p:cNvSpPr/>
          <p:nvPr/>
        </p:nvSpPr>
        <p:spPr>
          <a:xfrm>
            <a:off x="0" y="2288518"/>
            <a:ext cx="12192000" cy="189465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AE650-4E8D-A2E5-07F6-E5EA06345B38}"/>
              </a:ext>
            </a:extLst>
          </p:cNvPr>
          <p:cNvSpPr txBox="1"/>
          <p:nvPr/>
        </p:nvSpPr>
        <p:spPr>
          <a:xfrm>
            <a:off x="-91175" y="2516508"/>
            <a:ext cx="1252699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prstClr val="white"/>
                </a:solidFill>
                <a:latin typeface="Arial"/>
                <a:cs typeface="Arial"/>
              </a:rPr>
              <a:t>Part #1: Data Fairness </a:t>
            </a:r>
            <a:r>
              <a:rPr lang="en-US" sz="3400" b="1" dirty="0" err="1">
                <a:solidFill>
                  <a:prstClr val="white"/>
                </a:solidFill>
                <a:latin typeface="Arial"/>
                <a:cs typeface="Arial"/>
              </a:rPr>
              <a:t>Outweights</a:t>
            </a:r>
            <a:r>
              <a:rPr lang="en-US" sz="3400" b="1" dirty="0">
                <a:solidFill>
                  <a:prstClr val="white"/>
                </a:solidFill>
                <a:latin typeface="Arial"/>
                <a:cs typeface="Arial"/>
              </a:rPr>
              <a:t> Data Size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400" b="1" dirty="0">
              <a:solidFill>
                <a:prstClr val="white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FF00"/>
                </a:solidFill>
                <a:latin typeface="Arial"/>
                <a:cs typeface="Arial"/>
              </a:rPr>
              <a:t>For big data, bias is more important than variance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400" b="1" dirty="0">
              <a:solidFill>
                <a:schemeClr val="accent4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4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905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88FC82-2B9C-402F-BC00-180F6D5BA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472" y="327355"/>
            <a:ext cx="8596668" cy="6650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altLang="zh-CN" sz="3200" b="1" cap="none" dirty="0">
                <a:latin typeface="Arial" panose="020B0604020202020204" pitchFamily="34" charset="0"/>
                <a:cs typeface="Arial" panose="020B0604020202020204" pitchFamily="34" charset="0"/>
              </a:rPr>
              <a:t>A brief introduction to ACAT</a:t>
            </a:r>
            <a:endParaRPr lang="en-US" sz="3200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3E2F4E-2364-4915-B88C-95E1AB3A1621}"/>
              </a:ext>
            </a:extLst>
          </p:cNvPr>
          <p:cNvGrpSpPr/>
          <p:nvPr/>
        </p:nvGrpSpPr>
        <p:grpSpPr>
          <a:xfrm>
            <a:off x="507026" y="1353979"/>
            <a:ext cx="10462281" cy="1924632"/>
            <a:chOff x="623818" y="1574390"/>
            <a:chExt cx="10462281" cy="19246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E1297FD-37C0-4F58-A96D-305025A701C1}"/>
                    </a:ext>
                  </a:extLst>
                </p:cNvPr>
                <p:cNvSpPr txBox="1"/>
                <p:nvPr/>
              </p:nvSpPr>
              <p:spPr>
                <a:xfrm>
                  <a:off x="873808" y="2892773"/>
                  <a:ext cx="501795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If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2000" dirty="0"/>
                    <a:t>’s are dependent         </a:t>
                  </a:r>
                  <a:r>
                    <a:rPr lang="en-US" sz="2000" dirty="0">
                      <a:solidFill>
                        <a:srgbClr val="FF0000"/>
                      </a:solidFill>
                    </a:rPr>
                    <a:t>complicated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      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E1297FD-37C0-4F58-A96D-305025A701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808" y="2892773"/>
                  <a:ext cx="5017954" cy="400110"/>
                </a:xfrm>
                <a:prstGeom prst="rect">
                  <a:avLst/>
                </a:prstGeom>
                <a:blipFill>
                  <a:blip r:embed="rId2"/>
                  <a:stretch>
                    <a:fillRect l="-1215" t="-7576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14FA52-42A5-4FE8-B645-399778C07116}"/>
                </a:ext>
              </a:extLst>
            </p:cNvPr>
            <p:cNvGrpSpPr/>
            <p:nvPr/>
          </p:nvGrpSpPr>
          <p:grpSpPr>
            <a:xfrm>
              <a:off x="623818" y="1574390"/>
              <a:ext cx="10462281" cy="1924632"/>
              <a:chOff x="662919" y="1541007"/>
              <a:chExt cx="10462281" cy="1924632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1E16F94-C312-4ED0-84A4-BF4021999E18}"/>
                  </a:ext>
                </a:extLst>
              </p:cNvPr>
              <p:cNvGrpSpPr/>
              <p:nvPr/>
            </p:nvGrpSpPr>
            <p:grpSpPr>
              <a:xfrm>
                <a:off x="6130506" y="1541007"/>
                <a:ext cx="4994694" cy="1924632"/>
                <a:chOff x="1414733" y="2318833"/>
                <a:chExt cx="4994694" cy="192463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Content Placeholder 2">
                      <a:extLst>
                        <a:ext uri="{FF2B5EF4-FFF2-40B4-BE49-F238E27FC236}">
                          <a16:creationId xmlns:a16="http://schemas.microsoft.com/office/drawing/2014/main" id="{5EFEBA04-764D-432A-BE45-E7FA00953C9B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1414733" y="2318833"/>
                      <a:ext cx="4994694" cy="1833724"/>
                    </a:xfrm>
                    <a:prstGeom prst="rect">
                      <a:avLst/>
                    </a:prstGeom>
                  </p:spPr>
                  <p:txBody>
                    <a:bodyPr vert="horz" lIns="91440" tIns="45720" rIns="91440" bIns="45720" rtlCol="0">
                      <a:normAutofit/>
                    </a:bodyPr>
                    <a:lstStyle>
                      <a:lvl1pPr marL="342900" indent="-3429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3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𝐹𝑖𝑠h𝑒𝑟</m:t>
                                </m:r>
                              </m:sub>
                            </m:s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nary>
                              <m:naryPr>
                                <m:chr m:val="∑"/>
                                <m:ctrlPr>
                                  <a:rPr lang="en-US" sz="360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p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nary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6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3600" dirty="0"/>
                    </a:p>
                  </p:txBody>
                </p:sp>
              </mc:Choice>
              <mc:Fallback xmlns="">
                <p:sp>
                  <p:nvSpPr>
                    <p:cNvPr id="57" name="Content Placeholder 2">
                      <a:extLst>
                        <a:ext uri="{FF2B5EF4-FFF2-40B4-BE49-F238E27FC236}">
                          <a16:creationId xmlns:a16="http://schemas.microsoft.com/office/drawing/2014/main" id="{5EFEBA04-764D-432A-BE45-E7FA00953C9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14733" y="2318833"/>
                      <a:ext cx="4994694" cy="1833724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8" name="Left Brace 4">
                  <a:extLst>
                    <a:ext uri="{FF2B5EF4-FFF2-40B4-BE49-F238E27FC236}">
                      <a16:creationId xmlns:a16="http://schemas.microsoft.com/office/drawing/2014/main" id="{CA283006-FC33-441E-B3C4-84DD900C2A95}"/>
                    </a:ext>
                  </a:extLst>
                </p:cNvPr>
                <p:cNvSpPr/>
                <p:nvPr/>
              </p:nvSpPr>
              <p:spPr>
                <a:xfrm rot="16200000">
                  <a:off x="5136255" y="2823597"/>
                  <a:ext cx="301002" cy="1762270"/>
                </a:xfrm>
                <a:prstGeom prst="leftBrace">
                  <a:avLst>
                    <a:gd name="adj1" fmla="val 8333"/>
                    <a:gd name="adj2" fmla="val 47791"/>
                  </a:avLst>
                </a:prstGeom>
                <a:noFill/>
                <a:ln w="349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文本框 10">
                      <a:extLst>
                        <a:ext uri="{FF2B5EF4-FFF2-40B4-BE49-F238E27FC236}">
                          <a16:creationId xmlns:a16="http://schemas.microsoft.com/office/drawing/2014/main" id="{5CE01783-859C-4FA6-9940-2FAE6BC582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74234" y="3935688"/>
                      <a:ext cx="69134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200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(2)</m:t>
                            </m:r>
                          </m:oMath>
                        </m:oMathPara>
                      </a14:m>
                      <a:endParaRPr lang="zh-CN" altLang="en-US" sz="2000" dirty="0"/>
                    </a:p>
                  </p:txBody>
                </p:sp>
              </mc:Choice>
              <mc:Fallback xmlns="">
                <p:sp>
                  <p:nvSpPr>
                    <p:cNvPr id="59" name="文本框 10">
                      <a:extLst>
                        <a:ext uri="{FF2B5EF4-FFF2-40B4-BE49-F238E27FC236}">
                          <a16:creationId xmlns:a16="http://schemas.microsoft.com/office/drawing/2014/main" id="{5CE01783-859C-4FA6-9940-2FAE6BC5823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74234" y="3935688"/>
                      <a:ext cx="691343" cy="307777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8850" r="-13274" b="-3529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9EE80AE5-9487-4337-90E7-F450A1A71E0E}"/>
                      </a:ext>
                    </a:extLst>
                  </p:cNvPr>
                  <p:cNvSpPr txBox="1"/>
                  <p:nvPr/>
                </p:nvSpPr>
                <p:spPr>
                  <a:xfrm>
                    <a:off x="674165" y="1624489"/>
                    <a:ext cx="525669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/>
                      <a:t>If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a14:m>
                    <a:r>
                      <a:rPr lang="en-US" sz="2000" dirty="0"/>
                      <a:t>’s are independent             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a14:m>
                    <a:r>
                      <a:rPr lang="en-US" dirty="0"/>
                      <a:t>      </a:t>
                    </a:r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9EE80AE5-9487-4337-90E7-F450A1A71E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165" y="1624489"/>
                    <a:ext cx="5256698" cy="4001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60" t="-10769" b="-261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3" name="Right Brace 52">
                <a:extLst>
                  <a:ext uri="{FF2B5EF4-FFF2-40B4-BE49-F238E27FC236}">
                    <a16:creationId xmlns:a16="http://schemas.microsoft.com/office/drawing/2014/main" id="{B9F7E0B3-1815-42E5-85F8-D8EFBD6CD909}"/>
                  </a:ext>
                </a:extLst>
              </p:cNvPr>
              <p:cNvSpPr/>
              <p:nvPr/>
            </p:nvSpPr>
            <p:spPr>
              <a:xfrm>
                <a:off x="5615053" y="1833186"/>
                <a:ext cx="480827" cy="1324676"/>
              </a:xfrm>
              <a:prstGeom prst="rightBrace">
                <a:avLst/>
              </a:prstGeom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D9370DF-EA42-49D9-A414-1D58828C378A}"/>
                  </a:ext>
                </a:extLst>
              </p:cNvPr>
              <p:cNvGrpSpPr/>
              <p:nvPr/>
            </p:nvGrpSpPr>
            <p:grpSpPr>
              <a:xfrm>
                <a:off x="662919" y="2385950"/>
                <a:ext cx="4992116" cy="949249"/>
                <a:chOff x="662919" y="2385950"/>
                <a:chExt cx="4992116" cy="949249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6AC7D42-CF39-4B59-B99A-BA438EB9B3FB}"/>
                    </a:ext>
                  </a:extLst>
                </p:cNvPr>
                <p:cNvSpPr/>
                <p:nvPr/>
              </p:nvSpPr>
              <p:spPr>
                <a:xfrm>
                  <a:off x="757069" y="2872108"/>
                  <a:ext cx="4897966" cy="46309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81B96FF-C5B2-46AC-B643-1DC20F074157}"/>
                    </a:ext>
                  </a:extLst>
                </p:cNvPr>
                <p:cNvSpPr txBox="1"/>
                <p:nvPr/>
              </p:nvSpPr>
              <p:spPr>
                <a:xfrm>
                  <a:off x="662919" y="2385950"/>
                  <a:ext cx="21712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00"/>
                      </a:solidFill>
                    </a:rPr>
                    <a:t>Limitation</a:t>
                  </a:r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359E776-881F-4FC1-A23A-0BE1B824C294}"/>
              </a:ext>
            </a:extLst>
          </p:cNvPr>
          <p:cNvGrpSpPr/>
          <p:nvPr/>
        </p:nvGrpSpPr>
        <p:grpSpPr>
          <a:xfrm>
            <a:off x="297640" y="3838749"/>
            <a:ext cx="12548895" cy="2396220"/>
            <a:chOff x="305260" y="3926180"/>
            <a:chExt cx="12548895" cy="239622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170C7AE-0FED-483A-B48D-0D43411B7598}"/>
                </a:ext>
              </a:extLst>
            </p:cNvPr>
            <p:cNvGrpSpPr/>
            <p:nvPr/>
          </p:nvGrpSpPr>
          <p:grpSpPr>
            <a:xfrm>
              <a:off x="461086" y="5431203"/>
              <a:ext cx="4893041" cy="596602"/>
              <a:chOff x="461086" y="5431203"/>
              <a:chExt cx="4893041" cy="596602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D9A9239C-F4DF-44BF-A563-95B4A51FD4CE}"/>
                  </a:ext>
                </a:extLst>
              </p:cNvPr>
              <p:cNvGrpSpPr/>
              <p:nvPr/>
            </p:nvGrpSpPr>
            <p:grpSpPr>
              <a:xfrm>
                <a:off x="3098991" y="5431203"/>
                <a:ext cx="2255136" cy="569467"/>
                <a:chOff x="3098991" y="5431203"/>
                <a:chExt cx="2255136" cy="56946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8E0C8A77-E20F-41CC-AA38-A3C60614A9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98991" y="5600560"/>
                      <a:ext cx="122046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Cauchy</m:t>
                          </m:r>
                          <m:r>
                            <a:rPr lang="en-US" altLang="zh-CN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(0,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CN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</m:oMath>
                      </a14:m>
                      <a:r>
                        <a:rPr lang="en-US" dirty="0"/>
                        <a:t>      </a:t>
                      </a:r>
                    </a:p>
                  </p:txBody>
                </p:sp>
              </mc:Choice>
              <mc:Fallback xmlns="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8E0C8A77-E20F-41CC-AA38-A3C60614A9D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98991" y="5600560"/>
                      <a:ext cx="1220464" cy="40011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2000" t="-121212" r="-92500" b="-18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07B5EB08-145C-4DD1-A76D-A2833FDF54EA}"/>
                    </a:ext>
                  </a:extLst>
                </p:cNvPr>
                <p:cNvSpPr txBox="1"/>
                <p:nvPr/>
              </p:nvSpPr>
              <p:spPr>
                <a:xfrm>
                  <a:off x="4785334" y="5431203"/>
                  <a:ext cx="5687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/>
                    <a:t>tail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71DEEF43-89EE-4CDF-9E02-F455117D3FD4}"/>
                      </a:ext>
                    </a:extLst>
                  </p:cNvPr>
                  <p:cNvSpPr txBox="1"/>
                  <p:nvPr/>
                </p:nvSpPr>
                <p:spPr>
                  <a:xfrm>
                    <a:off x="461086" y="5627695"/>
                    <a:ext cx="2529857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/>
                      <a:t>If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a14:m>
                    <a:r>
                      <a:rPr lang="en-US" sz="2000" dirty="0"/>
                      <a:t>’s are dependent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71DEEF43-89EE-4CDF-9E02-F455117D3F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1086" y="5627695"/>
                    <a:ext cx="2529857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410" t="-10769" b="-1030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BD9C739-8E29-464A-B882-68C384570C11}"/>
                </a:ext>
              </a:extLst>
            </p:cNvPr>
            <p:cNvGrpSpPr/>
            <p:nvPr/>
          </p:nvGrpSpPr>
          <p:grpSpPr>
            <a:xfrm>
              <a:off x="305260" y="3926180"/>
              <a:ext cx="12548895" cy="2396220"/>
              <a:chOff x="328120" y="3773727"/>
              <a:chExt cx="12548895" cy="23962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69E1DD18-B1AE-4378-A56E-B2217EBF32B1}"/>
                      </a:ext>
                    </a:extLst>
                  </p:cNvPr>
                  <p:cNvSpPr txBox="1"/>
                  <p:nvPr/>
                </p:nvSpPr>
                <p:spPr>
                  <a:xfrm>
                    <a:off x="328120" y="3773727"/>
                    <a:ext cx="2755509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dirty="0"/>
                      <a:t>If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a14:m>
                    <a:r>
                      <a:rPr lang="en-US" sz="2000" dirty="0"/>
                      <a:t>’s are independent or perfect dependent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69E1DD18-B1AE-4378-A56E-B2217EBF32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120" y="3773727"/>
                    <a:ext cx="2755509" cy="70788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6034" b="-568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E3592E5-9E9F-4460-96BF-AB6BDF93983F}"/>
                  </a:ext>
                </a:extLst>
              </p:cNvPr>
              <p:cNvGrpSpPr/>
              <p:nvPr/>
            </p:nvGrpSpPr>
            <p:grpSpPr>
              <a:xfrm>
                <a:off x="3132959" y="4102718"/>
                <a:ext cx="9744056" cy="2067229"/>
                <a:chOff x="3132959" y="4102718"/>
                <a:chExt cx="9744056" cy="2067229"/>
              </a:xfrm>
            </p:grpSpPr>
            <p:grpSp>
              <p:nvGrpSpPr>
                <p:cNvPr id="68" name="组合 4">
                  <a:extLst>
                    <a:ext uri="{FF2B5EF4-FFF2-40B4-BE49-F238E27FC236}">
                      <a16:creationId xmlns:a16="http://schemas.microsoft.com/office/drawing/2014/main" id="{F0AD4FF7-A456-4815-B8CD-5192BCFD808B}"/>
                    </a:ext>
                  </a:extLst>
                </p:cNvPr>
                <p:cNvGrpSpPr/>
                <p:nvPr/>
              </p:nvGrpSpPr>
              <p:grpSpPr>
                <a:xfrm>
                  <a:off x="4956113" y="4119279"/>
                  <a:ext cx="7920902" cy="2050668"/>
                  <a:chOff x="588159" y="4563267"/>
                  <a:chExt cx="8229600" cy="205066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1" name="Content Placeholder 2">
                        <a:extLst>
                          <a:ext uri="{FF2B5EF4-FFF2-40B4-BE49-F238E27FC236}">
                            <a16:creationId xmlns:a16="http://schemas.microsoft.com/office/drawing/2014/main" id="{72949BBE-B9C7-449F-911E-C9458EC59AD0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588159" y="4563267"/>
                        <a:ext cx="8229600" cy="1756792"/>
                      </a:xfrm>
                      <a:prstGeom prst="rect">
                        <a:avLst/>
                      </a:prstGeom>
                    </p:spPr>
                    <p:txBody>
                      <a:bodyPr vert="horz" lIns="91440" tIns="45720" rIns="91440" bIns="45720" rtlCol="0">
                        <a:normAutofit/>
                      </a:bodyPr>
                      <a:lstStyle>
                        <a:lvl1pPr marL="342900" indent="-342900" algn="l" defTabSz="91440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32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742950" indent="-285750" algn="l" defTabSz="91440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143000" indent="-228600" algn="l" defTabSz="91440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600200" indent="-228600" algn="l" defTabSz="91440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0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57400" indent="-228600" algn="l" defTabSz="91440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20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14600" indent="-228600" algn="l" defTabSz="91440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0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971800" indent="-228600" algn="l" defTabSz="91440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0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429000" indent="-228600" algn="l" defTabSz="91440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0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886200" indent="-228600" algn="l" defTabSz="91440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0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indent="0">
                          <a:buNone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𝐴𝐶𝐴𝑇</m:t>
                                  </m:r>
                                </m:sub>
                              </m:s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600"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en-US" sz="3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sz="3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3600" i="1">
                                                  <a:latin typeface="Cambria Math" panose="02040503050406030204" pitchFamily="18" charset="0"/>
                                                </a:rPr>
                                                <m:t>0.5−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360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3600" b="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3600" b="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sz="3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oMath>
                          </m:oMathPara>
                        </a14:m>
                        <a:endParaRPr lang="en-US" sz="3600" dirty="0"/>
                      </a:p>
                    </p:txBody>
                  </p:sp>
                </mc:Choice>
                <mc:Fallback xmlns="">
                  <p:sp>
                    <p:nvSpPr>
                      <p:cNvPr id="71" name="Content Placeholder 2">
                        <a:extLst>
                          <a:ext uri="{FF2B5EF4-FFF2-40B4-BE49-F238E27FC236}">
                            <a16:creationId xmlns:a16="http://schemas.microsoft.com/office/drawing/2014/main" id="{72949BBE-B9C7-449F-911E-C9458EC59AD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88159" y="4563267"/>
                        <a:ext cx="8229600" cy="1756792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72" name="Left Brace 4">
                    <a:extLst>
                      <a:ext uri="{FF2B5EF4-FFF2-40B4-BE49-F238E27FC236}">
                        <a16:creationId xmlns:a16="http://schemas.microsoft.com/office/drawing/2014/main" id="{0AA806D2-98FC-46D8-B9C3-D40CF81AD75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945499" y="4424770"/>
                    <a:ext cx="301002" cy="2788415"/>
                  </a:xfrm>
                  <a:prstGeom prst="leftBrace">
                    <a:avLst>
                      <a:gd name="adj1" fmla="val 8333"/>
                      <a:gd name="adj2" fmla="val 47791"/>
                    </a:avLst>
                  </a:prstGeom>
                  <a:noFill/>
                  <a:ln w="349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3" name="文本框 8">
                        <a:extLst>
                          <a:ext uri="{FF2B5EF4-FFF2-40B4-BE49-F238E27FC236}">
                            <a16:creationId xmlns:a16="http://schemas.microsoft.com/office/drawing/2014/main" id="{54129F08-A8A7-44F8-8593-64C5C07C2F7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54923" y="5969479"/>
                        <a:ext cx="1551317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𝐶𝑎𝑢𝑐h𝑦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(0,1)</m:t>
                              </m:r>
                            </m:oMath>
                          </m:oMathPara>
                        </a14:m>
                        <a:endParaRPr lang="zh-CN" alt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73" name="文本框 8">
                        <a:extLst>
                          <a:ext uri="{FF2B5EF4-FFF2-40B4-BE49-F238E27FC236}">
                            <a16:creationId xmlns:a16="http://schemas.microsoft.com/office/drawing/2014/main" id="{54129F08-A8A7-44F8-8593-64C5C07C2F7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254923" y="5969479"/>
                        <a:ext cx="1551317" cy="400110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2041" r="-7347" b="-1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74" name="Straight Arrow Connector 6">
                    <a:extLst>
                      <a:ext uri="{FF2B5EF4-FFF2-40B4-BE49-F238E27FC236}">
                        <a16:creationId xmlns:a16="http://schemas.microsoft.com/office/drawing/2014/main" id="{B6536D35-DFF2-4A23-B60A-B45C50649D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188472" y="5668476"/>
                    <a:ext cx="0" cy="576127"/>
                  </a:xfrm>
                  <a:prstGeom prst="straightConnector1">
                    <a:avLst/>
                  </a:prstGeom>
                  <a:ln w="38100">
                    <a:solidFill>
                      <a:schemeClr val="accent6">
                        <a:lumMod val="7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TextBox 7">
                    <a:extLst>
                      <a:ext uri="{FF2B5EF4-FFF2-40B4-BE49-F238E27FC236}">
                        <a16:creationId xmlns:a16="http://schemas.microsoft.com/office/drawing/2014/main" id="{F3A042F3-B972-4915-978F-154214050B45}"/>
                      </a:ext>
                    </a:extLst>
                  </p:cNvPr>
                  <p:cNvSpPr txBox="1"/>
                  <p:nvPr/>
                </p:nvSpPr>
                <p:spPr>
                  <a:xfrm>
                    <a:off x="3713902" y="6244603"/>
                    <a:ext cx="154102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Weights</a:t>
                    </a:r>
                  </a:p>
                </p:txBody>
              </p:sp>
            </p:grpSp>
            <p:sp>
              <p:nvSpPr>
                <p:cNvPr id="69" name="Right Brace 68">
                  <a:extLst>
                    <a:ext uri="{FF2B5EF4-FFF2-40B4-BE49-F238E27FC236}">
                      <a16:creationId xmlns:a16="http://schemas.microsoft.com/office/drawing/2014/main" id="{E0F503D8-6B70-490C-A4C7-AC96DC432DD8}"/>
                    </a:ext>
                  </a:extLst>
                </p:cNvPr>
                <p:cNvSpPr/>
                <p:nvPr/>
              </p:nvSpPr>
              <p:spPr>
                <a:xfrm>
                  <a:off x="5258406" y="4302773"/>
                  <a:ext cx="480827" cy="1478564"/>
                </a:xfrm>
                <a:prstGeom prst="rightBrace">
                  <a:avLst/>
                </a:prstGeom>
                <a:ln w="317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Box 69">
                      <a:extLst>
                        <a:ext uri="{FF2B5EF4-FFF2-40B4-BE49-F238E27FC236}">
                          <a16:creationId xmlns:a16="http://schemas.microsoft.com/office/drawing/2014/main" id="{5A870211-7D65-4F86-A677-B8A60D03AC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32959" y="4102718"/>
                      <a:ext cx="122046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  <m:t>Cauchy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(0,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a14:m>
                      <a:r>
                        <a:rPr lang="en-US" dirty="0"/>
                        <a:t>      </a:t>
                      </a:r>
                    </a:p>
                  </p:txBody>
                </p:sp>
              </mc:Choice>
              <mc:Fallback xmlns="">
                <p:sp>
                  <p:nvSpPr>
                    <p:cNvPr id="70" name="TextBox 69">
                      <a:extLst>
                        <a:ext uri="{FF2B5EF4-FFF2-40B4-BE49-F238E27FC236}">
                          <a16:creationId xmlns:a16="http://schemas.microsoft.com/office/drawing/2014/main" id="{5A870211-7D65-4F86-A677-B8A60D03AC7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32959" y="4102718"/>
                      <a:ext cx="1220464" cy="40011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2500" t="-123077" r="-92000" b="-1876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F5696250-644A-4069-A7C2-32284EEF5266}"/>
                  </a:ext>
                </a:extLst>
              </p:cNvPr>
              <p:cNvGrpSpPr/>
              <p:nvPr/>
            </p:nvGrpSpPr>
            <p:grpSpPr>
              <a:xfrm>
                <a:off x="467865" y="4844198"/>
                <a:ext cx="4818371" cy="1250752"/>
                <a:chOff x="744521" y="2123979"/>
                <a:chExt cx="4818371" cy="1250752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A1F59C2-CEBC-469B-AEBE-A7A7C33BEE9C}"/>
                    </a:ext>
                  </a:extLst>
                </p:cNvPr>
                <p:cNvSpPr/>
                <p:nvPr/>
              </p:nvSpPr>
              <p:spPr>
                <a:xfrm>
                  <a:off x="783682" y="2664484"/>
                  <a:ext cx="4779210" cy="710247"/>
                </a:xfrm>
                <a:prstGeom prst="rect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BE4A0CCF-0DB7-4BDE-8EAB-190E972C45D5}"/>
                    </a:ext>
                  </a:extLst>
                </p:cNvPr>
                <p:cNvSpPr txBox="1"/>
                <p:nvPr/>
              </p:nvSpPr>
              <p:spPr>
                <a:xfrm>
                  <a:off x="744521" y="2123979"/>
                  <a:ext cx="21712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B050"/>
                      </a:solidFill>
                    </a:rPr>
                    <a:t>Advantage</a:t>
                  </a:r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1A8A12-BAC3-4114-A287-22E715552DF5}"/>
              </a:ext>
            </a:extLst>
          </p:cNvPr>
          <p:cNvSpPr txBox="1"/>
          <p:nvPr/>
        </p:nvSpPr>
        <p:spPr>
          <a:xfrm>
            <a:off x="5227926" y="6360671"/>
            <a:ext cx="756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Liu, et al, AJHG, 2019; Liu and Xie, JASA, 2020</a:t>
            </a:r>
          </a:p>
        </p:txBody>
      </p:sp>
    </p:spTree>
    <p:extLst>
      <p:ext uri="{BB962C8B-B14F-4D97-AF65-F5344CB8AC3E}">
        <p14:creationId xmlns:p14="http://schemas.microsoft.com/office/powerpoint/2010/main" val="36778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9B628-28F5-E895-3B1C-CC9224E6A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BC976-58FD-DCF8-9C2F-D60E8E8D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8" y="152399"/>
            <a:ext cx="11994292" cy="876301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STAAR WGS Analysis Flow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6D2ED-E206-C710-ACC4-5445A2FAB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7/24/18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1222C-5E50-7B7F-2E15-ADCED63B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Flow Work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38BAE-7A45-3C19-3FB2-86C74ACE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B1C1C0-6C59-7B44-9C69-B87C656EF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FCD596A-7938-E945-666F-8CE7B5B40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" y="1230024"/>
            <a:ext cx="12133991" cy="54133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F48D6-F5F9-A53C-2D67-B4D5BD2D7D73}"/>
              </a:ext>
            </a:extLst>
          </p:cNvPr>
          <p:cNvSpPr txBox="1"/>
          <p:nvPr/>
        </p:nvSpPr>
        <p:spPr>
          <a:xfrm>
            <a:off x="3206924" y="961389"/>
            <a:ext cx="3120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FAVORAnnotator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593B892-421F-491A-9BD1-E4BB4A45101C}"/>
              </a:ext>
            </a:extLst>
          </p:cNvPr>
          <p:cNvSpPr/>
          <p:nvPr/>
        </p:nvSpPr>
        <p:spPr>
          <a:xfrm>
            <a:off x="4362497" y="1330414"/>
            <a:ext cx="404622" cy="2298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506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D4BEC548-D3B6-46FA-9638-12AD9D8BD886}"/>
              </a:ext>
            </a:extLst>
          </p:cNvPr>
          <p:cNvSpPr/>
          <p:nvPr/>
        </p:nvSpPr>
        <p:spPr>
          <a:xfrm>
            <a:off x="0" y="0"/>
            <a:ext cx="12192000" cy="943584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WGS Computation Cost of </a:t>
            </a:r>
            <a:r>
              <a:rPr lang="en-US" altLang="zh-CN" sz="28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STAARpipeline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on UKB RAP (n=185K)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C71A00C-D656-E634-F8AF-3E605D3C0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282964"/>
              </p:ext>
            </p:extLst>
          </p:nvPr>
        </p:nvGraphicFramePr>
        <p:xfrm>
          <a:off x="1220972" y="1116418"/>
          <a:ext cx="10092069" cy="5648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9823">
                  <a:extLst>
                    <a:ext uri="{9D8B030D-6E8A-4147-A177-3AD203B41FA5}">
                      <a16:colId xmlns:a16="http://schemas.microsoft.com/office/drawing/2014/main" val="3366734142"/>
                    </a:ext>
                  </a:extLst>
                </a:gridCol>
                <a:gridCol w="5652246">
                  <a:extLst>
                    <a:ext uri="{9D8B030D-6E8A-4147-A177-3AD203B41FA5}">
                      <a16:colId xmlns:a16="http://schemas.microsoft.com/office/drawing/2014/main" val="1100972311"/>
                    </a:ext>
                  </a:extLst>
                </a:gridCol>
              </a:tblGrid>
              <a:tr h="6926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STAARpipeline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Cloud Cost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359388"/>
                  </a:ext>
                </a:extLst>
              </a:tr>
              <a:tr h="98724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FAVORannotator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$24.10 </a:t>
                      </a:r>
                    </a:p>
                    <a:p>
                      <a:pPr algn="ctr"/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3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billion variants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691879"/>
                  </a:ext>
                </a:extLst>
              </a:tr>
              <a:tr h="8777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Null Model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&lt;$0.25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657237"/>
                  </a:ext>
                </a:extLst>
              </a:tr>
              <a:tr h="98724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Gene-Centric Coding </a:t>
                      </a:r>
                    </a:p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 masks)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377097"/>
                  </a:ext>
                </a:extLst>
              </a:tr>
              <a:tr h="98724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Gene-Centric Noncoding (7 masks)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$26.45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638165"/>
                  </a:ext>
                </a:extLst>
              </a:tr>
              <a:tr h="8777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ncRNA (1 mask)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$5.72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762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539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77284"/>
            <a:ext cx="12192000" cy="68936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5 WGS RVAT Takeaways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753" y="1771533"/>
            <a:ext cx="1228898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FAVOR/FAVOR-GPT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Provide a comprehensive whole genome variant functional annotation database and portal of 3 billion positions.</a:t>
            </a: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FAVORAnnotator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can functionally annotate any WGS/WES study</a:t>
            </a: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By dynamically incorporating multiple variant functional annotations,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boosts the power of WGS rare variant association analysis. </a:t>
            </a: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cellSTAAR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Tissue and cell-specific functional annotations can boost power of RVATs.</a:t>
            </a: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200000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04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 txBox="1">
            <a:spLocks/>
          </p:cNvSpPr>
          <p:nvPr/>
        </p:nvSpPr>
        <p:spPr>
          <a:xfrm>
            <a:off x="1676644" y="1189623"/>
            <a:ext cx="8991357" cy="297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  <a:buSzPct val="110000"/>
              <a:buFont typeface="Arial"/>
              <a:buChar char="•"/>
            </a:pPr>
            <a:endParaRPr lang="en-US" sz="2600" b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322" y="1453837"/>
            <a:ext cx="12192000" cy="1355726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30250" y="1488580"/>
            <a:ext cx="9078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Part 6 Takeaway: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Ensemble is a Good Thing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973002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ensemble prediction to ensemble inference</a:t>
            </a: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8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 txBox="1">
            <a:spLocks/>
          </p:cNvSpPr>
          <p:nvPr/>
        </p:nvSpPr>
        <p:spPr>
          <a:xfrm>
            <a:off x="1676644" y="1189623"/>
            <a:ext cx="8991357" cy="297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  <a:buSzPct val="110000"/>
              <a:buFont typeface="Arial"/>
              <a:buChar char="•"/>
            </a:pPr>
            <a:endParaRPr lang="en-US" sz="26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7721" y="487637"/>
            <a:ext cx="80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322" y="590064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 Rare Variants Association Tests using Ensemble Testing </a:t>
            </a: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Improve the power of Burden and SKAT</a:t>
            </a:r>
          </a:p>
          <a:p>
            <a:pPr algn="ctr"/>
            <a:endParaRPr lang="en-US" sz="3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JRSS-B 2024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                                   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	    </a:t>
            </a:r>
          </a:p>
          <a:p>
            <a:pPr algn="ctr"/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Yaowu Liu, </a:t>
            </a:r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西南财经大学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6DD6EA-4BF6-D2A0-4035-CB5B90035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085" y="4357942"/>
            <a:ext cx="1407829" cy="158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1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349D0D1B-06EE-4E21-B574-98CD586E52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1298" y="1084139"/>
                <a:ext cx="12020567" cy="658873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  <a:buSzPct val="200000"/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the Burden test the best test assuming the same effect sign?</a:t>
                </a:r>
              </a:p>
              <a:p>
                <a:pPr lvl="1">
                  <a:lnSpc>
                    <a:spcPct val="90000"/>
                  </a:lnSpc>
                  <a:buSzPct val="200000"/>
                  <a:buFont typeface="Arial" panose="020B0604020202020204" pitchFamily="34" charset="0"/>
                  <a:buChar char="•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No, as it assumes 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bSup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are equal: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457200" lvl="1" indent="0">
                  <a:lnSpc>
                    <a:spcPct val="90000"/>
                  </a:lnSpc>
                  <a:buSzPct val="200000"/>
                  <a:buNone/>
                </a:pP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90000"/>
                  </a:lnSpc>
                  <a:buSzPct val="200000"/>
                  <a:buFont typeface="Arial" panose="020B0604020202020204" pitchFamily="34" charset="0"/>
                  <a:buChar char="•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How to develop a powerful test assuming the same effect sign with diff values?</a:t>
                </a:r>
              </a:p>
              <a:p>
                <a:pPr marL="457200" lvl="1" indent="0">
                  <a:lnSpc>
                    <a:spcPct val="90000"/>
                  </a:lnSpc>
                  <a:buSzPct val="200000"/>
                  <a:buNone/>
                </a:pP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lnSpc>
                    <a:spcPct val="90000"/>
                  </a:lnSpc>
                  <a:buSzPct val="20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𝜷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𝜷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&gt;0</m:t>
                      </m:r>
                    </m:oMath>
                  </m:oMathPara>
                </a14:m>
                <a:endParaRPr lang="en-US" sz="36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lnSpc>
                    <a:spcPct val="90000"/>
                  </a:lnSpc>
                  <a:buSzPct val="200000"/>
                  <a:buNone/>
                </a:pPr>
                <a:endParaRPr lang="en-US" sz="36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lvl="1" indent="0" algn="ctr">
                  <a:lnSpc>
                    <a:spcPct val="90000"/>
                  </a:lnSpc>
                  <a:buSzPct val="200000"/>
                  <a:buNone/>
                </a:pPr>
                <a:r>
                  <a:rPr lang="en-US" sz="3600" dirty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dim(𝜷) is large</a:t>
                </a:r>
              </a:p>
              <a:p>
                <a:pPr>
                  <a:lnSpc>
                    <a:spcPct val="90000"/>
                  </a:lnSpc>
                  <a:buSzPct val="200000"/>
                  <a:buFont typeface="Arial" panose="020B0604020202020204" pitchFamily="34" charset="0"/>
                  <a:buChar char="•"/>
                </a:pP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349D0D1B-06EE-4E21-B574-98CD586E52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298" y="1084139"/>
                <a:ext cx="12020567" cy="6588732"/>
              </a:xfrm>
              <a:blipFill>
                <a:blip r:embed="rId3"/>
                <a:stretch>
                  <a:fillRect l="-3499" t="-9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BF1B317-06BD-5243-D1C7-479F58BB6E1A}"/>
              </a:ext>
            </a:extLst>
          </p:cNvPr>
          <p:cNvSpPr txBox="1"/>
          <p:nvPr/>
        </p:nvSpPr>
        <p:spPr>
          <a:xfrm>
            <a:off x="0" y="153545"/>
            <a:ext cx="12192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for Ensemble Testing </a:t>
            </a:r>
          </a:p>
        </p:txBody>
      </p:sp>
    </p:spTree>
    <p:extLst>
      <p:ext uri="{BB962C8B-B14F-4D97-AF65-F5344CB8AC3E}">
        <p14:creationId xmlns:p14="http://schemas.microsoft.com/office/powerpoint/2010/main" val="5685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88FC82-2B9C-402F-BC00-180F6D5BA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77" y="255809"/>
            <a:ext cx="5123774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Forest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(Ensemble Prediction)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BD623BC5-AB30-4ACA-B4C2-BA80A8525F75}"/>
              </a:ext>
            </a:extLst>
          </p:cNvPr>
          <p:cNvSpPr txBox="1">
            <a:spLocks/>
          </p:cNvSpPr>
          <p:nvPr/>
        </p:nvSpPr>
        <p:spPr>
          <a:xfrm>
            <a:off x="260221" y="2245886"/>
            <a:ext cx="4527298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Clr>
                <a:srgbClr val="4F81BD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6FFC0E-E5A5-450D-A509-50487DE86AC7}"/>
              </a:ext>
            </a:extLst>
          </p:cNvPr>
          <p:cNvGrpSpPr/>
          <p:nvPr/>
        </p:nvGrpSpPr>
        <p:grpSpPr>
          <a:xfrm>
            <a:off x="4787519" y="329095"/>
            <a:ext cx="7328281" cy="6406985"/>
            <a:chOff x="671302" y="-56367"/>
            <a:chExt cx="10704440" cy="6877908"/>
          </a:xfrm>
        </p:grpSpPr>
        <p:sp>
          <p:nvSpPr>
            <p:cNvPr id="16" name="圆角矩形 3">
              <a:extLst>
                <a:ext uri="{FF2B5EF4-FFF2-40B4-BE49-F238E27FC236}">
                  <a16:creationId xmlns:a16="http://schemas.microsoft.com/office/drawing/2014/main" id="{5D3BA4CB-27E9-45AD-B77D-34E55045B0E9}"/>
                </a:ext>
              </a:extLst>
            </p:cNvPr>
            <p:cNvSpPr/>
            <p:nvPr/>
          </p:nvSpPr>
          <p:spPr>
            <a:xfrm>
              <a:off x="4908180" y="-56367"/>
              <a:ext cx="1321902" cy="64604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Dataset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7" name="矩形 4">
              <a:extLst>
                <a:ext uri="{FF2B5EF4-FFF2-40B4-BE49-F238E27FC236}">
                  <a16:creationId xmlns:a16="http://schemas.microsoft.com/office/drawing/2014/main" id="{B0AB4DA2-6F27-432C-8D12-A4BFD833D5EB}"/>
                </a:ext>
              </a:extLst>
            </p:cNvPr>
            <p:cNvSpPr/>
            <p:nvPr/>
          </p:nvSpPr>
          <p:spPr>
            <a:xfrm>
              <a:off x="1674742" y="1293676"/>
              <a:ext cx="1543590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Bootstrap 1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cxnSp>
          <p:nvCxnSpPr>
            <p:cNvPr id="18" name="直接箭头连接符 11">
              <a:extLst>
                <a:ext uri="{FF2B5EF4-FFF2-40B4-BE49-F238E27FC236}">
                  <a16:creationId xmlns:a16="http://schemas.microsoft.com/office/drawing/2014/main" id="{74A185D9-82C5-476A-AFDE-30483886E5C7}"/>
                </a:ext>
              </a:extLst>
            </p:cNvPr>
            <p:cNvCxnSpPr>
              <a:cxnSpLocks/>
              <a:stCxn id="16" idx="2"/>
              <a:endCxn id="17" idx="0"/>
            </p:cNvCxnSpPr>
            <p:nvPr/>
          </p:nvCxnSpPr>
          <p:spPr>
            <a:xfrm flipH="1">
              <a:off x="2446538" y="589677"/>
              <a:ext cx="3122594" cy="7039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流程图: 过程 15">
              <a:extLst>
                <a:ext uri="{FF2B5EF4-FFF2-40B4-BE49-F238E27FC236}">
                  <a16:creationId xmlns:a16="http://schemas.microsoft.com/office/drawing/2014/main" id="{7C2CBBA0-8A75-4868-8A52-8990E0645EAF}"/>
                </a:ext>
              </a:extLst>
            </p:cNvPr>
            <p:cNvSpPr/>
            <p:nvPr/>
          </p:nvSpPr>
          <p:spPr>
            <a:xfrm>
              <a:off x="671302" y="2607233"/>
              <a:ext cx="10599008" cy="1669774"/>
            </a:xfrm>
            <a:prstGeom prst="flowChartProcess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A9F2DA16-C3B9-422B-BDA1-8270A03A1644}"/>
                </a:ext>
              </a:extLst>
            </p:cNvPr>
            <p:cNvSpPr txBox="1"/>
            <p:nvPr/>
          </p:nvSpPr>
          <p:spPr>
            <a:xfrm>
              <a:off x="825075" y="2699469"/>
              <a:ext cx="1100759" cy="44759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Tree 1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3B04793F-62E5-42A4-81D8-96126D7C9B20}"/>
                </a:ext>
              </a:extLst>
            </p:cNvPr>
            <p:cNvSpPr/>
            <p:nvPr/>
          </p:nvSpPr>
          <p:spPr>
            <a:xfrm>
              <a:off x="2226366" y="3094955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966039A-FBB5-4A5B-A210-828EB7DEBB0E}"/>
                </a:ext>
              </a:extLst>
            </p:cNvPr>
            <p:cNvSpPr/>
            <p:nvPr/>
          </p:nvSpPr>
          <p:spPr>
            <a:xfrm>
              <a:off x="1924051" y="3493122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96BCFC4B-A3E9-4364-A862-FE96F814F341}"/>
                </a:ext>
              </a:extLst>
            </p:cNvPr>
            <p:cNvSpPr/>
            <p:nvPr/>
          </p:nvSpPr>
          <p:spPr>
            <a:xfrm>
              <a:off x="2501348" y="3493122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075EBBB1-7533-471E-B309-B05BFAC7B0D6}"/>
                </a:ext>
              </a:extLst>
            </p:cNvPr>
            <p:cNvSpPr/>
            <p:nvPr/>
          </p:nvSpPr>
          <p:spPr>
            <a:xfrm>
              <a:off x="2406925" y="3936454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96D27C3-86BB-4160-B64C-1F61CBE75E59}"/>
                </a:ext>
              </a:extLst>
            </p:cNvPr>
            <p:cNvSpPr/>
            <p:nvPr/>
          </p:nvSpPr>
          <p:spPr>
            <a:xfrm>
              <a:off x="2807389" y="3937354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050F0F49-0055-49D9-A94B-D9039090EE26}"/>
                </a:ext>
              </a:extLst>
            </p:cNvPr>
            <p:cNvSpPr/>
            <p:nvPr/>
          </p:nvSpPr>
          <p:spPr>
            <a:xfrm>
              <a:off x="2133186" y="3936454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22F963C6-A491-4FBF-A8D4-74D1FFB3C2B4}"/>
                </a:ext>
              </a:extLst>
            </p:cNvPr>
            <p:cNvSpPr/>
            <p:nvPr/>
          </p:nvSpPr>
          <p:spPr>
            <a:xfrm>
              <a:off x="1664804" y="3936454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cxnSp>
          <p:nvCxnSpPr>
            <p:cNvPr id="28" name="直接连接符 28">
              <a:extLst>
                <a:ext uri="{FF2B5EF4-FFF2-40B4-BE49-F238E27FC236}">
                  <a16:creationId xmlns:a16="http://schemas.microsoft.com/office/drawing/2014/main" id="{EE674D0E-BF2D-4804-A2AB-8F6EFEF260C1}"/>
                </a:ext>
              </a:extLst>
            </p:cNvPr>
            <p:cNvCxnSpPr>
              <a:stCxn id="21" idx="3"/>
              <a:endCxn id="22" idx="7"/>
            </p:cNvCxnSpPr>
            <p:nvPr/>
          </p:nvCxnSpPr>
          <p:spPr>
            <a:xfrm flipH="1">
              <a:off x="2032216" y="3183911"/>
              <a:ext cx="212708" cy="32447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直接连接符 30">
              <a:extLst>
                <a:ext uri="{FF2B5EF4-FFF2-40B4-BE49-F238E27FC236}">
                  <a16:creationId xmlns:a16="http://schemas.microsoft.com/office/drawing/2014/main" id="{B154E839-81DB-4A34-93F1-C1B2C7735A50}"/>
                </a:ext>
              </a:extLst>
            </p:cNvPr>
            <p:cNvCxnSpPr>
              <a:stCxn id="21" idx="4"/>
              <a:endCxn id="23" idx="1"/>
            </p:cNvCxnSpPr>
            <p:nvPr/>
          </p:nvCxnSpPr>
          <p:spPr>
            <a:xfrm>
              <a:off x="2289728" y="3199173"/>
              <a:ext cx="230178" cy="30921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直接连接符 34">
              <a:extLst>
                <a:ext uri="{FF2B5EF4-FFF2-40B4-BE49-F238E27FC236}">
                  <a16:creationId xmlns:a16="http://schemas.microsoft.com/office/drawing/2014/main" id="{89E22872-0710-4E52-AC90-64671805C789}"/>
                </a:ext>
              </a:extLst>
            </p:cNvPr>
            <p:cNvCxnSpPr>
              <a:stCxn id="22" idx="4"/>
              <a:endCxn id="27" idx="0"/>
            </p:cNvCxnSpPr>
            <p:nvPr/>
          </p:nvCxnSpPr>
          <p:spPr>
            <a:xfrm flipH="1">
              <a:off x="1728166" y="3597340"/>
              <a:ext cx="259247" cy="339114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直接连接符 36">
              <a:extLst>
                <a:ext uri="{FF2B5EF4-FFF2-40B4-BE49-F238E27FC236}">
                  <a16:creationId xmlns:a16="http://schemas.microsoft.com/office/drawing/2014/main" id="{8392DCE4-7CEE-41EF-8912-30A344B512FF}"/>
                </a:ext>
              </a:extLst>
            </p:cNvPr>
            <p:cNvCxnSpPr>
              <a:stCxn id="22" idx="5"/>
              <a:endCxn id="26" idx="1"/>
            </p:cNvCxnSpPr>
            <p:nvPr/>
          </p:nvCxnSpPr>
          <p:spPr>
            <a:xfrm>
              <a:off x="2032216" y="3582078"/>
              <a:ext cx="119528" cy="369638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直接连接符 39">
              <a:extLst>
                <a:ext uri="{FF2B5EF4-FFF2-40B4-BE49-F238E27FC236}">
                  <a16:creationId xmlns:a16="http://schemas.microsoft.com/office/drawing/2014/main" id="{DFA6576A-0AD7-4DE4-85B3-AE6EE05137A0}"/>
                </a:ext>
              </a:extLst>
            </p:cNvPr>
            <p:cNvCxnSpPr>
              <a:stCxn id="23" idx="5"/>
              <a:endCxn id="24" idx="0"/>
            </p:cNvCxnSpPr>
            <p:nvPr/>
          </p:nvCxnSpPr>
          <p:spPr>
            <a:xfrm flipH="1">
              <a:off x="2470287" y="3582078"/>
              <a:ext cx="139226" cy="35437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直接连接符 41">
              <a:extLst>
                <a:ext uri="{FF2B5EF4-FFF2-40B4-BE49-F238E27FC236}">
                  <a16:creationId xmlns:a16="http://schemas.microsoft.com/office/drawing/2014/main" id="{D79BA64B-DE3D-4568-867D-626E0B98FB9B}"/>
                </a:ext>
              </a:extLst>
            </p:cNvPr>
            <p:cNvCxnSpPr>
              <a:stCxn id="23" idx="5"/>
            </p:cNvCxnSpPr>
            <p:nvPr/>
          </p:nvCxnSpPr>
          <p:spPr>
            <a:xfrm>
              <a:off x="2609513" y="3582078"/>
              <a:ext cx="259996" cy="35437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4" name="文本框 44">
              <a:extLst>
                <a:ext uri="{FF2B5EF4-FFF2-40B4-BE49-F238E27FC236}">
                  <a16:creationId xmlns:a16="http://schemas.microsoft.com/office/drawing/2014/main" id="{4F0D728E-35FF-48EB-ABDA-D77901C836B8}"/>
                </a:ext>
              </a:extLst>
            </p:cNvPr>
            <p:cNvSpPr txBox="1"/>
            <p:nvPr/>
          </p:nvSpPr>
          <p:spPr>
            <a:xfrm>
              <a:off x="3787427" y="2624269"/>
              <a:ext cx="1100759" cy="44759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Tree 2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35" name="椭圆 45">
              <a:extLst>
                <a:ext uri="{FF2B5EF4-FFF2-40B4-BE49-F238E27FC236}">
                  <a16:creationId xmlns:a16="http://schemas.microsoft.com/office/drawing/2014/main" id="{CF8E72A4-4F94-4181-A526-F44F40422AA4}"/>
                </a:ext>
              </a:extLst>
            </p:cNvPr>
            <p:cNvSpPr/>
            <p:nvPr/>
          </p:nvSpPr>
          <p:spPr>
            <a:xfrm>
              <a:off x="5022571" y="3028691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36" name="椭圆 46">
              <a:extLst>
                <a:ext uri="{FF2B5EF4-FFF2-40B4-BE49-F238E27FC236}">
                  <a16:creationId xmlns:a16="http://schemas.microsoft.com/office/drawing/2014/main" id="{BE4BB557-621F-4765-8B93-21CD84E1D73F}"/>
                </a:ext>
              </a:extLst>
            </p:cNvPr>
            <p:cNvSpPr/>
            <p:nvPr/>
          </p:nvSpPr>
          <p:spPr>
            <a:xfrm>
              <a:off x="4720256" y="3426858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37" name="椭圆 47">
              <a:extLst>
                <a:ext uri="{FF2B5EF4-FFF2-40B4-BE49-F238E27FC236}">
                  <a16:creationId xmlns:a16="http://schemas.microsoft.com/office/drawing/2014/main" id="{790C6E94-F0AC-4BD9-B4B6-E14465580FE7}"/>
                </a:ext>
              </a:extLst>
            </p:cNvPr>
            <p:cNvSpPr/>
            <p:nvPr/>
          </p:nvSpPr>
          <p:spPr>
            <a:xfrm>
              <a:off x="5297553" y="3426858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38" name="椭圆 48">
              <a:extLst>
                <a:ext uri="{FF2B5EF4-FFF2-40B4-BE49-F238E27FC236}">
                  <a16:creationId xmlns:a16="http://schemas.microsoft.com/office/drawing/2014/main" id="{6C0BC21B-77DD-4C61-9E78-6317756A3042}"/>
                </a:ext>
              </a:extLst>
            </p:cNvPr>
            <p:cNvSpPr/>
            <p:nvPr/>
          </p:nvSpPr>
          <p:spPr>
            <a:xfrm>
              <a:off x="5203130" y="3870190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39" name="椭圆 49">
              <a:extLst>
                <a:ext uri="{FF2B5EF4-FFF2-40B4-BE49-F238E27FC236}">
                  <a16:creationId xmlns:a16="http://schemas.microsoft.com/office/drawing/2014/main" id="{A76190A7-894A-4E2F-A513-AAD19BC32EC4}"/>
                </a:ext>
              </a:extLst>
            </p:cNvPr>
            <p:cNvSpPr/>
            <p:nvPr/>
          </p:nvSpPr>
          <p:spPr>
            <a:xfrm>
              <a:off x="5603594" y="3871090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40" name="椭圆 50">
              <a:extLst>
                <a:ext uri="{FF2B5EF4-FFF2-40B4-BE49-F238E27FC236}">
                  <a16:creationId xmlns:a16="http://schemas.microsoft.com/office/drawing/2014/main" id="{989E8DB5-5D2E-4AE0-862D-DA3509E139C6}"/>
                </a:ext>
              </a:extLst>
            </p:cNvPr>
            <p:cNvSpPr/>
            <p:nvPr/>
          </p:nvSpPr>
          <p:spPr>
            <a:xfrm>
              <a:off x="4929391" y="3870190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41" name="椭圆 51">
              <a:extLst>
                <a:ext uri="{FF2B5EF4-FFF2-40B4-BE49-F238E27FC236}">
                  <a16:creationId xmlns:a16="http://schemas.microsoft.com/office/drawing/2014/main" id="{998FA4FD-44C6-49F7-A60F-7E3C8433F50B}"/>
                </a:ext>
              </a:extLst>
            </p:cNvPr>
            <p:cNvSpPr/>
            <p:nvPr/>
          </p:nvSpPr>
          <p:spPr>
            <a:xfrm>
              <a:off x="4461009" y="3870190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cxnSp>
          <p:nvCxnSpPr>
            <p:cNvPr id="42" name="直接连接符 52">
              <a:extLst>
                <a:ext uri="{FF2B5EF4-FFF2-40B4-BE49-F238E27FC236}">
                  <a16:creationId xmlns:a16="http://schemas.microsoft.com/office/drawing/2014/main" id="{1DECE0BD-0824-4143-B844-F127F58975B1}"/>
                </a:ext>
              </a:extLst>
            </p:cNvPr>
            <p:cNvCxnSpPr>
              <a:stCxn id="35" idx="3"/>
              <a:endCxn id="36" idx="7"/>
            </p:cNvCxnSpPr>
            <p:nvPr/>
          </p:nvCxnSpPr>
          <p:spPr>
            <a:xfrm flipH="1">
              <a:off x="4828421" y="3117647"/>
              <a:ext cx="212708" cy="32447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直接连接符 53">
              <a:extLst>
                <a:ext uri="{FF2B5EF4-FFF2-40B4-BE49-F238E27FC236}">
                  <a16:creationId xmlns:a16="http://schemas.microsoft.com/office/drawing/2014/main" id="{14FC7CA6-9C63-4962-AEDB-8CCDAE6FC867}"/>
                </a:ext>
              </a:extLst>
            </p:cNvPr>
            <p:cNvCxnSpPr>
              <a:stCxn id="35" idx="4"/>
              <a:endCxn id="37" idx="1"/>
            </p:cNvCxnSpPr>
            <p:nvPr/>
          </p:nvCxnSpPr>
          <p:spPr>
            <a:xfrm>
              <a:off x="5085933" y="3132909"/>
              <a:ext cx="230178" cy="30921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" name="直接连接符 54">
              <a:extLst>
                <a:ext uri="{FF2B5EF4-FFF2-40B4-BE49-F238E27FC236}">
                  <a16:creationId xmlns:a16="http://schemas.microsoft.com/office/drawing/2014/main" id="{09CECE04-CAFF-4857-8771-E3295FA7423A}"/>
                </a:ext>
              </a:extLst>
            </p:cNvPr>
            <p:cNvCxnSpPr>
              <a:stCxn id="36" idx="4"/>
              <a:endCxn id="41" idx="0"/>
            </p:cNvCxnSpPr>
            <p:nvPr/>
          </p:nvCxnSpPr>
          <p:spPr>
            <a:xfrm flipH="1">
              <a:off x="4524371" y="3531076"/>
              <a:ext cx="259247" cy="339114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" name="直接连接符 55">
              <a:extLst>
                <a:ext uri="{FF2B5EF4-FFF2-40B4-BE49-F238E27FC236}">
                  <a16:creationId xmlns:a16="http://schemas.microsoft.com/office/drawing/2014/main" id="{A901A072-8F5F-40EE-93F2-748832DB47EA}"/>
                </a:ext>
              </a:extLst>
            </p:cNvPr>
            <p:cNvCxnSpPr>
              <a:stCxn id="36" idx="5"/>
              <a:endCxn id="40" idx="1"/>
            </p:cNvCxnSpPr>
            <p:nvPr/>
          </p:nvCxnSpPr>
          <p:spPr>
            <a:xfrm>
              <a:off x="4828421" y="3515814"/>
              <a:ext cx="119528" cy="369638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直接连接符 56">
              <a:extLst>
                <a:ext uri="{FF2B5EF4-FFF2-40B4-BE49-F238E27FC236}">
                  <a16:creationId xmlns:a16="http://schemas.microsoft.com/office/drawing/2014/main" id="{79A8F702-158F-4B9A-BFAA-4265C9373B6A}"/>
                </a:ext>
              </a:extLst>
            </p:cNvPr>
            <p:cNvCxnSpPr>
              <a:stCxn id="37" idx="5"/>
              <a:endCxn id="38" idx="0"/>
            </p:cNvCxnSpPr>
            <p:nvPr/>
          </p:nvCxnSpPr>
          <p:spPr>
            <a:xfrm flipH="1">
              <a:off x="5266492" y="3515814"/>
              <a:ext cx="139226" cy="35437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" name="直接连接符 57">
              <a:extLst>
                <a:ext uri="{FF2B5EF4-FFF2-40B4-BE49-F238E27FC236}">
                  <a16:creationId xmlns:a16="http://schemas.microsoft.com/office/drawing/2014/main" id="{7D926F58-7DBC-446D-8E52-3DC70733C644}"/>
                </a:ext>
              </a:extLst>
            </p:cNvPr>
            <p:cNvCxnSpPr>
              <a:stCxn id="37" idx="5"/>
            </p:cNvCxnSpPr>
            <p:nvPr/>
          </p:nvCxnSpPr>
          <p:spPr>
            <a:xfrm>
              <a:off x="5405718" y="3515814"/>
              <a:ext cx="259996" cy="35437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8" name="文本框 72">
              <a:extLst>
                <a:ext uri="{FF2B5EF4-FFF2-40B4-BE49-F238E27FC236}">
                  <a16:creationId xmlns:a16="http://schemas.microsoft.com/office/drawing/2014/main" id="{BD2A8070-C448-485F-AD83-4A60DDD96C32}"/>
                </a:ext>
              </a:extLst>
            </p:cNvPr>
            <p:cNvSpPr txBox="1"/>
            <p:nvPr/>
          </p:nvSpPr>
          <p:spPr>
            <a:xfrm>
              <a:off x="7832642" y="2644149"/>
              <a:ext cx="1100759" cy="44759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Tree B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49" name="椭圆 73">
              <a:extLst>
                <a:ext uri="{FF2B5EF4-FFF2-40B4-BE49-F238E27FC236}">
                  <a16:creationId xmlns:a16="http://schemas.microsoft.com/office/drawing/2014/main" id="{11CD1F00-8018-4C92-ABB5-7C45FA1D98B7}"/>
                </a:ext>
              </a:extLst>
            </p:cNvPr>
            <p:cNvSpPr/>
            <p:nvPr/>
          </p:nvSpPr>
          <p:spPr>
            <a:xfrm>
              <a:off x="9067787" y="3048572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50" name="椭圆 74">
              <a:extLst>
                <a:ext uri="{FF2B5EF4-FFF2-40B4-BE49-F238E27FC236}">
                  <a16:creationId xmlns:a16="http://schemas.microsoft.com/office/drawing/2014/main" id="{A0E0A3CB-9372-476D-ACD7-D004A42DB0F3}"/>
                </a:ext>
              </a:extLst>
            </p:cNvPr>
            <p:cNvSpPr/>
            <p:nvPr/>
          </p:nvSpPr>
          <p:spPr>
            <a:xfrm>
              <a:off x="8765472" y="3446739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51" name="椭圆 75">
              <a:extLst>
                <a:ext uri="{FF2B5EF4-FFF2-40B4-BE49-F238E27FC236}">
                  <a16:creationId xmlns:a16="http://schemas.microsoft.com/office/drawing/2014/main" id="{B7152456-FA1A-4D48-B22F-1173450F795F}"/>
                </a:ext>
              </a:extLst>
            </p:cNvPr>
            <p:cNvSpPr/>
            <p:nvPr/>
          </p:nvSpPr>
          <p:spPr>
            <a:xfrm>
              <a:off x="9342769" y="3446739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52" name="椭圆 76">
              <a:extLst>
                <a:ext uri="{FF2B5EF4-FFF2-40B4-BE49-F238E27FC236}">
                  <a16:creationId xmlns:a16="http://schemas.microsoft.com/office/drawing/2014/main" id="{ECC9A7B5-D675-4352-B7CB-CD9E6F217E64}"/>
                </a:ext>
              </a:extLst>
            </p:cNvPr>
            <p:cNvSpPr/>
            <p:nvPr/>
          </p:nvSpPr>
          <p:spPr>
            <a:xfrm>
              <a:off x="9248346" y="3890071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53" name="椭圆 77">
              <a:extLst>
                <a:ext uri="{FF2B5EF4-FFF2-40B4-BE49-F238E27FC236}">
                  <a16:creationId xmlns:a16="http://schemas.microsoft.com/office/drawing/2014/main" id="{430351C1-A718-4E89-9CD1-6355B696A494}"/>
                </a:ext>
              </a:extLst>
            </p:cNvPr>
            <p:cNvSpPr/>
            <p:nvPr/>
          </p:nvSpPr>
          <p:spPr>
            <a:xfrm>
              <a:off x="9648810" y="3890971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54" name="椭圆 78">
              <a:extLst>
                <a:ext uri="{FF2B5EF4-FFF2-40B4-BE49-F238E27FC236}">
                  <a16:creationId xmlns:a16="http://schemas.microsoft.com/office/drawing/2014/main" id="{00617D83-39F4-430C-9092-22F449F9424C}"/>
                </a:ext>
              </a:extLst>
            </p:cNvPr>
            <p:cNvSpPr/>
            <p:nvPr/>
          </p:nvSpPr>
          <p:spPr>
            <a:xfrm>
              <a:off x="8974607" y="3890071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55" name="椭圆 79">
              <a:extLst>
                <a:ext uri="{FF2B5EF4-FFF2-40B4-BE49-F238E27FC236}">
                  <a16:creationId xmlns:a16="http://schemas.microsoft.com/office/drawing/2014/main" id="{F96A9F1F-69EE-4554-ADD8-4885FDAEFF5C}"/>
                </a:ext>
              </a:extLst>
            </p:cNvPr>
            <p:cNvSpPr/>
            <p:nvPr/>
          </p:nvSpPr>
          <p:spPr>
            <a:xfrm>
              <a:off x="8506225" y="3890071"/>
              <a:ext cx="126723" cy="104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cxnSp>
          <p:nvCxnSpPr>
            <p:cNvPr id="56" name="直接连接符 80">
              <a:extLst>
                <a:ext uri="{FF2B5EF4-FFF2-40B4-BE49-F238E27FC236}">
                  <a16:creationId xmlns:a16="http://schemas.microsoft.com/office/drawing/2014/main" id="{194753F6-EB1E-405B-9562-A9259E7A1FD6}"/>
                </a:ext>
              </a:extLst>
            </p:cNvPr>
            <p:cNvCxnSpPr>
              <a:stCxn id="49" idx="3"/>
              <a:endCxn id="50" idx="7"/>
            </p:cNvCxnSpPr>
            <p:nvPr/>
          </p:nvCxnSpPr>
          <p:spPr>
            <a:xfrm flipH="1">
              <a:off x="8873637" y="3137528"/>
              <a:ext cx="212708" cy="32447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直接连接符 81">
              <a:extLst>
                <a:ext uri="{FF2B5EF4-FFF2-40B4-BE49-F238E27FC236}">
                  <a16:creationId xmlns:a16="http://schemas.microsoft.com/office/drawing/2014/main" id="{6A4BD69A-4430-4BCC-8E4C-9981AC3A062C}"/>
                </a:ext>
              </a:extLst>
            </p:cNvPr>
            <p:cNvCxnSpPr>
              <a:stCxn id="49" idx="4"/>
              <a:endCxn id="51" idx="1"/>
            </p:cNvCxnSpPr>
            <p:nvPr/>
          </p:nvCxnSpPr>
          <p:spPr>
            <a:xfrm>
              <a:off x="9131149" y="3152790"/>
              <a:ext cx="230178" cy="309211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直接连接符 82">
              <a:extLst>
                <a:ext uri="{FF2B5EF4-FFF2-40B4-BE49-F238E27FC236}">
                  <a16:creationId xmlns:a16="http://schemas.microsoft.com/office/drawing/2014/main" id="{E07F1D1A-CCAD-47B3-9118-2BC2A829A537}"/>
                </a:ext>
              </a:extLst>
            </p:cNvPr>
            <p:cNvCxnSpPr>
              <a:stCxn id="50" idx="4"/>
              <a:endCxn id="55" idx="0"/>
            </p:cNvCxnSpPr>
            <p:nvPr/>
          </p:nvCxnSpPr>
          <p:spPr>
            <a:xfrm flipH="1">
              <a:off x="8569587" y="3550957"/>
              <a:ext cx="259247" cy="339114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直接连接符 83">
              <a:extLst>
                <a:ext uri="{FF2B5EF4-FFF2-40B4-BE49-F238E27FC236}">
                  <a16:creationId xmlns:a16="http://schemas.microsoft.com/office/drawing/2014/main" id="{DA40A464-FBFF-492E-9118-1229B7419E1B}"/>
                </a:ext>
              </a:extLst>
            </p:cNvPr>
            <p:cNvCxnSpPr>
              <a:stCxn id="50" idx="5"/>
              <a:endCxn id="54" idx="1"/>
            </p:cNvCxnSpPr>
            <p:nvPr/>
          </p:nvCxnSpPr>
          <p:spPr>
            <a:xfrm>
              <a:off x="8873637" y="3535695"/>
              <a:ext cx="119528" cy="369638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直接连接符 84">
              <a:extLst>
                <a:ext uri="{FF2B5EF4-FFF2-40B4-BE49-F238E27FC236}">
                  <a16:creationId xmlns:a16="http://schemas.microsoft.com/office/drawing/2014/main" id="{F8B63AC5-8CB5-4A4D-9FCA-BBEF81943FF6}"/>
                </a:ext>
              </a:extLst>
            </p:cNvPr>
            <p:cNvCxnSpPr>
              <a:stCxn id="51" idx="5"/>
              <a:endCxn id="52" idx="0"/>
            </p:cNvCxnSpPr>
            <p:nvPr/>
          </p:nvCxnSpPr>
          <p:spPr>
            <a:xfrm flipH="1">
              <a:off x="9311708" y="3535695"/>
              <a:ext cx="139226" cy="35437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直接连接符 85">
              <a:extLst>
                <a:ext uri="{FF2B5EF4-FFF2-40B4-BE49-F238E27FC236}">
                  <a16:creationId xmlns:a16="http://schemas.microsoft.com/office/drawing/2014/main" id="{F46084F9-54EF-4204-BB45-26D9BEC30B3A}"/>
                </a:ext>
              </a:extLst>
            </p:cNvPr>
            <p:cNvCxnSpPr>
              <a:stCxn id="51" idx="5"/>
            </p:cNvCxnSpPr>
            <p:nvPr/>
          </p:nvCxnSpPr>
          <p:spPr>
            <a:xfrm>
              <a:off x="9450934" y="3535695"/>
              <a:ext cx="259996" cy="35437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矩形 86">
              <a:extLst>
                <a:ext uri="{FF2B5EF4-FFF2-40B4-BE49-F238E27FC236}">
                  <a16:creationId xmlns:a16="http://schemas.microsoft.com/office/drawing/2014/main" id="{A6FFA854-0B53-4614-B001-7EFD611E6DDF}"/>
                </a:ext>
              </a:extLst>
            </p:cNvPr>
            <p:cNvSpPr/>
            <p:nvPr/>
          </p:nvSpPr>
          <p:spPr>
            <a:xfrm>
              <a:off x="1632728" y="4830063"/>
              <a:ext cx="1503672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Prediction 1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63" name="圆角矩形 87">
              <a:extLst>
                <a:ext uri="{FF2B5EF4-FFF2-40B4-BE49-F238E27FC236}">
                  <a16:creationId xmlns:a16="http://schemas.microsoft.com/office/drawing/2014/main" id="{D3C1BCFF-AD9A-409A-A37D-833BCD09E7F7}"/>
                </a:ext>
              </a:extLst>
            </p:cNvPr>
            <p:cNvSpPr/>
            <p:nvPr/>
          </p:nvSpPr>
          <p:spPr>
            <a:xfrm>
              <a:off x="4893368" y="6175497"/>
              <a:ext cx="1980658" cy="64604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Final Prediction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64" name="矩形 89">
              <a:extLst>
                <a:ext uri="{FF2B5EF4-FFF2-40B4-BE49-F238E27FC236}">
                  <a16:creationId xmlns:a16="http://schemas.microsoft.com/office/drawing/2014/main" id="{04CCE518-43F1-432F-B1C2-D6F8001A3025}"/>
                </a:ext>
              </a:extLst>
            </p:cNvPr>
            <p:cNvSpPr/>
            <p:nvPr/>
          </p:nvSpPr>
          <p:spPr>
            <a:xfrm>
              <a:off x="4421252" y="1306930"/>
              <a:ext cx="1462447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Bootstrap 2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65" name="矩形 90">
              <a:extLst>
                <a:ext uri="{FF2B5EF4-FFF2-40B4-BE49-F238E27FC236}">
                  <a16:creationId xmlns:a16="http://schemas.microsoft.com/office/drawing/2014/main" id="{4B819B42-3EB6-44AE-8E16-B79AF93E1210}"/>
                </a:ext>
              </a:extLst>
            </p:cNvPr>
            <p:cNvSpPr/>
            <p:nvPr/>
          </p:nvSpPr>
          <p:spPr>
            <a:xfrm>
              <a:off x="8386954" y="1296991"/>
              <a:ext cx="1462447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Bootstrap B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cxnSp>
          <p:nvCxnSpPr>
            <p:cNvPr id="66" name="直接箭头连接符 92">
              <a:extLst>
                <a:ext uri="{FF2B5EF4-FFF2-40B4-BE49-F238E27FC236}">
                  <a16:creationId xmlns:a16="http://schemas.microsoft.com/office/drawing/2014/main" id="{4F15619E-C1D0-4C2E-9DA1-44E9A98D5D4D}"/>
                </a:ext>
              </a:extLst>
            </p:cNvPr>
            <p:cNvCxnSpPr>
              <a:cxnSpLocks/>
              <a:stCxn id="16" idx="2"/>
              <a:endCxn id="64" idx="0"/>
            </p:cNvCxnSpPr>
            <p:nvPr/>
          </p:nvCxnSpPr>
          <p:spPr>
            <a:xfrm flipH="1">
              <a:off x="5152475" y="589677"/>
              <a:ext cx="416657" cy="7172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直接箭头连接符 94">
              <a:extLst>
                <a:ext uri="{FF2B5EF4-FFF2-40B4-BE49-F238E27FC236}">
                  <a16:creationId xmlns:a16="http://schemas.microsoft.com/office/drawing/2014/main" id="{A51E75C6-3B4F-4FFC-9AA0-3FF83C49EB08}"/>
                </a:ext>
              </a:extLst>
            </p:cNvPr>
            <p:cNvCxnSpPr>
              <a:cxnSpLocks/>
              <a:stCxn id="16" idx="2"/>
              <a:endCxn id="65" idx="0"/>
            </p:cNvCxnSpPr>
            <p:nvPr/>
          </p:nvCxnSpPr>
          <p:spPr>
            <a:xfrm>
              <a:off x="5569132" y="589677"/>
              <a:ext cx="3549046" cy="7073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文本框 95">
              <a:extLst>
                <a:ext uri="{FF2B5EF4-FFF2-40B4-BE49-F238E27FC236}">
                  <a16:creationId xmlns:a16="http://schemas.microsoft.com/office/drawing/2014/main" id="{F4A561FD-6845-4F52-A027-8A6DDD00FF70}"/>
                </a:ext>
              </a:extLst>
            </p:cNvPr>
            <p:cNvSpPr txBox="1"/>
            <p:nvPr/>
          </p:nvSpPr>
          <p:spPr>
            <a:xfrm>
              <a:off x="6280740" y="1472956"/>
              <a:ext cx="1774036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" b="1" i="0" u="none" strike="noStrike" kern="120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……………………</a:t>
              </a:r>
              <a:endParaRPr kumimoji="0" lang="zh-CN" altLang="en-US" sz="5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cxnSp>
          <p:nvCxnSpPr>
            <p:cNvPr id="69" name="直接箭头连接符 97">
              <a:extLst>
                <a:ext uri="{FF2B5EF4-FFF2-40B4-BE49-F238E27FC236}">
                  <a16:creationId xmlns:a16="http://schemas.microsoft.com/office/drawing/2014/main" id="{C841AC3A-EE70-4ABE-9F1E-67C5EC089EE0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2353091" y="1979477"/>
              <a:ext cx="93447" cy="6277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直接箭头连接符 98">
              <a:extLst>
                <a:ext uri="{FF2B5EF4-FFF2-40B4-BE49-F238E27FC236}">
                  <a16:creationId xmlns:a16="http://schemas.microsoft.com/office/drawing/2014/main" id="{B7570074-FA45-4A37-B49A-E5EC4BB477F3}"/>
                </a:ext>
              </a:extLst>
            </p:cNvPr>
            <p:cNvCxnSpPr/>
            <p:nvPr/>
          </p:nvCxnSpPr>
          <p:spPr>
            <a:xfrm flipH="1">
              <a:off x="5129417" y="2002670"/>
              <a:ext cx="9940" cy="6277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直接箭头连接符 99">
              <a:extLst>
                <a:ext uri="{FF2B5EF4-FFF2-40B4-BE49-F238E27FC236}">
                  <a16:creationId xmlns:a16="http://schemas.microsoft.com/office/drawing/2014/main" id="{2EA3D243-769C-434A-8564-71A89824BD36}"/>
                </a:ext>
              </a:extLst>
            </p:cNvPr>
            <p:cNvCxnSpPr/>
            <p:nvPr/>
          </p:nvCxnSpPr>
          <p:spPr>
            <a:xfrm flipH="1">
              <a:off x="9035480" y="1972853"/>
              <a:ext cx="9940" cy="6277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文本框 100">
              <a:extLst>
                <a:ext uri="{FF2B5EF4-FFF2-40B4-BE49-F238E27FC236}">
                  <a16:creationId xmlns:a16="http://schemas.microsoft.com/office/drawing/2014/main" id="{C67FC3B2-C28F-4C64-A685-84C1F94530B0}"/>
                </a:ext>
              </a:extLst>
            </p:cNvPr>
            <p:cNvSpPr txBox="1"/>
            <p:nvPr/>
          </p:nvSpPr>
          <p:spPr>
            <a:xfrm>
              <a:off x="9990947" y="2641183"/>
              <a:ext cx="1384795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RandomForest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73" name="下箭头 101">
              <a:extLst>
                <a:ext uri="{FF2B5EF4-FFF2-40B4-BE49-F238E27FC236}">
                  <a16:creationId xmlns:a16="http://schemas.microsoft.com/office/drawing/2014/main" id="{BD1E09A9-B1BB-4B2F-B256-96F583050CC3}"/>
                </a:ext>
              </a:extLst>
            </p:cNvPr>
            <p:cNvSpPr/>
            <p:nvPr/>
          </p:nvSpPr>
          <p:spPr>
            <a:xfrm>
              <a:off x="2200461" y="4290400"/>
              <a:ext cx="253860" cy="572805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74" name="下箭头 102">
              <a:extLst>
                <a:ext uri="{FF2B5EF4-FFF2-40B4-BE49-F238E27FC236}">
                  <a16:creationId xmlns:a16="http://schemas.microsoft.com/office/drawing/2014/main" id="{711605A9-8E51-489D-8F99-3B917703FA4F}"/>
                </a:ext>
              </a:extLst>
            </p:cNvPr>
            <p:cNvSpPr/>
            <p:nvPr/>
          </p:nvSpPr>
          <p:spPr>
            <a:xfrm>
              <a:off x="5002487" y="4298542"/>
              <a:ext cx="253860" cy="572805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75" name="下箭头 103">
              <a:extLst>
                <a:ext uri="{FF2B5EF4-FFF2-40B4-BE49-F238E27FC236}">
                  <a16:creationId xmlns:a16="http://schemas.microsoft.com/office/drawing/2014/main" id="{965BBCB6-373B-4B45-ADA2-B1CCAA9E12E5}"/>
                </a:ext>
              </a:extLst>
            </p:cNvPr>
            <p:cNvSpPr/>
            <p:nvPr/>
          </p:nvSpPr>
          <p:spPr>
            <a:xfrm>
              <a:off x="8928434" y="4298542"/>
              <a:ext cx="253860" cy="572805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76" name="矩形 106">
              <a:extLst>
                <a:ext uri="{FF2B5EF4-FFF2-40B4-BE49-F238E27FC236}">
                  <a16:creationId xmlns:a16="http://schemas.microsoft.com/office/drawing/2014/main" id="{970CA904-07B8-4F31-89EF-1CB32DC42A13}"/>
                </a:ext>
              </a:extLst>
            </p:cNvPr>
            <p:cNvSpPr/>
            <p:nvPr/>
          </p:nvSpPr>
          <p:spPr>
            <a:xfrm>
              <a:off x="4524370" y="4883351"/>
              <a:ext cx="1554239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Prediction 2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77" name="矩形 107">
              <a:extLst>
                <a:ext uri="{FF2B5EF4-FFF2-40B4-BE49-F238E27FC236}">
                  <a16:creationId xmlns:a16="http://schemas.microsoft.com/office/drawing/2014/main" id="{8297DAFF-BFFF-4232-B561-C3E3BF99B24E}"/>
                </a:ext>
              </a:extLst>
            </p:cNvPr>
            <p:cNvSpPr/>
            <p:nvPr/>
          </p:nvSpPr>
          <p:spPr>
            <a:xfrm>
              <a:off x="8367077" y="4892883"/>
              <a:ext cx="1482323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Prediction B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  <p:cxnSp>
          <p:nvCxnSpPr>
            <p:cNvPr id="78" name="直接箭头连接符 109">
              <a:extLst>
                <a:ext uri="{FF2B5EF4-FFF2-40B4-BE49-F238E27FC236}">
                  <a16:creationId xmlns:a16="http://schemas.microsoft.com/office/drawing/2014/main" id="{2C5B581D-B232-4A12-91B6-4A6797F464E2}"/>
                </a:ext>
              </a:extLst>
            </p:cNvPr>
            <p:cNvCxnSpPr>
              <a:cxnSpLocks/>
              <a:stCxn id="62" idx="2"/>
              <a:endCxn id="63" idx="0"/>
            </p:cNvCxnSpPr>
            <p:nvPr/>
          </p:nvCxnSpPr>
          <p:spPr>
            <a:xfrm>
              <a:off x="2384565" y="5515864"/>
              <a:ext cx="3499132" cy="6596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直接箭头连接符 111">
              <a:extLst>
                <a:ext uri="{FF2B5EF4-FFF2-40B4-BE49-F238E27FC236}">
                  <a16:creationId xmlns:a16="http://schemas.microsoft.com/office/drawing/2014/main" id="{B9DAB76C-71EF-4807-9E82-A8DC351F62E9}"/>
                </a:ext>
              </a:extLst>
            </p:cNvPr>
            <p:cNvCxnSpPr>
              <a:cxnSpLocks/>
              <a:stCxn id="76" idx="2"/>
              <a:endCxn id="63" idx="0"/>
            </p:cNvCxnSpPr>
            <p:nvPr/>
          </p:nvCxnSpPr>
          <p:spPr>
            <a:xfrm>
              <a:off x="5301490" y="5569152"/>
              <a:ext cx="582207" cy="6063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直接箭头连接符 113">
              <a:extLst>
                <a:ext uri="{FF2B5EF4-FFF2-40B4-BE49-F238E27FC236}">
                  <a16:creationId xmlns:a16="http://schemas.microsoft.com/office/drawing/2014/main" id="{9111ABF3-092F-40DE-8EC7-1A3206536174}"/>
                </a:ext>
              </a:extLst>
            </p:cNvPr>
            <p:cNvCxnSpPr>
              <a:cxnSpLocks/>
              <a:stCxn id="77" idx="2"/>
              <a:endCxn id="63" idx="0"/>
            </p:cNvCxnSpPr>
            <p:nvPr/>
          </p:nvCxnSpPr>
          <p:spPr>
            <a:xfrm flipH="1">
              <a:off x="5883697" y="5578684"/>
              <a:ext cx="3224542" cy="5968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文本框 114">
              <a:extLst>
                <a:ext uri="{FF2B5EF4-FFF2-40B4-BE49-F238E27FC236}">
                  <a16:creationId xmlns:a16="http://schemas.microsoft.com/office/drawing/2014/main" id="{B6C6BC47-27AE-41E6-B337-25746289230F}"/>
                </a:ext>
              </a:extLst>
            </p:cNvPr>
            <p:cNvSpPr txBox="1"/>
            <p:nvPr/>
          </p:nvSpPr>
          <p:spPr>
            <a:xfrm>
              <a:off x="6284055" y="5024537"/>
              <a:ext cx="1774036" cy="369332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" b="1" i="0" u="none" strike="noStrike" kern="120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rebuchet MS" panose="020B0603020202020204"/>
                  <a:ea typeface="华文新魏" panose="02010800040101010101" pitchFamily="2" charset="-122"/>
                  <a:cs typeface="+mn-cs"/>
                </a:rPr>
                <a:t>……………………</a:t>
              </a:r>
              <a:endParaRPr kumimoji="0" lang="zh-CN" altLang="en-US" sz="5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华文新魏" panose="0201080004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4">
                <a:extLst>
                  <a:ext uri="{FF2B5EF4-FFF2-40B4-BE49-F238E27FC236}">
                    <a16:creationId xmlns:a16="http://schemas.microsoft.com/office/drawing/2014/main" id="{D6BAAF15-EFF1-DF20-4686-BE4E1005BA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362" y="1580752"/>
                <a:ext cx="4281922" cy="42612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4F81BD"/>
                  </a:buClr>
                  <a:buSzPct val="200000"/>
                  <a:buFont typeface="Wingdings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82880" marR="0" lvl="0" indent="-182880" algn="l" defTabSz="4572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4F81BD"/>
                  </a:buClr>
                  <a:buSzPct val="2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Every tree is built on a bootstrap sample.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4F81BD"/>
                  </a:buClr>
                  <a:buSzPct val="200000"/>
                  <a:buFont typeface="Wingdings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82880" marR="0" lvl="0" indent="-182880" algn="l" defTabSz="4572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4F81BD"/>
                  </a:buClr>
                  <a:buSzPct val="2000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variables (e.g.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</m:ra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are randomly selected to build a tree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4F81BD"/>
                  </a:buClr>
                  <a:buSzPct val="200000"/>
                  <a:buFont typeface="Wingdings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82880" marR="0" lvl="0" indent="-182880" algn="l" defTabSz="4572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4F81BD"/>
                  </a:buClr>
                  <a:buSzPct val="2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Ensemble: Average of the B trees.</a:t>
                </a:r>
              </a:p>
            </p:txBody>
          </p:sp>
        </mc:Choice>
        <mc:Fallback xmlns="">
          <p:sp>
            <p:nvSpPr>
              <p:cNvPr id="2" name="Content Placeholder 4">
                <a:extLst>
                  <a:ext uri="{FF2B5EF4-FFF2-40B4-BE49-F238E27FC236}">
                    <a16:creationId xmlns:a16="http://schemas.microsoft.com/office/drawing/2014/main" id="{D6BAAF15-EFF1-DF20-4686-BE4E1005B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62" y="1580752"/>
                <a:ext cx="4281922" cy="4261205"/>
              </a:xfrm>
              <a:prstGeom prst="rect">
                <a:avLst/>
              </a:prstGeom>
              <a:blipFill>
                <a:blip r:embed="rId3"/>
                <a:stretch>
                  <a:fillRect l="-7255" t="-2718" b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DA3D30-6545-CFCB-7AE7-1E3ED440AAB9}"/>
                  </a:ext>
                </a:extLst>
              </p:cNvPr>
              <p:cNvSpPr txBox="1"/>
              <p:nvPr/>
            </p:nvSpPr>
            <p:spPr>
              <a:xfrm>
                <a:off x="145454" y="5997918"/>
                <a:ext cx="4810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Remark:  Bagging uses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𝒎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𝒑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DA3D30-6545-CFCB-7AE7-1E3ED440A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4" y="5997918"/>
                <a:ext cx="4810719" cy="461665"/>
              </a:xfrm>
              <a:prstGeom prst="rect">
                <a:avLst/>
              </a:prstGeom>
              <a:blipFill>
                <a:blip r:embed="rId4"/>
                <a:stretch>
                  <a:fillRect l="-2028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231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E9D3A-F9AA-4055-8C0A-F151FE4B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09" y="276447"/>
            <a:ext cx="11025959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altLang="zh-CN" sz="3400" dirty="0"/>
            </a:br>
            <a:r>
              <a:rPr lang="en-US" altLang="zh-CN" sz="3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br>
              <a:rPr lang="en-US" altLang="zh-CN" sz="3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CN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40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 the success of ensemble methods for </a:t>
            </a:r>
            <a:r>
              <a:rPr lang="en-US" altLang="zh-CN" sz="3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en-US" altLang="zh-CN" sz="340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can we develop </a:t>
            </a:r>
            <a:r>
              <a:rPr lang="en-US" altLang="zh-CN" sz="3400" b="1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methods for hypothesis testing</a:t>
            </a:r>
            <a:r>
              <a:rPr lang="en-US" altLang="zh-CN" sz="340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altLang="zh-CN" sz="340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zh-CN" sz="3400" cap="non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3BC027-C376-D635-8B79-040E0913E670}"/>
              </a:ext>
            </a:extLst>
          </p:cNvPr>
          <p:cNvSpPr txBox="1"/>
          <p:nvPr/>
        </p:nvSpPr>
        <p:spPr>
          <a:xfrm>
            <a:off x="790686" y="2998382"/>
            <a:ext cx="9459100" cy="4479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From ensemble prediction to ensemble testing</a:t>
            </a:r>
          </a:p>
        </p:txBody>
      </p:sp>
    </p:spTree>
    <p:extLst>
      <p:ext uri="{BB962C8B-B14F-4D97-AF65-F5344CB8AC3E}">
        <p14:creationId xmlns:p14="http://schemas.microsoft.com/office/powerpoint/2010/main" val="995717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0144E-932E-4B45-8733-206CB167D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140" y="-3019"/>
            <a:ext cx="2753261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C7B73A-4AD7-44A3-A914-3A5284299385}"/>
              </a:ext>
            </a:extLst>
          </p:cNvPr>
          <p:cNvGrpSpPr/>
          <p:nvPr/>
        </p:nvGrpSpPr>
        <p:grpSpPr>
          <a:xfrm>
            <a:off x="142937" y="806806"/>
            <a:ext cx="9468100" cy="2111041"/>
            <a:chOff x="1412804" y="614146"/>
            <a:chExt cx="10552942" cy="234436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094BB67-ABD9-49C8-AF0E-F436F56B0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0134" y="845102"/>
              <a:ext cx="1696042" cy="747928"/>
            </a:xfrm>
            <a:prstGeom prst="straightConnector1">
              <a:avLst/>
            </a:prstGeom>
            <a:ln w="57150">
              <a:solidFill>
                <a:srgbClr val="5DB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25DC753-FEA7-477C-9819-CBF7113F79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0884" y="1450268"/>
              <a:ext cx="1799785" cy="337986"/>
            </a:xfrm>
            <a:prstGeom prst="straightConnector1">
              <a:avLst/>
            </a:prstGeom>
            <a:ln w="57150">
              <a:solidFill>
                <a:srgbClr val="5DB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7880025-4D74-42C9-BD90-CA44A0F8450D}"/>
                </a:ext>
              </a:extLst>
            </p:cNvPr>
            <p:cNvCxnSpPr>
              <a:cxnSpLocks/>
            </p:cNvCxnSpPr>
            <p:nvPr/>
          </p:nvCxnSpPr>
          <p:spPr>
            <a:xfrm>
              <a:off x="2366128" y="2169903"/>
              <a:ext cx="1770663" cy="573892"/>
            </a:xfrm>
            <a:prstGeom prst="straightConnector1">
              <a:avLst/>
            </a:prstGeom>
            <a:ln w="57150">
              <a:solidFill>
                <a:srgbClr val="5DB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259EB4F-FDA6-434A-92D9-F1B777635D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6128" y="1946689"/>
              <a:ext cx="1824086" cy="165131"/>
            </a:xfrm>
            <a:prstGeom prst="straightConnector1">
              <a:avLst/>
            </a:prstGeom>
            <a:ln w="57150">
              <a:solidFill>
                <a:srgbClr val="5DB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7EE3A13-7E81-458C-BCE6-D3BD6F743B5E}"/>
                </a:ext>
              </a:extLst>
            </p:cNvPr>
            <p:cNvSpPr/>
            <p:nvPr/>
          </p:nvSpPr>
          <p:spPr>
            <a:xfrm>
              <a:off x="4190214" y="614146"/>
              <a:ext cx="1905786" cy="461913"/>
            </a:xfrm>
            <a:prstGeom prst="rect">
              <a:avLst/>
            </a:prstGeom>
            <a:solidFill>
              <a:srgbClr val="16B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Base learner 1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3865DA3-8E5F-451C-B821-B00AF6155254}"/>
                </a:ext>
              </a:extLst>
            </p:cNvPr>
            <p:cNvGrpSpPr/>
            <p:nvPr/>
          </p:nvGrpSpPr>
          <p:grpSpPr>
            <a:xfrm>
              <a:off x="1412804" y="1590037"/>
              <a:ext cx="763572" cy="630816"/>
              <a:chOff x="10356412" y="2564582"/>
              <a:chExt cx="763572" cy="63081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621BB3D-5223-4679-8575-3BE9054957A1}"/>
                  </a:ext>
                </a:extLst>
              </p:cNvPr>
              <p:cNvSpPr/>
              <p:nvPr/>
            </p:nvSpPr>
            <p:spPr>
              <a:xfrm>
                <a:off x="10356412" y="2564582"/>
                <a:ext cx="129808" cy="101900"/>
              </a:xfrm>
              <a:prstGeom prst="rect">
                <a:avLst/>
              </a:prstGeom>
              <a:solidFill>
                <a:srgbClr val="CDA9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E67BDF8-30B9-4FE8-901F-CF5A1EE271A9}"/>
                  </a:ext>
                </a:extLst>
              </p:cNvPr>
              <p:cNvSpPr/>
              <p:nvPr/>
            </p:nvSpPr>
            <p:spPr>
              <a:xfrm>
                <a:off x="10579119" y="2564582"/>
                <a:ext cx="540865" cy="101900"/>
              </a:xfrm>
              <a:prstGeom prst="rect">
                <a:avLst/>
              </a:prstGeom>
              <a:solidFill>
                <a:srgbClr val="CDA9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B70BBC8-129F-4831-846B-1A15F951870E}"/>
                  </a:ext>
                </a:extLst>
              </p:cNvPr>
              <p:cNvSpPr/>
              <p:nvPr/>
            </p:nvSpPr>
            <p:spPr>
              <a:xfrm>
                <a:off x="10356412" y="2698023"/>
                <a:ext cx="129808" cy="101900"/>
              </a:xfrm>
              <a:prstGeom prst="rect">
                <a:avLst/>
              </a:prstGeom>
              <a:solidFill>
                <a:srgbClr val="CDA9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1664EA7-9C4C-409B-9BFD-5B4120724D57}"/>
                  </a:ext>
                </a:extLst>
              </p:cNvPr>
              <p:cNvSpPr/>
              <p:nvPr/>
            </p:nvSpPr>
            <p:spPr>
              <a:xfrm>
                <a:off x="10579119" y="2698023"/>
                <a:ext cx="540865" cy="101900"/>
              </a:xfrm>
              <a:prstGeom prst="rect">
                <a:avLst/>
              </a:prstGeom>
              <a:solidFill>
                <a:srgbClr val="CDA9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5127EB2-2F5A-43E6-AAA5-26F069FC3BCB}"/>
                  </a:ext>
                </a:extLst>
              </p:cNvPr>
              <p:cNvSpPr/>
              <p:nvPr/>
            </p:nvSpPr>
            <p:spPr>
              <a:xfrm>
                <a:off x="10356412" y="2819334"/>
                <a:ext cx="129808" cy="101900"/>
              </a:xfrm>
              <a:prstGeom prst="rect">
                <a:avLst/>
              </a:prstGeom>
              <a:solidFill>
                <a:srgbClr val="CDA9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31B8F7F-23CE-439D-8207-499AFC31EE27}"/>
                  </a:ext>
                </a:extLst>
              </p:cNvPr>
              <p:cNvSpPr/>
              <p:nvPr/>
            </p:nvSpPr>
            <p:spPr>
              <a:xfrm>
                <a:off x="10579119" y="2819334"/>
                <a:ext cx="540865" cy="101900"/>
              </a:xfrm>
              <a:prstGeom prst="rect">
                <a:avLst/>
              </a:prstGeom>
              <a:solidFill>
                <a:srgbClr val="CDA9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F8A63E1-1547-4878-8A6A-F1A99616059B}"/>
                  </a:ext>
                </a:extLst>
              </p:cNvPr>
              <p:cNvSpPr/>
              <p:nvPr/>
            </p:nvSpPr>
            <p:spPr>
              <a:xfrm>
                <a:off x="10356412" y="2953989"/>
                <a:ext cx="129808" cy="101900"/>
              </a:xfrm>
              <a:prstGeom prst="rect">
                <a:avLst/>
              </a:prstGeom>
              <a:solidFill>
                <a:srgbClr val="CDA9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5F66E72-A0BD-4858-A4D3-7649B8ECA08C}"/>
                  </a:ext>
                </a:extLst>
              </p:cNvPr>
              <p:cNvSpPr/>
              <p:nvPr/>
            </p:nvSpPr>
            <p:spPr>
              <a:xfrm>
                <a:off x="10579119" y="2953989"/>
                <a:ext cx="540865" cy="101900"/>
              </a:xfrm>
              <a:prstGeom prst="rect">
                <a:avLst/>
              </a:prstGeom>
              <a:solidFill>
                <a:srgbClr val="CDA9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A6AA019-6812-44B1-9ECA-7E217FE1F246}"/>
                  </a:ext>
                </a:extLst>
              </p:cNvPr>
              <p:cNvSpPr/>
              <p:nvPr/>
            </p:nvSpPr>
            <p:spPr>
              <a:xfrm>
                <a:off x="10356412" y="3093498"/>
                <a:ext cx="129808" cy="101900"/>
              </a:xfrm>
              <a:prstGeom prst="rect">
                <a:avLst/>
              </a:prstGeom>
              <a:solidFill>
                <a:srgbClr val="CDA9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320C5AB-4348-4B01-80C1-68442E4A29A3}"/>
                  </a:ext>
                </a:extLst>
              </p:cNvPr>
              <p:cNvSpPr/>
              <p:nvPr/>
            </p:nvSpPr>
            <p:spPr>
              <a:xfrm>
                <a:off x="10579119" y="3093498"/>
                <a:ext cx="540865" cy="101900"/>
              </a:xfrm>
              <a:prstGeom prst="rect">
                <a:avLst/>
              </a:prstGeom>
              <a:solidFill>
                <a:srgbClr val="CDA9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5367BF-2CE3-420A-867F-267201476432}"/>
                </a:ext>
              </a:extLst>
            </p:cNvPr>
            <p:cNvSpPr/>
            <p:nvPr/>
          </p:nvSpPr>
          <p:spPr>
            <a:xfrm>
              <a:off x="4190214" y="1229056"/>
              <a:ext cx="1905786" cy="461913"/>
            </a:xfrm>
            <a:prstGeom prst="rect">
              <a:avLst/>
            </a:prstGeom>
            <a:solidFill>
              <a:srgbClr val="16B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Base leaner 2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B5B0E1-989C-4884-8244-3F8F7670BAD0}"/>
                </a:ext>
              </a:extLst>
            </p:cNvPr>
            <p:cNvSpPr/>
            <p:nvPr/>
          </p:nvSpPr>
          <p:spPr>
            <a:xfrm>
              <a:off x="4190214" y="1862829"/>
              <a:ext cx="1905786" cy="461913"/>
            </a:xfrm>
            <a:prstGeom prst="rect">
              <a:avLst/>
            </a:prstGeom>
            <a:solidFill>
              <a:srgbClr val="16B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… …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F8A426C-57B0-4976-9FC9-5FC20AB20F15}"/>
                </a:ext>
              </a:extLst>
            </p:cNvPr>
            <p:cNvSpPr/>
            <p:nvPr/>
          </p:nvSpPr>
          <p:spPr>
            <a:xfrm>
              <a:off x="4190214" y="2496602"/>
              <a:ext cx="1905786" cy="461913"/>
            </a:xfrm>
            <a:prstGeom prst="rect">
              <a:avLst/>
            </a:prstGeom>
            <a:solidFill>
              <a:srgbClr val="16B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Base learner B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FF2C35F-A4DD-47FE-8240-5EE615C91CF2}"/>
                </a:ext>
              </a:extLst>
            </p:cNvPr>
            <p:cNvCxnSpPr>
              <a:cxnSpLocks/>
            </p:cNvCxnSpPr>
            <p:nvPr/>
          </p:nvCxnSpPr>
          <p:spPr>
            <a:xfrm>
              <a:off x="6361835" y="763449"/>
              <a:ext cx="1745925" cy="714649"/>
            </a:xfrm>
            <a:prstGeom prst="straightConnector1">
              <a:avLst/>
            </a:prstGeom>
            <a:ln w="57150">
              <a:solidFill>
                <a:srgbClr val="5DB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5A2194D-DC77-4036-9FD2-E122DB71AB14}"/>
                </a:ext>
              </a:extLst>
            </p:cNvPr>
            <p:cNvCxnSpPr>
              <a:cxnSpLocks/>
            </p:cNvCxnSpPr>
            <p:nvPr/>
          </p:nvCxnSpPr>
          <p:spPr>
            <a:xfrm>
              <a:off x="6361835" y="1460011"/>
              <a:ext cx="1745925" cy="214171"/>
            </a:xfrm>
            <a:prstGeom prst="straightConnector1">
              <a:avLst/>
            </a:prstGeom>
            <a:ln w="57150">
              <a:solidFill>
                <a:srgbClr val="5DB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60E0AB-0745-4175-B75F-B26C68D03650}"/>
                </a:ext>
              </a:extLst>
            </p:cNvPr>
            <p:cNvSpPr/>
            <p:nvPr/>
          </p:nvSpPr>
          <p:spPr>
            <a:xfrm>
              <a:off x="8231798" y="1478096"/>
              <a:ext cx="2113387" cy="543957"/>
            </a:xfrm>
            <a:prstGeom prst="rect">
              <a:avLst/>
            </a:prstGeom>
            <a:solidFill>
              <a:srgbClr val="16B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Ensemble learner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D3505A2-866D-4E94-A556-07B467D3816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2723" y="1711251"/>
              <a:ext cx="1514572" cy="0"/>
            </a:xfrm>
            <a:prstGeom prst="straightConnector1">
              <a:avLst/>
            </a:prstGeom>
            <a:ln w="57150">
              <a:solidFill>
                <a:srgbClr val="5DB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D5DD95-B73C-4640-B6A0-BE4225FB5A98}"/>
                </a:ext>
              </a:extLst>
            </p:cNvPr>
            <p:cNvSpPr txBox="1"/>
            <p:nvPr/>
          </p:nvSpPr>
          <p:spPr>
            <a:xfrm>
              <a:off x="10402467" y="1306122"/>
              <a:ext cx="15632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99BB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Final prediction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B97EF91-84CF-4877-A88A-5A46BCC8A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6846" y="1905445"/>
              <a:ext cx="1750914" cy="222561"/>
            </a:xfrm>
            <a:prstGeom prst="straightConnector1">
              <a:avLst/>
            </a:prstGeom>
            <a:ln w="57150">
              <a:solidFill>
                <a:srgbClr val="5DB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6CD920A-8490-4FD8-B561-705DC107F8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1293" y="2128006"/>
              <a:ext cx="1716467" cy="593996"/>
            </a:xfrm>
            <a:prstGeom prst="straightConnector1">
              <a:avLst/>
            </a:prstGeom>
            <a:ln w="57150">
              <a:solidFill>
                <a:srgbClr val="5DB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745696-A8E4-4FA5-B1BA-6976E2DFFDC8}"/>
                </a:ext>
              </a:extLst>
            </p:cNvPr>
            <p:cNvSpPr txBox="1"/>
            <p:nvPr/>
          </p:nvSpPr>
          <p:spPr>
            <a:xfrm rot="1525395">
              <a:off x="6576618" y="825898"/>
              <a:ext cx="15632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99BB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Prediction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20546D-98ED-466B-8712-9D3CCBFAA8D9}"/>
                </a:ext>
              </a:extLst>
            </p:cNvPr>
            <p:cNvSpPr txBox="1"/>
            <p:nvPr/>
          </p:nvSpPr>
          <p:spPr>
            <a:xfrm rot="531490">
              <a:off x="6485088" y="1247876"/>
              <a:ext cx="15632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99BB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Prediction 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9AC8A3-8A99-41B9-9028-7A6B654BAAED}"/>
                </a:ext>
              </a:extLst>
            </p:cNvPr>
            <p:cNvSpPr txBox="1"/>
            <p:nvPr/>
          </p:nvSpPr>
          <p:spPr>
            <a:xfrm rot="20558631">
              <a:off x="6508457" y="2025016"/>
              <a:ext cx="1563279" cy="34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99BB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Prediction B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C4D242-C2DE-451A-8980-F7041B55C101}"/>
                </a:ext>
              </a:extLst>
            </p:cNvPr>
            <p:cNvSpPr txBox="1"/>
            <p:nvPr/>
          </p:nvSpPr>
          <p:spPr>
            <a:xfrm rot="21281693">
              <a:off x="6467886" y="1641184"/>
              <a:ext cx="1563279" cy="34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99BB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… …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5EA94BD-8186-4117-A4C1-C9D8C7B02707}"/>
                </a:ext>
              </a:extLst>
            </p:cNvPr>
            <p:cNvSpPr txBox="1"/>
            <p:nvPr/>
          </p:nvSpPr>
          <p:spPr>
            <a:xfrm>
              <a:off x="1434744" y="2254790"/>
              <a:ext cx="636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099BB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Data</a:t>
              </a: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6724A4F6-53E0-49A8-820B-0BB13AA3DB8A}"/>
              </a:ext>
            </a:extLst>
          </p:cNvPr>
          <p:cNvSpPr/>
          <p:nvPr/>
        </p:nvSpPr>
        <p:spPr>
          <a:xfrm>
            <a:off x="131160" y="685076"/>
            <a:ext cx="4366900" cy="23974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D15DF00-B543-4025-984C-801609C5A690}"/>
              </a:ext>
            </a:extLst>
          </p:cNvPr>
          <p:cNvCxnSpPr/>
          <p:nvPr/>
        </p:nvCxnSpPr>
        <p:spPr>
          <a:xfrm>
            <a:off x="4138367" y="391318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0828DF3-EAF7-4AFC-A92C-5FD13CCD81C8}"/>
              </a:ext>
            </a:extLst>
          </p:cNvPr>
          <p:cNvCxnSpPr>
            <a:cxnSpLocks/>
          </p:cNvCxnSpPr>
          <p:nvPr/>
        </p:nvCxnSpPr>
        <p:spPr>
          <a:xfrm>
            <a:off x="4132441" y="2579945"/>
            <a:ext cx="0" cy="11377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itle 1">
            <a:extLst>
              <a:ext uri="{FF2B5EF4-FFF2-40B4-BE49-F238E27FC236}">
                <a16:creationId xmlns:a16="http://schemas.microsoft.com/office/drawing/2014/main" id="{830D3C63-1637-45EE-A4CC-59D7A8C29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938" y="2466110"/>
            <a:ext cx="3070583" cy="2038877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2800" b="1" cap="none" dirty="0"/>
            </a:br>
            <a:r>
              <a:rPr lang="en-US" sz="3100" b="1" cap="none" dirty="0">
                <a:latin typeface="Arial" panose="020B0604020202020204" pitchFamily="34" charset="0"/>
                <a:cs typeface="Arial" panose="020B0604020202020204" pitchFamily="34" charset="0"/>
              </a:rPr>
              <a:t>Ensemble Test</a:t>
            </a:r>
            <a:br>
              <a:rPr lang="en-US" sz="2800" b="1" cap="none" dirty="0"/>
            </a:br>
            <a:br>
              <a:rPr lang="en-US" sz="2800" b="1" cap="none" dirty="0"/>
            </a:br>
            <a:r>
              <a:rPr lang="en-US" sz="2800" b="1" cap="none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2800" b="1" cap="none" dirty="0"/>
              <a:t> </a:t>
            </a:r>
            <a:r>
              <a:rPr lang="en-US" sz="3100" b="1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random weights in base test statistics</a:t>
            </a:r>
            <a:br>
              <a:rPr lang="en-US" sz="3100" b="1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100" b="1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Use ACAT method to combine p-values of different base tests </a:t>
            </a:r>
            <a:br>
              <a:rPr lang="en-US" sz="3100" b="1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100" b="1" cap="non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9EC4D5-EE4C-92D3-C7F1-10A8C8FECFC1}"/>
              </a:ext>
            </a:extLst>
          </p:cNvPr>
          <p:cNvSpPr txBox="1"/>
          <p:nvPr/>
        </p:nvSpPr>
        <p:spPr>
          <a:xfrm>
            <a:off x="1762698" y="85086"/>
            <a:ext cx="695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learning: Random Forest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E36F0C0-EECA-2084-C581-DB22CDD9D9E3}"/>
              </a:ext>
            </a:extLst>
          </p:cNvPr>
          <p:cNvGrpSpPr/>
          <p:nvPr/>
        </p:nvGrpSpPr>
        <p:grpSpPr>
          <a:xfrm>
            <a:off x="154915" y="3729823"/>
            <a:ext cx="9689348" cy="3086322"/>
            <a:chOff x="154915" y="3729823"/>
            <a:chExt cx="9689348" cy="3086322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CA8E00C-E1DF-43D8-BF11-7558BDFA1870}"/>
                </a:ext>
              </a:extLst>
            </p:cNvPr>
            <p:cNvSpPr/>
            <p:nvPr/>
          </p:nvSpPr>
          <p:spPr>
            <a:xfrm>
              <a:off x="154915" y="4418661"/>
              <a:ext cx="4366900" cy="239748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3919210-09D0-62B9-F14C-0F06235438AB}"/>
                </a:ext>
              </a:extLst>
            </p:cNvPr>
            <p:cNvGrpSpPr/>
            <p:nvPr/>
          </p:nvGrpSpPr>
          <p:grpSpPr>
            <a:xfrm>
              <a:off x="201169" y="3729823"/>
              <a:ext cx="9643094" cy="2844581"/>
              <a:chOff x="201169" y="3729823"/>
              <a:chExt cx="9643094" cy="2844581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7B7570E-2559-4A3D-A3DF-C46DA8884D22}"/>
                  </a:ext>
                </a:extLst>
              </p:cNvPr>
              <p:cNvGrpSpPr/>
              <p:nvPr/>
            </p:nvGrpSpPr>
            <p:grpSpPr>
              <a:xfrm>
                <a:off x="201169" y="4463363"/>
                <a:ext cx="9643094" cy="2111041"/>
                <a:chOff x="1412804" y="614146"/>
                <a:chExt cx="10747986" cy="2344369"/>
              </a:xfrm>
            </p:grpSpPr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A216EFF2-809E-4E7B-89E7-83AE0751F9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70134" y="845102"/>
                  <a:ext cx="1696042" cy="747928"/>
                </a:xfrm>
                <a:prstGeom prst="straightConnector1">
                  <a:avLst/>
                </a:prstGeom>
                <a:ln w="57150">
                  <a:solidFill>
                    <a:srgbClr val="5DBA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DBE8A973-77AC-4DA9-99BB-AF02D25E3B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60884" y="1450268"/>
                  <a:ext cx="1799785" cy="337986"/>
                </a:xfrm>
                <a:prstGeom prst="straightConnector1">
                  <a:avLst/>
                </a:prstGeom>
                <a:ln w="57150">
                  <a:solidFill>
                    <a:srgbClr val="5DBA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70E215D7-5D0C-472B-8FA6-F1BD4D1B38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66128" y="2169903"/>
                  <a:ext cx="1770663" cy="573892"/>
                </a:xfrm>
                <a:prstGeom prst="straightConnector1">
                  <a:avLst/>
                </a:prstGeom>
                <a:ln w="57150">
                  <a:solidFill>
                    <a:srgbClr val="5DBA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B833E3AD-FE87-4E55-A757-F59294AAAF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66128" y="1946689"/>
                  <a:ext cx="1824086" cy="165131"/>
                </a:xfrm>
                <a:prstGeom prst="straightConnector1">
                  <a:avLst/>
                </a:prstGeom>
                <a:ln w="57150">
                  <a:solidFill>
                    <a:srgbClr val="5DBA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F60D3938-A7F4-4CE1-A3FC-8C356BA92E19}"/>
                    </a:ext>
                  </a:extLst>
                </p:cNvPr>
                <p:cNvSpPr/>
                <p:nvPr/>
              </p:nvSpPr>
              <p:spPr>
                <a:xfrm>
                  <a:off x="4190214" y="614146"/>
                  <a:ext cx="1905786" cy="46191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Base test 1</a:t>
                  </a:r>
                </a:p>
              </p:txBody>
            </p: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CA97D174-0C80-4CFC-BC7C-0C2868E46483}"/>
                    </a:ext>
                  </a:extLst>
                </p:cNvPr>
                <p:cNvGrpSpPr/>
                <p:nvPr/>
              </p:nvGrpSpPr>
              <p:grpSpPr>
                <a:xfrm>
                  <a:off x="1412804" y="1590037"/>
                  <a:ext cx="763572" cy="630816"/>
                  <a:chOff x="10356412" y="2564582"/>
                  <a:chExt cx="763572" cy="630816"/>
                </a:xfrm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E2850902-D1E0-4376-BB72-90DEA4942CF9}"/>
                      </a:ext>
                    </a:extLst>
                  </p:cNvPr>
                  <p:cNvSpPr/>
                  <p:nvPr/>
                </p:nvSpPr>
                <p:spPr>
                  <a:xfrm>
                    <a:off x="10356412" y="2564582"/>
                    <a:ext cx="129808" cy="101900"/>
                  </a:xfrm>
                  <a:prstGeom prst="rect">
                    <a:avLst/>
                  </a:prstGeom>
                  <a:solidFill>
                    <a:srgbClr val="CDA9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33AD329D-B9BB-460F-98E1-E34B69E4E216}"/>
                      </a:ext>
                    </a:extLst>
                  </p:cNvPr>
                  <p:cNvSpPr/>
                  <p:nvPr/>
                </p:nvSpPr>
                <p:spPr>
                  <a:xfrm>
                    <a:off x="10579119" y="2564582"/>
                    <a:ext cx="540865" cy="101900"/>
                  </a:xfrm>
                  <a:prstGeom prst="rect">
                    <a:avLst/>
                  </a:prstGeom>
                  <a:solidFill>
                    <a:srgbClr val="CDA9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CD9C74DE-03EE-4F3A-AD7F-EC8B4A81D60D}"/>
                      </a:ext>
                    </a:extLst>
                  </p:cNvPr>
                  <p:cNvSpPr/>
                  <p:nvPr/>
                </p:nvSpPr>
                <p:spPr>
                  <a:xfrm>
                    <a:off x="10356412" y="2698023"/>
                    <a:ext cx="129808" cy="101900"/>
                  </a:xfrm>
                  <a:prstGeom prst="rect">
                    <a:avLst/>
                  </a:prstGeom>
                  <a:solidFill>
                    <a:srgbClr val="CDA9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3B64EAE6-1A04-4DCF-916D-E3E7D254D999}"/>
                      </a:ext>
                    </a:extLst>
                  </p:cNvPr>
                  <p:cNvSpPr/>
                  <p:nvPr/>
                </p:nvSpPr>
                <p:spPr>
                  <a:xfrm>
                    <a:off x="10579119" y="2698023"/>
                    <a:ext cx="540865" cy="101900"/>
                  </a:xfrm>
                  <a:prstGeom prst="rect">
                    <a:avLst/>
                  </a:prstGeom>
                  <a:solidFill>
                    <a:srgbClr val="CDA9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771CAC58-7B88-4364-9012-5C960C0E41CC}"/>
                      </a:ext>
                    </a:extLst>
                  </p:cNvPr>
                  <p:cNvSpPr/>
                  <p:nvPr/>
                </p:nvSpPr>
                <p:spPr>
                  <a:xfrm>
                    <a:off x="10356412" y="2819334"/>
                    <a:ext cx="129808" cy="101900"/>
                  </a:xfrm>
                  <a:prstGeom prst="rect">
                    <a:avLst/>
                  </a:prstGeom>
                  <a:solidFill>
                    <a:srgbClr val="CDA9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1A9489FF-8137-4844-8228-2DA45235BB7A}"/>
                      </a:ext>
                    </a:extLst>
                  </p:cNvPr>
                  <p:cNvSpPr/>
                  <p:nvPr/>
                </p:nvSpPr>
                <p:spPr>
                  <a:xfrm>
                    <a:off x="10579119" y="2819334"/>
                    <a:ext cx="540865" cy="101900"/>
                  </a:xfrm>
                  <a:prstGeom prst="rect">
                    <a:avLst/>
                  </a:prstGeom>
                  <a:solidFill>
                    <a:srgbClr val="CDA9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5BFE6E48-D172-4FC0-A382-4FA9FC640111}"/>
                      </a:ext>
                    </a:extLst>
                  </p:cNvPr>
                  <p:cNvSpPr/>
                  <p:nvPr/>
                </p:nvSpPr>
                <p:spPr>
                  <a:xfrm>
                    <a:off x="10356412" y="2953989"/>
                    <a:ext cx="129808" cy="101900"/>
                  </a:xfrm>
                  <a:prstGeom prst="rect">
                    <a:avLst/>
                  </a:prstGeom>
                  <a:solidFill>
                    <a:srgbClr val="CDA9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48CA33FE-442D-4F81-85C1-354C72EEB268}"/>
                      </a:ext>
                    </a:extLst>
                  </p:cNvPr>
                  <p:cNvSpPr/>
                  <p:nvPr/>
                </p:nvSpPr>
                <p:spPr>
                  <a:xfrm>
                    <a:off x="10579119" y="2953989"/>
                    <a:ext cx="540865" cy="101900"/>
                  </a:xfrm>
                  <a:prstGeom prst="rect">
                    <a:avLst/>
                  </a:prstGeom>
                  <a:solidFill>
                    <a:srgbClr val="CDA9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55432079-BA65-4F1A-9C61-58B4DC58411B}"/>
                      </a:ext>
                    </a:extLst>
                  </p:cNvPr>
                  <p:cNvSpPr/>
                  <p:nvPr/>
                </p:nvSpPr>
                <p:spPr>
                  <a:xfrm>
                    <a:off x="10356412" y="3093498"/>
                    <a:ext cx="129808" cy="101900"/>
                  </a:xfrm>
                  <a:prstGeom prst="rect">
                    <a:avLst/>
                  </a:prstGeom>
                  <a:solidFill>
                    <a:srgbClr val="CDA9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97AEEB61-FB67-49F0-B4B2-9844272709CD}"/>
                      </a:ext>
                    </a:extLst>
                  </p:cNvPr>
                  <p:cNvSpPr/>
                  <p:nvPr/>
                </p:nvSpPr>
                <p:spPr>
                  <a:xfrm>
                    <a:off x="10579119" y="3093498"/>
                    <a:ext cx="540865" cy="101900"/>
                  </a:xfrm>
                  <a:prstGeom prst="rect">
                    <a:avLst/>
                  </a:prstGeom>
                  <a:solidFill>
                    <a:srgbClr val="CDA9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AC1D97-588E-4D5A-A48B-A35A90528C53}"/>
                    </a:ext>
                  </a:extLst>
                </p:cNvPr>
                <p:cNvSpPr/>
                <p:nvPr/>
              </p:nvSpPr>
              <p:spPr>
                <a:xfrm>
                  <a:off x="4190214" y="1229056"/>
                  <a:ext cx="1905786" cy="46191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Base test 2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0A89A1E-D3AC-4EB4-B981-63E65001102B}"/>
                    </a:ext>
                  </a:extLst>
                </p:cNvPr>
                <p:cNvSpPr/>
                <p:nvPr/>
              </p:nvSpPr>
              <p:spPr>
                <a:xfrm>
                  <a:off x="4190214" y="1862829"/>
                  <a:ext cx="1905786" cy="46191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badi" panose="020B0604020104020204" pitchFamily="34" charset="0"/>
                      <a:ea typeface="+mn-ea"/>
                      <a:cs typeface="+mn-cs"/>
                    </a:rPr>
                    <a:t>… …</a:t>
                  </a: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E5F82966-636F-4915-8DAE-5867348EA024}"/>
                    </a:ext>
                  </a:extLst>
                </p:cNvPr>
                <p:cNvSpPr/>
                <p:nvPr/>
              </p:nvSpPr>
              <p:spPr>
                <a:xfrm>
                  <a:off x="4190214" y="2496602"/>
                  <a:ext cx="1905786" cy="46191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Base test B</a:t>
                  </a:r>
                </a:p>
              </p:txBody>
            </p: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A8EAB004-71DF-450F-808D-AAE96E869A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61835" y="763449"/>
                  <a:ext cx="1745925" cy="714649"/>
                </a:xfrm>
                <a:prstGeom prst="straightConnector1">
                  <a:avLst/>
                </a:prstGeom>
                <a:ln w="57150">
                  <a:solidFill>
                    <a:srgbClr val="5DBA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9BF216D3-D691-4831-981B-E9E704483A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61835" y="1460011"/>
                  <a:ext cx="1745925" cy="214171"/>
                </a:xfrm>
                <a:prstGeom prst="straightConnector1">
                  <a:avLst/>
                </a:prstGeom>
                <a:ln w="57150">
                  <a:solidFill>
                    <a:srgbClr val="5DBA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1A387C3-5EFF-4B53-86DD-7DA27E4A4B10}"/>
                    </a:ext>
                  </a:extLst>
                </p:cNvPr>
                <p:cNvSpPr/>
                <p:nvPr/>
              </p:nvSpPr>
              <p:spPr>
                <a:xfrm>
                  <a:off x="8137217" y="1478096"/>
                  <a:ext cx="2207969" cy="54395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Ensemble test</a:t>
                  </a:r>
                </a:p>
              </p:txBody>
            </p: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8F43FC4F-A1AC-4491-B5F3-21AFB4456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32723" y="1711251"/>
                  <a:ext cx="1514572" cy="0"/>
                </a:xfrm>
                <a:prstGeom prst="straightConnector1">
                  <a:avLst/>
                </a:prstGeom>
                <a:ln w="57150">
                  <a:solidFill>
                    <a:srgbClr val="5DBA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023060A9-71E0-4394-88C8-0F66C840A2A1}"/>
                    </a:ext>
                  </a:extLst>
                </p:cNvPr>
                <p:cNvSpPr txBox="1"/>
                <p:nvPr/>
              </p:nvSpPr>
              <p:spPr>
                <a:xfrm>
                  <a:off x="10329706" y="1266917"/>
                  <a:ext cx="1831084" cy="444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99BB"/>
                      </a:solidFill>
                      <a:effectLst/>
                      <a:uLnTx/>
                      <a:uFillTx/>
                      <a:latin typeface="Abadi" panose="020B0604020104020204" pitchFamily="34" charset="0"/>
                      <a:ea typeface="+mn-ea"/>
                      <a:cs typeface="+mn-cs"/>
                    </a:rPr>
                    <a:t>Final p-value</a:t>
                  </a:r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9785ED3D-1EA2-4977-A97E-43AECF68DD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56846" y="1905445"/>
                  <a:ext cx="1750914" cy="222561"/>
                </a:xfrm>
                <a:prstGeom prst="straightConnector1">
                  <a:avLst/>
                </a:prstGeom>
                <a:ln w="57150">
                  <a:solidFill>
                    <a:srgbClr val="5DBA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B455689F-EAC5-469A-81A1-AD9D89D4C5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91293" y="2128006"/>
                  <a:ext cx="1716467" cy="593996"/>
                </a:xfrm>
                <a:prstGeom prst="straightConnector1">
                  <a:avLst/>
                </a:prstGeom>
                <a:ln w="57150">
                  <a:solidFill>
                    <a:srgbClr val="5DBA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54C9A9D-2C07-46D3-A49D-FF9332DD42AF}"/>
                    </a:ext>
                  </a:extLst>
                </p:cNvPr>
                <p:cNvSpPr txBox="1"/>
                <p:nvPr/>
              </p:nvSpPr>
              <p:spPr>
                <a:xfrm rot="1525395">
                  <a:off x="6576618" y="808889"/>
                  <a:ext cx="1563279" cy="341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99BB"/>
                      </a:solidFill>
                      <a:effectLst/>
                      <a:uLnTx/>
                      <a:uFillTx/>
                      <a:latin typeface="Abadi" panose="020B0604020104020204" pitchFamily="34" charset="0"/>
                      <a:ea typeface="+mn-ea"/>
                      <a:cs typeface="+mn-cs"/>
                    </a:rPr>
                    <a:t>P-value 1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5FC72AA1-DC1F-4D33-9133-C21A4E836E69}"/>
                    </a:ext>
                  </a:extLst>
                </p:cNvPr>
                <p:cNvSpPr txBox="1"/>
                <p:nvPr/>
              </p:nvSpPr>
              <p:spPr>
                <a:xfrm rot="531490">
                  <a:off x="6485088" y="1230867"/>
                  <a:ext cx="1563279" cy="341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99BB"/>
                      </a:solidFill>
                      <a:effectLst/>
                      <a:uLnTx/>
                      <a:uFillTx/>
                      <a:latin typeface="Abadi" panose="020B0604020104020204" pitchFamily="34" charset="0"/>
                      <a:ea typeface="+mn-ea"/>
                      <a:cs typeface="+mn-cs"/>
                    </a:rPr>
                    <a:t>P-value 2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1EE5C28-84AD-4116-9082-C161906A96AB}"/>
                    </a:ext>
                  </a:extLst>
                </p:cNvPr>
                <p:cNvSpPr txBox="1"/>
                <p:nvPr/>
              </p:nvSpPr>
              <p:spPr>
                <a:xfrm rot="20558631">
                  <a:off x="6508457" y="2025016"/>
                  <a:ext cx="1563279" cy="341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99BB"/>
                      </a:solidFill>
                      <a:effectLst/>
                      <a:uLnTx/>
                      <a:uFillTx/>
                      <a:latin typeface="Abadi" panose="020B0604020104020204" pitchFamily="34" charset="0"/>
                      <a:ea typeface="+mn-ea"/>
                      <a:cs typeface="+mn-cs"/>
                    </a:rPr>
                    <a:t>P-value B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D75AF3DE-A9A9-475D-86A2-07E084A71B59}"/>
                    </a:ext>
                  </a:extLst>
                </p:cNvPr>
                <p:cNvSpPr txBox="1"/>
                <p:nvPr/>
              </p:nvSpPr>
              <p:spPr>
                <a:xfrm rot="21281693">
                  <a:off x="6467886" y="1641184"/>
                  <a:ext cx="1563279" cy="341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99BB"/>
                      </a:solidFill>
                      <a:effectLst/>
                      <a:uLnTx/>
                      <a:uFillTx/>
                      <a:latin typeface="Abadi" panose="020B0604020104020204" pitchFamily="34" charset="0"/>
                      <a:ea typeface="+mn-ea"/>
                      <a:cs typeface="+mn-cs"/>
                    </a:rPr>
                    <a:t>… …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A8BFCC3-F992-449D-A66B-B534B61AC540}"/>
                    </a:ext>
                  </a:extLst>
                </p:cNvPr>
                <p:cNvSpPr txBox="1"/>
                <p:nvPr/>
              </p:nvSpPr>
              <p:spPr>
                <a:xfrm>
                  <a:off x="1434744" y="2254790"/>
                  <a:ext cx="6360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99BB"/>
                      </a:solidFill>
                      <a:effectLst/>
                      <a:uLnTx/>
                      <a:uFillTx/>
                      <a:latin typeface="Abadi" panose="020B0604020104020204" pitchFamily="34" charset="0"/>
                      <a:ea typeface="+mn-ea"/>
                      <a:cs typeface="+mn-cs"/>
                    </a:rPr>
                    <a:t>Data</a:t>
                  </a: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6BC98A-3C74-3356-8C44-275250ED2FCF}"/>
                  </a:ext>
                </a:extLst>
              </p:cNvPr>
              <p:cNvSpPr txBox="1"/>
              <p:nvPr/>
            </p:nvSpPr>
            <p:spPr>
              <a:xfrm>
                <a:off x="1590006" y="3729823"/>
                <a:ext cx="66513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Ensemble Testing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AE30C2-1C41-E0D3-8F76-982032892C4D}"/>
              </a:ext>
            </a:extLst>
          </p:cNvPr>
          <p:cNvSpPr txBox="1"/>
          <p:nvPr/>
        </p:nvSpPr>
        <p:spPr>
          <a:xfrm>
            <a:off x="259401" y="3248092"/>
            <a:ext cx="98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learner (weak) = tree		Ensemble learner (strong)=RF</a:t>
            </a:r>
          </a:p>
        </p:txBody>
      </p:sp>
    </p:spTree>
    <p:extLst>
      <p:ext uri="{BB962C8B-B14F-4D97-AF65-F5344CB8AC3E}">
        <p14:creationId xmlns:p14="http://schemas.microsoft.com/office/powerpoint/2010/main" val="280209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5CA15254-C157-BD8C-4A8C-62BDDD6D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Polygenic Risk Score (PRS aggregate small genetic effects </a:t>
            </a: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GWAS for risk prediction and stratification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67EF6-71FF-3460-09A6-9048A7859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22100"/>
          <a:stretch/>
        </p:blipFill>
        <p:spPr>
          <a:xfrm>
            <a:off x="6361820" y="2606363"/>
            <a:ext cx="2536018" cy="1975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9603E4-9AAF-7AE8-578F-8EC5109E3A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9227"/>
          <a:stretch/>
        </p:blipFill>
        <p:spPr>
          <a:xfrm>
            <a:off x="3808454" y="2687281"/>
            <a:ext cx="2245488" cy="1813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41F83-71E3-E266-8622-F12CDAE40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404"/>
          <a:stretch/>
        </p:blipFill>
        <p:spPr>
          <a:xfrm>
            <a:off x="838200" y="2606363"/>
            <a:ext cx="2391833" cy="1975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F44903-EFFB-149D-516B-1F05CD0F0B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23818" b="14350"/>
          <a:stretch/>
        </p:blipFill>
        <p:spPr>
          <a:xfrm>
            <a:off x="8637305" y="2606363"/>
            <a:ext cx="3294916" cy="20373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FD65E0-CC18-3CCE-5AA9-392EB2EAD9A0}"/>
              </a:ext>
            </a:extLst>
          </p:cNvPr>
          <p:cNvSpPr txBox="1"/>
          <p:nvPr/>
        </p:nvSpPr>
        <p:spPr>
          <a:xfrm>
            <a:off x="6150848" y="4643678"/>
            <a:ext cx="2650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Patient genotypes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3F827B-8101-5CB8-1530-02D1BC1C5834}"/>
              </a:ext>
            </a:extLst>
          </p:cNvPr>
          <p:cNvSpPr txBox="1"/>
          <p:nvPr/>
        </p:nvSpPr>
        <p:spPr>
          <a:xfrm>
            <a:off x="886308" y="4643678"/>
            <a:ext cx="2295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GWAS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Summary Stats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6A2D6F-B95C-C1B8-A2BB-DBCC7C84DC73}"/>
              </a:ext>
            </a:extLst>
          </p:cNvPr>
          <p:cNvSpPr txBox="1"/>
          <p:nvPr/>
        </p:nvSpPr>
        <p:spPr>
          <a:xfrm>
            <a:off x="3883219" y="4643678"/>
            <a:ext cx="209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SNP weights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935C6-3E41-A09D-53FD-0F18D216E352}"/>
              </a:ext>
            </a:extLst>
          </p:cNvPr>
          <p:cNvSpPr txBox="1"/>
          <p:nvPr/>
        </p:nvSpPr>
        <p:spPr>
          <a:xfrm>
            <a:off x="9022540" y="464367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Risk stratification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F76FCCE-B1D2-FD8E-1A21-86229E477E21}"/>
              </a:ext>
            </a:extLst>
          </p:cNvPr>
          <p:cNvSpPr/>
          <p:nvPr/>
        </p:nvSpPr>
        <p:spPr>
          <a:xfrm>
            <a:off x="3165311" y="3429000"/>
            <a:ext cx="903675" cy="24862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3F15E93D-3EEF-EB18-D49E-5E71B1D98140}"/>
              </a:ext>
            </a:extLst>
          </p:cNvPr>
          <p:cNvSpPr/>
          <p:nvPr/>
        </p:nvSpPr>
        <p:spPr>
          <a:xfrm>
            <a:off x="5793409" y="3429000"/>
            <a:ext cx="903675" cy="24862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6283754-A005-9DCD-F095-03EDBF318110}"/>
              </a:ext>
            </a:extLst>
          </p:cNvPr>
          <p:cNvSpPr/>
          <p:nvPr/>
        </p:nvSpPr>
        <p:spPr>
          <a:xfrm>
            <a:off x="8520731" y="3428999"/>
            <a:ext cx="903675" cy="24862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6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5" grpId="0" animBg="1"/>
      <p:bldP spid="26" grpId="0" animBg="1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0EBAF-D2A2-4021-B96A-55A96A3D5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454" y="193887"/>
            <a:ext cx="4203045" cy="842433"/>
          </a:xfrm>
        </p:spPr>
        <p:txBody>
          <a:bodyPr anchor="ctr">
            <a:normAutofit/>
          </a:bodyPr>
          <a:lstStyle/>
          <a:p>
            <a:r>
              <a:rPr lang="en-US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Burden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4E64DA-6AD7-4CA6-A12B-02275A21E0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555" y="1108167"/>
                <a:ext cx="5373605" cy="6008794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90000"/>
                  </a:lnSpc>
                  <a:buNone/>
                </a:pPr>
                <a:endPara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  <a:buSzPct val="200000"/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orcale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test should use the true unknown signal direction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sub>
                    </m:sSub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𝜷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𝑼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90000"/>
                  </a:lnSpc>
                  <a:buSzPct val="200000"/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  <a:buSzPct val="200000"/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Burden test uses 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𝒘</m:t>
                    </m:r>
                    <m:r>
                      <a:rPr lang="en-US" altLang="zh-C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as</a:t>
                </a:r>
              </a:p>
              <a:p>
                <a:pPr marL="0" indent="0" algn="ctr">
                  <a:lnSpc>
                    <a:spcPct val="90000"/>
                  </a:lnSpc>
                  <a:buSzPct val="20000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𝑏𝑢𝑟𝑑𝑒𝑛</m:t>
                        </m:r>
                      </m:sub>
                    </m:sSub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sup>
                    </m:sSup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𝑼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lnSpc>
                    <a:spcPct val="90000"/>
                  </a:lnSpc>
                  <a:buSzPct val="200000"/>
                  <a:buNone/>
                </a:pPr>
                <a:endPara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  <a:buSzPct val="200000"/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the Burden direction a </a:t>
                </a:r>
              </a:p>
              <a:p>
                <a:pPr marL="0" indent="0">
                  <a:lnSpc>
                    <a:spcPct val="90000"/>
                  </a:lnSpc>
                  <a:buSzPct val="200000"/>
                  <a:buNone/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good choice?</a:t>
                </a:r>
              </a:p>
              <a:p>
                <a:pPr>
                  <a:lnSpc>
                    <a:spcPct val="90000"/>
                  </a:lnSpc>
                  <a:buSzPct val="200000"/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  <a:buSzPct val="200000"/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</a:pPr>
                <a:endPara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sz="2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4E64DA-6AD7-4CA6-A12B-02275A21E0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555" y="1108167"/>
                <a:ext cx="5373605" cy="6008794"/>
              </a:xfrm>
              <a:blipFill>
                <a:blip r:embed="rId3"/>
                <a:stretch>
                  <a:fillRect l="-5782" r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DB76E71-2934-48B4-A22E-C890855EC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53" y="502111"/>
            <a:ext cx="5143500" cy="4629150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86A82B-7CE7-4C64-9A63-C0BCD10BA7F9}"/>
                  </a:ext>
                </a:extLst>
              </p:cNvPr>
              <p:cNvSpPr txBox="1"/>
              <p:nvPr/>
            </p:nvSpPr>
            <p:spPr>
              <a:xfrm>
                <a:off x="5188499" y="5444537"/>
                <a:ext cx="6796109" cy="1246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Burden test assumes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50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50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𝜷</m:t>
                        </m:r>
                      </m:e>
                      <m: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50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𝒋</m:t>
                        </m:r>
                      </m:sub>
                      <m:sup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50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50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𝒔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are all equal: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50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50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𝜷</m:t>
                        </m:r>
                      </m:e>
                      <m: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50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𝒋</m:t>
                        </m:r>
                      </m:sub>
                    </m:sSub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50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50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𝜷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Ensemble testing: generate many random directions in 1</a:t>
                </a:r>
                <a:r>
                  <a:rPr kumimoji="0" lang="en-US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quadrature)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86A82B-7CE7-4C64-9A63-C0BCD10BA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499" y="5444537"/>
                <a:ext cx="6796109" cy="1246431"/>
              </a:xfrm>
              <a:prstGeom prst="rect">
                <a:avLst/>
              </a:prstGeom>
              <a:blipFill>
                <a:blip r:embed="rId5"/>
                <a:stretch>
                  <a:fillRect l="-1345" t="-3902" r="-90" b="-10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3B5528-F928-33C5-8141-A22F9911D492}"/>
              </a:ext>
            </a:extLst>
          </p:cNvPr>
          <p:cNvCxnSpPr/>
          <p:nvPr/>
        </p:nvCxnSpPr>
        <p:spPr>
          <a:xfrm flipV="1">
            <a:off x="8973647" y="1197469"/>
            <a:ext cx="350874" cy="15310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EF208A-5FC3-62A6-97FC-3153B3519FFB}"/>
                  </a:ext>
                </a:extLst>
              </p:cNvPr>
              <p:cNvSpPr txBox="1"/>
              <p:nvPr/>
            </p:nvSpPr>
            <p:spPr>
              <a:xfrm>
                <a:off x="8320883" y="1413463"/>
                <a:ext cx="12671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true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50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𝜷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EF208A-5FC3-62A6-97FC-3153B3519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883" y="1413463"/>
                <a:ext cx="1267106" cy="369332"/>
              </a:xfrm>
              <a:prstGeom prst="rect">
                <a:avLst/>
              </a:prstGeom>
              <a:blipFill>
                <a:blip r:embed="rId6"/>
                <a:stretch>
                  <a:fillRect l="-432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3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A1DD6-E89D-4CF8-047A-D1F22E704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D46EC3-598B-F2D4-4CEF-99478AD64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62"/>
            <a:ext cx="12269972" cy="936062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of Ensemble Burden Test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F13DD39-6089-6620-4424-91A896C2ECB7}"/>
              </a:ext>
            </a:extLst>
          </p:cNvPr>
          <p:cNvGrpSpPr/>
          <p:nvPr/>
        </p:nvGrpSpPr>
        <p:grpSpPr>
          <a:xfrm>
            <a:off x="460117" y="1036655"/>
            <a:ext cx="11311362" cy="3706108"/>
            <a:chOff x="1373021" y="1495117"/>
            <a:chExt cx="10793921" cy="4160404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4263A556-1710-2582-A0BC-1AF1ED18249C}"/>
                </a:ext>
              </a:extLst>
            </p:cNvPr>
            <p:cNvGrpSpPr/>
            <p:nvPr/>
          </p:nvGrpSpPr>
          <p:grpSpPr>
            <a:xfrm>
              <a:off x="1373021" y="1495117"/>
              <a:ext cx="10793921" cy="4160404"/>
              <a:chOff x="1373022" y="1508021"/>
              <a:chExt cx="10793921" cy="4160404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BFB9F940-6C91-95C7-6A4B-7CF24E8569B6}"/>
                  </a:ext>
                </a:extLst>
              </p:cNvPr>
              <p:cNvGrpSpPr/>
              <p:nvPr/>
            </p:nvGrpSpPr>
            <p:grpSpPr>
              <a:xfrm>
                <a:off x="1373022" y="2015816"/>
                <a:ext cx="10793921" cy="2441448"/>
                <a:chOff x="1064231" y="3429000"/>
                <a:chExt cx="10793921" cy="2441448"/>
              </a:xfrm>
            </p:grpSpPr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70F0D1A3-8949-6312-7D42-D810A0A22000}"/>
                    </a:ext>
                  </a:extLst>
                </p:cNvPr>
                <p:cNvGrpSpPr/>
                <p:nvPr/>
              </p:nvGrpSpPr>
              <p:grpSpPr>
                <a:xfrm>
                  <a:off x="1064231" y="3429000"/>
                  <a:ext cx="10793921" cy="2441448"/>
                  <a:chOff x="1412804" y="614146"/>
                  <a:chExt cx="10793921" cy="2344369"/>
                </a:xfrm>
              </p:grpSpPr>
              <p:cxnSp>
                <p:nvCxnSpPr>
                  <p:cNvPr id="159" name="Straight Arrow Connector 158">
                    <a:extLst>
                      <a:ext uri="{FF2B5EF4-FFF2-40B4-BE49-F238E27FC236}">
                        <a16:creationId xmlns:a16="http://schemas.microsoft.com/office/drawing/2014/main" id="{1E18CEF4-028A-86C2-9B4A-DA79D13A97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70134" y="845102"/>
                    <a:ext cx="1696042" cy="747928"/>
                  </a:xfrm>
                  <a:prstGeom prst="straightConnector1">
                    <a:avLst/>
                  </a:prstGeom>
                  <a:ln w="57150">
                    <a:solidFill>
                      <a:srgbClr val="5DBA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Arrow Connector 159">
                    <a:extLst>
                      <a:ext uri="{FF2B5EF4-FFF2-40B4-BE49-F238E27FC236}">
                        <a16:creationId xmlns:a16="http://schemas.microsoft.com/office/drawing/2014/main" id="{206E500C-897D-C265-196F-355DA7F88F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60884" y="1450268"/>
                    <a:ext cx="1799785" cy="337986"/>
                  </a:xfrm>
                  <a:prstGeom prst="straightConnector1">
                    <a:avLst/>
                  </a:prstGeom>
                  <a:ln w="57150">
                    <a:solidFill>
                      <a:srgbClr val="5DBA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Arrow Connector 160">
                    <a:extLst>
                      <a:ext uri="{FF2B5EF4-FFF2-40B4-BE49-F238E27FC236}">
                        <a16:creationId xmlns:a16="http://schemas.microsoft.com/office/drawing/2014/main" id="{45D8F2C9-817F-E32B-B4D9-708BEB518D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66128" y="2169903"/>
                    <a:ext cx="1770663" cy="573892"/>
                  </a:xfrm>
                  <a:prstGeom prst="straightConnector1">
                    <a:avLst/>
                  </a:prstGeom>
                  <a:ln w="57150">
                    <a:solidFill>
                      <a:srgbClr val="5DBA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Arrow Connector 161">
                    <a:extLst>
                      <a:ext uri="{FF2B5EF4-FFF2-40B4-BE49-F238E27FC236}">
                        <a16:creationId xmlns:a16="http://schemas.microsoft.com/office/drawing/2014/main" id="{22165B9A-67A1-F887-396D-D16B55A3C5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66128" y="1946689"/>
                    <a:ext cx="1824086" cy="165131"/>
                  </a:xfrm>
                  <a:prstGeom prst="straightConnector1">
                    <a:avLst/>
                  </a:prstGeom>
                  <a:ln w="57150">
                    <a:solidFill>
                      <a:srgbClr val="5DBA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3" name="Rectangle 162">
                        <a:extLst>
                          <a:ext uri="{FF2B5EF4-FFF2-40B4-BE49-F238E27FC236}">
                            <a16:creationId xmlns:a16="http://schemas.microsoft.com/office/drawing/2014/main" id="{71822BFF-4AA0-7A67-E050-D7279DEDF9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90214" y="614146"/>
                        <a:ext cx="1905786" cy="461913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</m:t>
                              </m:r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3" name="Rectangle 162">
                        <a:extLst>
                          <a:ext uri="{FF2B5EF4-FFF2-40B4-BE49-F238E27FC236}">
                            <a16:creationId xmlns:a16="http://schemas.microsoft.com/office/drawing/2014/main" id="{71822BFF-4AA0-7A67-E050-D7279DEDF99A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90214" y="614146"/>
                        <a:ext cx="1905786" cy="461913"/>
                      </a:xfrm>
                      <a:prstGeom prst="rect">
                        <a:avLst/>
                      </a:prstGeom>
                      <a:blipFill>
                        <a:blip r:embed="rId2"/>
                        <a:stretch>
                          <a:fillRect b="-7042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EEDF0CAE-E109-4554-3B8A-0F8D2085B09A}"/>
                      </a:ext>
                    </a:extLst>
                  </p:cNvPr>
                  <p:cNvGrpSpPr/>
                  <p:nvPr/>
                </p:nvGrpSpPr>
                <p:grpSpPr>
                  <a:xfrm>
                    <a:off x="1412804" y="1590037"/>
                    <a:ext cx="763572" cy="630816"/>
                    <a:chOff x="10356412" y="2564582"/>
                    <a:chExt cx="763572" cy="630816"/>
                  </a:xfrm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7C00332E-9C2B-8DF3-FCFD-7417EA065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6412" y="2564582"/>
                      <a:ext cx="129808" cy="101900"/>
                    </a:xfrm>
                    <a:prstGeom prst="rect">
                      <a:avLst/>
                    </a:prstGeom>
                    <a:solidFill>
                      <a:srgbClr val="CDA9C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F51E6D03-4308-4F61-4A57-17D1697CA5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119" y="2564582"/>
                      <a:ext cx="540865" cy="101900"/>
                    </a:xfrm>
                    <a:prstGeom prst="rect">
                      <a:avLst/>
                    </a:prstGeom>
                    <a:solidFill>
                      <a:srgbClr val="CDA9C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0832D3BA-91F2-687B-4FBF-7D7D380517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6412" y="2698023"/>
                      <a:ext cx="129808" cy="101900"/>
                    </a:xfrm>
                    <a:prstGeom prst="rect">
                      <a:avLst/>
                    </a:prstGeom>
                    <a:solidFill>
                      <a:srgbClr val="CDA9C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E2032291-271B-C27C-1835-FAA453E79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119" y="2698023"/>
                      <a:ext cx="540865" cy="101900"/>
                    </a:xfrm>
                    <a:prstGeom prst="rect">
                      <a:avLst/>
                    </a:prstGeom>
                    <a:solidFill>
                      <a:srgbClr val="CDA9C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6B551A36-AC8F-91FC-7282-724AEC1825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6412" y="2819334"/>
                      <a:ext cx="129808" cy="101900"/>
                    </a:xfrm>
                    <a:prstGeom prst="rect">
                      <a:avLst/>
                    </a:prstGeom>
                    <a:solidFill>
                      <a:srgbClr val="CDA9C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A46ECDFC-6E9A-2C8B-CDB0-3359E821E5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119" y="2819334"/>
                      <a:ext cx="540865" cy="101900"/>
                    </a:xfrm>
                    <a:prstGeom prst="rect">
                      <a:avLst/>
                    </a:prstGeom>
                    <a:solidFill>
                      <a:srgbClr val="CDA9C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09C19FA1-C77F-1B02-84CD-B2D4B3DEFA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6412" y="2953989"/>
                      <a:ext cx="129808" cy="101900"/>
                    </a:xfrm>
                    <a:prstGeom prst="rect">
                      <a:avLst/>
                    </a:prstGeom>
                    <a:solidFill>
                      <a:srgbClr val="CDA9C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C2BF9E18-45E6-1E96-D764-D7B7949640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119" y="2953989"/>
                      <a:ext cx="540865" cy="101900"/>
                    </a:xfrm>
                    <a:prstGeom prst="rect">
                      <a:avLst/>
                    </a:prstGeom>
                    <a:solidFill>
                      <a:srgbClr val="CDA9C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DC0E5EFA-5AA4-CF74-90BC-24B11E32C6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6412" y="3093498"/>
                      <a:ext cx="129808" cy="101900"/>
                    </a:xfrm>
                    <a:prstGeom prst="rect">
                      <a:avLst/>
                    </a:prstGeom>
                    <a:solidFill>
                      <a:srgbClr val="CDA9C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2DEE425D-60DF-5FD2-2168-CEF608D303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9119" y="3093498"/>
                      <a:ext cx="540865" cy="101900"/>
                    </a:xfrm>
                    <a:prstGeom prst="rect">
                      <a:avLst/>
                    </a:prstGeom>
                    <a:solidFill>
                      <a:srgbClr val="CDA9C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5" name="Rectangle 164">
                        <a:extLst>
                          <a:ext uri="{FF2B5EF4-FFF2-40B4-BE49-F238E27FC236}">
                            <a16:creationId xmlns:a16="http://schemas.microsoft.com/office/drawing/2014/main" id="{4F08ED0B-69A2-FD3E-0F8F-615A1019FA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90214" y="1229056"/>
                        <a:ext cx="1905786" cy="461913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</m:t>
                              </m:r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5" name="Rectangle 164">
                        <a:extLst>
                          <a:ext uri="{FF2B5EF4-FFF2-40B4-BE49-F238E27FC236}">
                            <a16:creationId xmlns:a16="http://schemas.microsoft.com/office/drawing/2014/main" id="{4F08ED0B-69A2-FD3E-0F8F-615A1019FA74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90214" y="1229056"/>
                        <a:ext cx="1905786" cy="461913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b="-8571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B47C5076-FDE0-D3BF-12DC-34BE48DB9D2C}"/>
                      </a:ext>
                    </a:extLst>
                  </p:cNvPr>
                  <p:cNvSpPr/>
                  <p:nvPr/>
                </p:nvSpPr>
                <p:spPr>
                  <a:xfrm>
                    <a:off x="4190214" y="1862829"/>
                    <a:ext cx="1905786" cy="461913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badi" panose="020B0604020104020204" pitchFamily="34" charset="0"/>
                        <a:ea typeface="+mn-ea"/>
                        <a:cs typeface="+mn-cs"/>
                      </a:rPr>
                      <a:t>… …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7" name="Rectangle 166">
                        <a:extLst>
                          <a:ext uri="{FF2B5EF4-FFF2-40B4-BE49-F238E27FC236}">
                            <a16:creationId xmlns:a16="http://schemas.microsoft.com/office/drawing/2014/main" id="{B702EBF5-7642-7FD8-228F-CBE1A55574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90214" y="2496602"/>
                        <a:ext cx="1905786" cy="461913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𝑈</m:t>
                              </m:r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badi" panose="020B0604020104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7" name="Rectangle 166">
                        <a:extLst>
                          <a:ext uri="{FF2B5EF4-FFF2-40B4-BE49-F238E27FC236}">
                            <a16:creationId xmlns:a16="http://schemas.microsoft.com/office/drawing/2014/main" id="{B702EBF5-7642-7FD8-228F-CBE1A5557478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90214" y="2496602"/>
                        <a:ext cx="1905786" cy="461913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b="-7143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68" name="Straight Arrow Connector 167">
                    <a:extLst>
                      <a:ext uri="{FF2B5EF4-FFF2-40B4-BE49-F238E27FC236}">
                        <a16:creationId xmlns:a16="http://schemas.microsoft.com/office/drawing/2014/main" id="{8F520D4F-D0E4-1196-B77D-E11FD3DDC6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61835" y="763449"/>
                    <a:ext cx="1745925" cy="714649"/>
                  </a:xfrm>
                  <a:prstGeom prst="straightConnector1">
                    <a:avLst/>
                  </a:prstGeom>
                  <a:ln w="57150">
                    <a:solidFill>
                      <a:srgbClr val="5DBA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Arrow Connector 168">
                    <a:extLst>
                      <a:ext uri="{FF2B5EF4-FFF2-40B4-BE49-F238E27FC236}">
                        <a16:creationId xmlns:a16="http://schemas.microsoft.com/office/drawing/2014/main" id="{9941855B-D81B-F5D5-5504-F28ED21C4F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61835" y="1460011"/>
                    <a:ext cx="1745925" cy="214171"/>
                  </a:xfrm>
                  <a:prstGeom prst="straightConnector1">
                    <a:avLst/>
                  </a:prstGeom>
                  <a:ln w="57150">
                    <a:solidFill>
                      <a:srgbClr val="5DBA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FD8E942A-9C3D-93AD-D21A-95BDA0A07F50}"/>
                      </a:ext>
                    </a:extLst>
                  </p:cNvPr>
                  <p:cNvSpPr/>
                  <p:nvPr/>
                </p:nvSpPr>
                <p:spPr>
                  <a:xfrm>
                    <a:off x="8231798" y="1478098"/>
                    <a:ext cx="1905786" cy="461913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badi" panose="020B0604020104020204" pitchFamily="34" charset="0"/>
                        <a:ea typeface="+mn-ea"/>
                        <a:cs typeface="+mn-cs"/>
                      </a:rPr>
                      <a:t>EN-Burden</a:t>
                    </a:r>
                  </a:p>
                </p:txBody>
              </p:sp>
              <p:cxnSp>
                <p:nvCxnSpPr>
                  <p:cNvPr id="171" name="Straight Arrow Connector 170">
                    <a:extLst>
                      <a:ext uri="{FF2B5EF4-FFF2-40B4-BE49-F238E27FC236}">
                        <a16:creationId xmlns:a16="http://schemas.microsoft.com/office/drawing/2014/main" id="{00E1627D-7872-3095-BF23-8E84D243ED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306640" y="1709054"/>
                    <a:ext cx="1514572" cy="0"/>
                  </a:xfrm>
                  <a:prstGeom prst="straightConnector1">
                    <a:avLst/>
                  </a:prstGeom>
                  <a:ln w="57150">
                    <a:solidFill>
                      <a:srgbClr val="5DBA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764FA4A3-7A89-9877-9C46-CCCB6A1E6C5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0940" y="1097359"/>
                    <a:ext cx="1905785" cy="4976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badi" panose="020B0604020104020204" pitchFamily="34" charset="0"/>
                        <a:ea typeface="+mn-ea"/>
                        <a:cs typeface="+mn-cs"/>
                      </a:rPr>
                      <a:t>Final p-value</a:t>
                    </a:r>
                  </a:p>
                </p:txBody>
              </p:sp>
              <p:cxnSp>
                <p:nvCxnSpPr>
                  <p:cNvPr id="173" name="Straight Arrow Connector 172">
                    <a:extLst>
                      <a:ext uri="{FF2B5EF4-FFF2-40B4-BE49-F238E27FC236}">
                        <a16:creationId xmlns:a16="http://schemas.microsoft.com/office/drawing/2014/main" id="{CB3A06E2-E43C-47C4-CD61-55BA08547D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56846" y="1905445"/>
                    <a:ext cx="1750914" cy="222561"/>
                  </a:xfrm>
                  <a:prstGeom prst="straightConnector1">
                    <a:avLst/>
                  </a:prstGeom>
                  <a:ln w="57150">
                    <a:solidFill>
                      <a:srgbClr val="5DBA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Arrow Connector 173">
                    <a:extLst>
                      <a:ext uri="{FF2B5EF4-FFF2-40B4-BE49-F238E27FC236}">
                        <a16:creationId xmlns:a16="http://schemas.microsoft.com/office/drawing/2014/main" id="{3BA45248-52F2-2EDF-F22A-B45A67B6B9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91293" y="2128006"/>
                    <a:ext cx="1716467" cy="593996"/>
                  </a:xfrm>
                  <a:prstGeom prst="straightConnector1">
                    <a:avLst/>
                  </a:prstGeom>
                  <a:ln w="57150">
                    <a:solidFill>
                      <a:srgbClr val="5DBA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" name="TextBox 174">
                    <a:extLst>
                      <a:ext uri="{FF2B5EF4-FFF2-40B4-BE49-F238E27FC236}">
                        <a16:creationId xmlns:a16="http://schemas.microsoft.com/office/drawing/2014/main" id="{E6C983C0-A92F-8E19-3876-86B53B97D3E9}"/>
                      </a:ext>
                    </a:extLst>
                  </p:cNvPr>
                  <p:cNvSpPr txBox="1"/>
                  <p:nvPr/>
                </p:nvSpPr>
                <p:spPr>
                  <a:xfrm rot="1244595">
                    <a:off x="6643980" y="735062"/>
                    <a:ext cx="1510957" cy="4312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99BB"/>
                        </a:solidFill>
                        <a:effectLst/>
                        <a:uLnTx/>
                        <a:uFillTx/>
                        <a:latin typeface="Abadi" panose="020B0604020104020204" pitchFamily="34" charset="0"/>
                        <a:ea typeface="+mn-ea"/>
                        <a:cs typeface="+mn-cs"/>
                      </a:rPr>
                      <a:t>P-value 1</a:t>
                    </a:r>
                  </a:p>
                </p:txBody>
              </p:sp>
              <p:sp>
                <p:nvSpPr>
                  <p:cNvPr id="176" name="TextBox 175">
                    <a:extLst>
                      <a:ext uri="{FF2B5EF4-FFF2-40B4-BE49-F238E27FC236}">
                        <a16:creationId xmlns:a16="http://schemas.microsoft.com/office/drawing/2014/main" id="{F673F2EE-C85C-B7EA-C311-5EA5716EBFE1}"/>
                      </a:ext>
                    </a:extLst>
                  </p:cNvPr>
                  <p:cNvSpPr txBox="1"/>
                  <p:nvPr/>
                </p:nvSpPr>
                <p:spPr>
                  <a:xfrm rot="531490">
                    <a:off x="6485088" y="1186116"/>
                    <a:ext cx="1563279" cy="4312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99BB"/>
                        </a:solidFill>
                        <a:effectLst/>
                        <a:uLnTx/>
                        <a:uFillTx/>
                        <a:latin typeface="Abadi" panose="020B0604020104020204" pitchFamily="34" charset="0"/>
                        <a:ea typeface="+mn-ea"/>
                        <a:cs typeface="+mn-cs"/>
                      </a:rPr>
                      <a:t>P-value 2</a:t>
                    </a:r>
                  </a:p>
                </p:txBody>
              </p:sp>
              <p:sp>
                <p:nvSpPr>
                  <p:cNvPr id="177" name="TextBox 176">
                    <a:extLst>
                      <a:ext uri="{FF2B5EF4-FFF2-40B4-BE49-F238E27FC236}">
                        <a16:creationId xmlns:a16="http://schemas.microsoft.com/office/drawing/2014/main" id="{8A15FB27-1817-D014-1954-C199F90F5EC2}"/>
                      </a:ext>
                    </a:extLst>
                  </p:cNvPr>
                  <p:cNvSpPr txBox="1"/>
                  <p:nvPr/>
                </p:nvSpPr>
                <p:spPr>
                  <a:xfrm rot="20558631">
                    <a:off x="6508457" y="1980264"/>
                    <a:ext cx="1563279" cy="4312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99BB"/>
                        </a:solidFill>
                        <a:effectLst/>
                        <a:uLnTx/>
                        <a:uFillTx/>
                        <a:latin typeface="Abadi" panose="020B0604020104020204" pitchFamily="34" charset="0"/>
                        <a:ea typeface="+mn-ea"/>
                        <a:cs typeface="+mn-cs"/>
                      </a:rPr>
                      <a:t>P-value B</a:t>
                    </a:r>
                  </a:p>
                </p:txBody>
              </p:sp>
              <p:sp>
                <p:nvSpPr>
                  <p:cNvPr id="178" name="TextBox 177">
                    <a:extLst>
                      <a:ext uri="{FF2B5EF4-FFF2-40B4-BE49-F238E27FC236}">
                        <a16:creationId xmlns:a16="http://schemas.microsoft.com/office/drawing/2014/main" id="{6FAB263E-A536-B0A1-8865-269339553E22}"/>
                      </a:ext>
                    </a:extLst>
                  </p:cNvPr>
                  <p:cNvSpPr txBox="1"/>
                  <p:nvPr/>
                </p:nvSpPr>
                <p:spPr>
                  <a:xfrm rot="21281693">
                    <a:off x="6467886" y="1664311"/>
                    <a:ext cx="1563279" cy="2955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99BB"/>
                        </a:solidFill>
                        <a:effectLst/>
                        <a:uLnTx/>
                        <a:uFillTx/>
                        <a:latin typeface="Abadi" panose="020B0604020104020204" pitchFamily="34" charset="0"/>
                        <a:ea typeface="+mn-ea"/>
                        <a:cs typeface="+mn-cs"/>
                      </a:rPr>
                      <a:t>… …</a:t>
                    </a:r>
                  </a:p>
                </p:txBody>
              </p:sp>
              <p:sp>
                <p:nvSpPr>
                  <p:cNvPr id="179" name="TextBox 178">
                    <a:extLst>
                      <a:ext uri="{FF2B5EF4-FFF2-40B4-BE49-F238E27FC236}">
                        <a16:creationId xmlns:a16="http://schemas.microsoft.com/office/drawing/2014/main" id="{FFA38E6C-360B-1108-09A1-2A1408B55671}"/>
                      </a:ext>
                    </a:extLst>
                  </p:cNvPr>
                  <p:cNvSpPr txBox="1"/>
                  <p:nvPr/>
                </p:nvSpPr>
                <p:spPr>
                  <a:xfrm>
                    <a:off x="1425166" y="2361624"/>
                    <a:ext cx="893847" cy="4976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99BB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Data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5" name="TextBox 154">
                      <a:extLst>
                        <a:ext uri="{FF2B5EF4-FFF2-40B4-BE49-F238E27FC236}">
                          <a16:creationId xmlns:a16="http://schemas.microsoft.com/office/drawing/2014/main" id="{BB0BF40A-A3B2-2D35-3C06-9F63E9B9B990}"/>
                        </a:ext>
                      </a:extLst>
                    </p:cNvPr>
                    <p:cNvSpPr txBox="1"/>
                    <p:nvPr/>
                  </p:nvSpPr>
                  <p:spPr>
                    <a:xfrm rot="19932382">
                      <a:off x="2080178" y="3613666"/>
                      <a:ext cx="156327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099B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099B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099B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99BB"/>
                        </a:solidFill>
                        <a:effectLst/>
                        <a:uLnTx/>
                        <a:uFillTx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55" name="TextBox 154">
                      <a:extLst>
                        <a:ext uri="{FF2B5EF4-FFF2-40B4-BE49-F238E27FC236}">
                          <a16:creationId xmlns:a16="http://schemas.microsoft.com/office/drawing/2014/main" id="{F401C1CE-64EE-4344-A947-187AFB10735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9932382">
                      <a:off x="2080178" y="3613666"/>
                      <a:ext cx="1563279" cy="40011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6" name="TextBox 155">
                      <a:extLst>
                        <a:ext uri="{FF2B5EF4-FFF2-40B4-BE49-F238E27FC236}">
                          <a16:creationId xmlns:a16="http://schemas.microsoft.com/office/drawing/2014/main" id="{E2A2B7AF-88C8-9C7B-823E-457754A3FF2A}"/>
                        </a:ext>
                      </a:extLst>
                    </p:cNvPr>
                    <p:cNvSpPr txBox="1"/>
                    <p:nvPr/>
                  </p:nvSpPr>
                  <p:spPr>
                    <a:xfrm rot="20270998">
                      <a:off x="2177716" y="4054175"/>
                      <a:ext cx="156327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099B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099B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099B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𝟐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99BB"/>
                        </a:solidFill>
                        <a:effectLst/>
                        <a:uLnTx/>
                        <a:uFillTx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56" name="TextBox 155">
                      <a:extLst>
                        <a:ext uri="{FF2B5EF4-FFF2-40B4-BE49-F238E27FC236}">
                          <a16:creationId xmlns:a16="http://schemas.microsoft.com/office/drawing/2014/main" id="{77B9C705-7C59-4AD5-8490-C21FD7930A8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0270998">
                      <a:off x="2177716" y="4054175"/>
                      <a:ext cx="1563279" cy="40011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A96FC19F-6869-7C76-8FC2-3939BC304305}"/>
                        </a:ext>
                      </a:extLst>
                    </p:cNvPr>
                    <p:cNvSpPr txBox="1"/>
                    <p:nvPr/>
                  </p:nvSpPr>
                  <p:spPr>
                    <a:xfrm rot="820236">
                      <a:off x="2169353" y="4952836"/>
                      <a:ext cx="156327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099B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099B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099BB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𝑩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099BB"/>
                        </a:solidFill>
                        <a:effectLst/>
                        <a:uLnTx/>
                        <a:uFillTx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724ED348-4E94-4803-8BA9-41FA721980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820236">
                      <a:off x="2169353" y="4952836"/>
                      <a:ext cx="1563279" cy="40011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ADFE49EC-0195-F34B-2AF1-37B77FD95873}"/>
                    </a:ext>
                  </a:extLst>
                </p:cNvPr>
                <p:cNvSpPr txBox="1"/>
                <p:nvPr/>
              </p:nvSpPr>
              <p:spPr>
                <a:xfrm rot="326660">
                  <a:off x="2762094" y="4614877"/>
                  <a:ext cx="15632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99BB"/>
                      </a:solidFill>
                      <a:effectLst/>
                      <a:uLnTx/>
                      <a:uFillTx/>
                      <a:latin typeface="Abadi" panose="020B0604020104020204" pitchFamily="34" charset="0"/>
                      <a:ea typeface="+mn-ea"/>
                      <a:cs typeface="+mn-cs"/>
                    </a:rPr>
                    <a:t>… …</a:t>
                  </a:r>
                </a:p>
              </p:txBody>
            </p: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3A3E16D1-90DB-067D-F650-35CDA00208AD}"/>
                  </a:ext>
                </a:extLst>
              </p:cNvPr>
              <p:cNvGrpSpPr/>
              <p:nvPr/>
            </p:nvGrpSpPr>
            <p:grpSpPr>
              <a:xfrm>
                <a:off x="2220633" y="1508021"/>
                <a:ext cx="1915478" cy="4130253"/>
                <a:chOff x="2210159" y="2143760"/>
                <a:chExt cx="1915478" cy="4130253"/>
              </a:xfrm>
            </p:grpSpPr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700295B5-A003-D0C6-C0D2-ACEB9F57236E}"/>
                    </a:ext>
                  </a:extLst>
                </p:cNvPr>
                <p:cNvSpPr txBox="1"/>
                <p:nvPr/>
              </p:nvSpPr>
              <p:spPr>
                <a:xfrm>
                  <a:off x="2210159" y="5341152"/>
                  <a:ext cx="1915478" cy="9328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Random weights</a:t>
                  </a: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2C36C6D2-19B1-F887-B72E-0B343A606C9F}"/>
                    </a:ext>
                  </a:extLst>
                </p:cNvPr>
                <p:cNvSpPr/>
                <p:nvPr/>
              </p:nvSpPr>
              <p:spPr>
                <a:xfrm>
                  <a:off x="2294287" y="2143760"/>
                  <a:ext cx="1805820" cy="399288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FF181577-3E20-78A6-6909-862ECC4A5859}"/>
                  </a:ext>
                </a:extLst>
              </p:cNvPr>
              <p:cNvSpPr txBox="1"/>
              <p:nvPr/>
            </p:nvSpPr>
            <p:spPr>
              <a:xfrm>
                <a:off x="4234187" y="4735564"/>
                <a:ext cx="1738276" cy="932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Base burden test</a:t>
                </a:r>
              </a:p>
            </p:txBody>
          </p: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B2FF56A-E367-AF0D-6328-4D91D2A471C6}"/>
                </a:ext>
              </a:extLst>
            </p:cNvPr>
            <p:cNvSpPr txBox="1"/>
            <p:nvPr/>
          </p:nvSpPr>
          <p:spPr>
            <a:xfrm>
              <a:off x="5918965" y="4630484"/>
              <a:ext cx="2581554" cy="932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ACAT to combine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p-values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789240B3-540E-6DD3-E32C-93404F37519B}"/>
                </a:ext>
              </a:extLst>
            </p:cNvPr>
            <p:cNvSpPr txBox="1"/>
            <p:nvPr/>
          </p:nvSpPr>
          <p:spPr>
            <a:xfrm>
              <a:off x="9656397" y="3787729"/>
              <a:ext cx="2358524" cy="134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Use Cauchy based approximation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26E006-60F2-4ADD-A485-96C7FFB3FD19}"/>
              </a:ext>
            </a:extLst>
          </p:cNvPr>
          <p:cNvGrpSpPr/>
          <p:nvPr/>
        </p:nvGrpSpPr>
        <p:grpSpPr>
          <a:xfrm>
            <a:off x="693500" y="5091003"/>
            <a:ext cx="11886898" cy="1859191"/>
            <a:chOff x="693500" y="5091003"/>
            <a:chExt cx="11886898" cy="18591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322376C-1ED1-634F-CE83-0AAA5997A81F}"/>
                    </a:ext>
                  </a:extLst>
                </p:cNvPr>
                <p:cNvSpPr txBox="1"/>
                <p:nvPr/>
              </p:nvSpPr>
              <p:spPr>
                <a:xfrm>
                  <a:off x="693500" y="5091003"/>
                  <a:ext cx="3972482" cy="18158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Generate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𝒘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504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&gt;0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randomly (random directions in 1</a:t>
                  </a:r>
                  <a:r>
                    <a:rPr kumimoji="0" lang="en-US" sz="28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C0504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st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quadrature) 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322376C-1ED1-634F-CE83-0AAA5997A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500" y="5091003"/>
                  <a:ext cx="3972482" cy="1815882"/>
                </a:xfrm>
                <a:prstGeom prst="rect">
                  <a:avLst/>
                </a:prstGeom>
                <a:blipFill>
                  <a:blip r:embed="rId8"/>
                  <a:stretch>
                    <a:fillRect l="-3226" t="-3356" b="-83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id="{22492C1B-0820-FF55-305C-030AEE3AC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8979" y="5195162"/>
                  <a:ext cx="7691419" cy="175503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70000" lnSpcReduction="20000"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457200" marR="0" lvl="1" indent="-182880" algn="l" defTabSz="914400" rtl="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rgbClr val="5B9BD5">
                        <a:lumMod val="75000"/>
                      </a:srgbClr>
                    </a:buClr>
                    <a:buSzPct val="85000"/>
                    <a:buFont typeface="Wingdings" pitchFamily="2" charset="2"/>
                    <a:buChar char="§"/>
                    <a:tabLst/>
                    <a:defRPr/>
                  </a:pPr>
                  <a:r>
                    <a:rPr kumimoji="0" lang="en-US" sz="3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Simulate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𝒘</m:t>
                          </m:r>
                        </m:e>
                        <m:sub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kumimoji="0" lang="en-US" sz="3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via MVN: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𝒘</m:t>
                          </m:r>
                        </m:e>
                        <m:sub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=(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3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  <m: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3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𝒁</m:t>
                                      </m:r>
                                    </m:e>
                                    <m:sub>
                                      <m:r>
                                        <a:rPr kumimoji="0" lang="en-US" sz="3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,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  <m:r>
                                        <a:rPr kumimoji="0" lang="en-US" sz="3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𝒁</m:t>
                                      </m:r>
                                    </m:e>
                                    <m:sub>
                                      <m: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⋯,</m:t>
                          </m:r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  <m:r>
                                        <a:rPr kumimoji="0" lang="en-US" sz="3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𝒁</m:t>
                                      </m:r>
                                    </m:e>
                                    <m:sub>
                                      <m:r>
                                        <a:rPr kumimoji="0" lang="en-US" sz="3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Arial" panose="020B060402020202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𝑇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𝒁</m:t>
                          </m:r>
                        </m:e>
                        <m:sub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~</m:t>
                      </m:r>
                      <m:sSub>
                        <m:sSubPr>
                          <m:ctrlP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e>
                        <m:sub>
                          <m:r>
                            <a:rPr kumimoji="0" lang="en-US" sz="3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(0,</m:t>
                      </m:r>
                      <m:r>
                        <a:rPr kumimoji="0" lang="en-US" sz="3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𝑨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endPara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  <a:p>
                  <a:pPr marL="274320" marR="0" lvl="1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rgbClr val="5B9BD5">
                        <a:lumMod val="75000"/>
                      </a:srgbClr>
                    </a:buClr>
                    <a:buSzPct val="85000"/>
                    <a:buFont typeface="Wingdings" pitchFamily="2" charset="2"/>
                    <a:buNone/>
                    <a:tabLst/>
                    <a:defRPr/>
                  </a:pPr>
                  <a:endPara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  <a:p>
                  <a:pPr marL="457200" marR="0" lvl="1" indent="-182880" algn="l" defTabSz="914400" rtl="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rgbClr val="5B9BD5">
                        <a:lumMod val="75000"/>
                      </a:srgbClr>
                    </a:buClr>
                    <a:buSzPct val="85000"/>
                    <a:buFont typeface="Wingdings" pitchFamily="2" charset="2"/>
                    <a:buChar char="§"/>
                    <a:tabLst/>
                    <a:defRPr/>
                  </a:pPr>
                  <a:r>
                    <a:rPr kumimoji="0" lang="en-US" sz="4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A=variant functional annotations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5B9BD5">
                        <a:lumMod val="75000"/>
                      </a:srgbClr>
                    </a:buClr>
                    <a:buSzPct val="85000"/>
                    <a:buFont typeface="Wingdings" pitchFamily="2" charset="2"/>
                    <a:buNone/>
                    <a:tabLst/>
                    <a:defRPr/>
                  </a:pPr>
                  <a:endPara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182880" marR="0" lvl="0" indent="-182880" algn="l" defTabSz="914400" rtl="0" eaLnBrk="1" fontAlgn="auto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5B9BD5">
                        <a:lumMod val="75000"/>
                      </a:srgbClr>
                    </a:buClr>
                    <a:buSzPct val="85000"/>
                    <a:buFont typeface="Wingdings" pitchFamily="2" charset="2"/>
                    <a:buChar char="§"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5B9BD5">
                        <a:lumMod val="75000"/>
                      </a:srgbClr>
                    </a:buClr>
                    <a:buSzPct val="85000"/>
                    <a:buFont typeface="Wingdings" pitchFamily="2" charset="2"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5B9BD5">
                        <a:lumMod val="75000"/>
                      </a:srgbClr>
                    </a:buClr>
                    <a:buSzPct val="85000"/>
                    <a:buFont typeface="Wingdings" pitchFamily="2" charset="2"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Content Placeholder 2">
                  <a:extLst>
                    <a:ext uri="{FF2B5EF4-FFF2-40B4-BE49-F238E27FC236}">
                      <a16:creationId xmlns:a16="http://schemas.microsoft.com/office/drawing/2014/main" id="{22492C1B-0820-FF55-305C-030AEE3ACA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8979" y="5195162"/>
                  <a:ext cx="7691419" cy="1755032"/>
                </a:xfrm>
                <a:prstGeom prst="rect">
                  <a:avLst/>
                </a:prstGeom>
                <a:blipFill>
                  <a:blip r:embed="rId9"/>
                  <a:stretch>
                    <a:fillRect t="-10069"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406EE068-981C-95EC-B231-93F87C4437C4}"/>
                </a:ext>
              </a:extLst>
            </p:cNvPr>
            <p:cNvSpPr/>
            <p:nvPr/>
          </p:nvSpPr>
          <p:spPr>
            <a:xfrm>
              <a:off x="4036733" y="5640515"/>
              <a:ext cx="927695" cy="40209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7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9883FEAE-D0BC-4936-AF61-4B50DDE116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0747" y="243119"/>
                <a:ext cx="11387156" cy="134803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Analysis ARIC WGS data analysis: number of significant 4kb sliding windows (p&lt; 𝟑.𝟕𝟓×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𝟏𝟎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−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F81B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𝟖</m:t>
                        </m:r>
                      </m:sup>
                    </m:sSup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9883FEAE-D0BC-4936-AF61-4B50DDE11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47" y="243119"/>
                <a:ext cx="11387156" cy="1348034"/>
              </a:xfrm>
              <a:prstGeom prst="rect">
                <a:avLst/>
              </a:prstGeom>
              <a:blipFill>
                <a:blip r:embed="rId2"/>
                <a:stretch>
                  <a:fillRect t="-5882" r="-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表格 3">
            <a:extLst>
              <a:ext uri="{FF2B5EF4-FFF2-40B4-BE49-F238E27FC236}">
                <a16:creationId xmlns:a16="http://schemas.microsoft.com/office/drawing/2014/main" id="{4403EB4C-5EAF-4862-91D6-804309BB6DFE}"/>
              </a:ext>
            </a:extLst>
          </p:cNvPr>
          <p:cNvGraphicFramePr>
            <a:graphicFrameLocks noGrp="1"/>
          </p:cNvGraphicFramePr>
          <p:nvPr/>
        </p:nvGraphicFramePr>
        <p:xfrm>
          <a:off x="486920" y="1591153"/>
          <a:ext cx="11573275" cy="2503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026">
                  <a:extLst>
                    <a:ext uri="{9D8B030D-6E8A-4147-A177-3AD203B41FA5}">
                      <a16:colId xmlns:a16="http://schemas.microsoft.com/office/drawing/2014/main" val="2156754746"/>
                    </a:ext>
                  </a:extLst>
                </a:gridCol>
                <a:gridCol w="2250312">
                  <a:extLst>
                    <a:ext uri="{9D8B030D-6E8A-4147-A177-3AD203B41FA5}">
                      <a16:colId xmlns:a16="http://schemas.microsoft.com/office/drawing/2014/main" val="1679224679"/>
                    </a:ext>
                  </a:extLst>
                </a:gridCol>
                <a:gridCol w="2626087">
                  <a:extLst>
                    <a:ext uri="{9D8B030D-6E8A-4147-A177-3AD203B41FA5}">
                      <a16:colId xmlns:a16="http://schemas.microsoft.com/office/drawing/2014/main" val="2440412882"/>
                    </a:ext>
                  </a:extLst>
                </a:gridCol>
                <a:gridCol w="1874538">
                  <a:extLst>
                    <a:ext uri="{9D8B030D-6E8A-4147-A177-3AD203B41FA5}">
                      <a16:colId xmlns:a16="http://schemas.microsoft.com/office/drawing/2014/main" val="412796541"/>
                    </a:ext>
                  </a:extLst>
                </a:gridCol>
                <a:gridCol w="2250312">
                  <a:extLst>
                    <a:ext uri="{9D8B030D-6E8A-4147-A177-3AD203B41FA5}">
                      <a16:colId xmlns:a16="http://schemas.microsoft.com/office/drawing/2014/main" val="1011920776"/>
                    </a:ext>
                  </a:extLst>
                </a:gridCol>
              </a:tblGrid>
              <a:tr h="78508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Burden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2554374"/>
                  </a:ext>
                </a:extLst>
              </a:tr>
              <a:tr h="57295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Beta(1,1)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EN-Beta(1,1)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Beta(1,25)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EN-Beta(1,25)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2065576"/>
                  </a:ext>
                </a:extLst>
              </a:tr>
              <a:tr h="5729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Lipoprotein(a)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845469"/>
                  </a:ext>
                </a:extLst>
              </a:tr>
              <a:tr h="5729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Neutrophil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5895005"/>
                  </a:ext>
                </a:extLst>
              </a:tr>
            </a:tbl>
          </a:graphicData>
        </a:graphic>
      </p:graphicFrame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0A6ADC27-15B2-456C-89B4-B3DA0B95CA90}"/>
              </a:ext>
            </a:extLst>
          </p:cNvPr>
          <p:cNvGraphicFramePr>
            <a:graphicFrameLocks noGrp="1"/>
          </p:cNvGraphicFramePr>
          <p:nvPr/>
        </p:nvGraphicFramePr>
        <p:xfrm>
          <a:off x="580767" y="4312508"/>
          <a:ext cx="11479428" cy="2338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169">
                  <a:extLst>
                    <a:ext uri="{9D8B030D-6E8A-4147-A177-3AD203B41FA5}">
                      <a16:colId xmlns:a16="http://schemas.microsoft.com/office/drawing/2014/main" val="2156754746"/>
                    </a:ext>
                  </a:extLst>
                </a:gridCol>
                <a:gridCol w="2232065">
                  <a:extLst>
                    <a:ext uri="{9D8B030D-6E8A-4147-A177-3AD203B41FA5}">
                      <a16:colId xmlns:a16="http://schemas.microsoft.com/office/drawing/2014/main" val="1679224679"/>
                    </a:ext>
                  </a:extLst>
                </a:gridCol>
                <a:gridCol w="2604793">
                  <a:extLst>
                    <a:ext uri="{9D8B030D-6E8A-4147-A177-3AD203B41FA5}">
                      <a16:colId xmlns:a16="http://schemas.microsoft.com/office/drawing/2014/main" val="2440412882"/>
                    </a:ext>
                  </a:extLst>
                </a:gridCol>
                <a:gridCol w="1859336">
                  <a:extLst>
                    <a:ext uri="{9D8B030D-6E8A-4147-A177-3AD203B41FA5}">
                      <a16:colId xmlns:a16="http://schemas.microsoft.com/office/drawing/2014/main" val="412796541"/>
                    </a:ext>
                  </a:extLst>
                </a:gridCol>
                <a:gridCol w="2232065">
                  <a:extLst>
                    <a:ext uri="{9D8B030D-6E8A-4147-A177-3AD203B41FA5}">
                      <a16:colId xmlns:a16="http://schemas.microsoft.com/office/drawing/2014/main" val="1011920776"/>
                    </a:ext>
                  </a:extLst>
                </a:gridCol>
              </a:tblGrid>
              <a:tr h="596952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SKAT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2554374"/>
                  </a:ext>
                </a:extLst>
              </a:tr>
              <a:tr h="68779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Beta(1,1)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EN-Beta(1,1)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Beta(1,25)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EN-Beta(1,25)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2065576"/>
                  </a:ext>
                </a:extLst>
              </a:tr>
              <a:tr h="5267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Lipoprotein(a)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845469"/>
                  </a:ext>
                </a:extLst>
              </a:tr>
              <a:tr h="5267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Neutrophil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58950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170334F-F50E-EE8E-BBA7-719F9B93A194}"/>
              </a:ext>
            </a:extLst>
          </p:cNvPr>
          <p:cNvSpPr/>
          <p:nvPr/>
        </p:nvSpPr>
        <p:spPr>
          <a:xfrm>
            <a:off x="7910275" y="1626483"/>
            <a:ext cx="4149920" cy="523151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99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1A9-3A1D-4446-AD56-C3C3F99D1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3" y="449461"/>
            <a:ext cx="12096307" cy="734351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Ensemble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173B7-BC7D-4552-BAAC-C14769B62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83" y="1708679"/>
            <a:ext cx="11214724" cy="4815839"/>
          </a:xfrm>
        </p:spPr>
        <p:txBody>
          <a:bodyPr>
            <a:normAutofit/>
          </a:bodyPr>
          <a:lstStyle/>
          <a:p>
            <a:pPr>
              <a:buSzPct val="200000"/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Ensemble test is a flexible and robust way to boost the power of weak base tests</a:t>
            </a:r>
          </a:p>
          <a:p>
            <a:pPr marL="0" indent="0">
              <a:buSzPct val="200000"/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200000"/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Ensemble test introduces random weights in base tests and ensemble them using ACAT.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5415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06C8C-98E7-7701-43D8-843BBDE0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B1C1C0-6C59-7B44-9C69-B87C656EFC1E}" type="slidenum">
              <a:rPr lang="en-US" smtClean="0"/>
              <a:pPr defTabSz="914400">
                <a:spcAft>
                  <a:spcPts val="600"/>
                </a:spcAft>
              </a:pPr>
              <a:t>54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3223B-6FA1-A23C-1625-154639DD56BA}"/>
              </a:ext>
            </a:extLst>
          </p:cNvPr>
          <p:cNvSpPr txBox="1"/>
          <p:nvPr/>
        </p:nvSpPr>
        <p:spPr>
          <a:xfrm>
            <a:off x="-166255" y="397164"/>
            <a:ext cx="1251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Biobanks and WGS Studies are Diverse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8C8F79-5F14-A916-BBCF-E8ED85C34406}"/>
              </a:ext>
            </a:extLst>
          </p:cNvPr>
          <p:cNvSpPr/>
          <p:nvPr/>
        </p:nvSpPr>
        <p:spPr>
          <a:xfrm>
            <a:off x="0" y="2082646"/>
            <a:ext cx="12192000" cy="260631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1D30A-1997-8F04-A6C0-8264E0BA123E}"/>
              </a:ext>
            </a:extLst>
          </p:cNvPr>
          <p:cNvSpPr txBox="1"/>
          <p:nvPr/>
        </p:nvSpPr>
        <p:spPr>
          <a:xfrm>
            <a:off x="212651" y="2245488"/>
            <a:ext cx="11900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7 Takeaway: 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open-minded, Think out of box, Take risk  </a:t>
            </a:r>
          </a:p>
        </p:txBody>
      </p:sp>
    </p:spTree>
    <p:extLst>
      <p:ext uri="{BB962C8B-B14F-4D97-AF65-F5344CB8AC3E}">
        <p14:creationId xmlns:p14="http://schemas.microsoft.com/office/powerpoint/2010/main" val="15448946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984"/>
            <a:ext cx="12066104" cy="98030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896" y="220136"/>
            <a:ext cx="11964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/>
                <a:cs typeface="Arial"/>
              </a:rPr>
              <a:t>ChatGPT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: Large Language Model (LLM)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F9CBD6-1123-730B-37CC-283E3FEE1D3F}"/>
              </a:ext>
            </a:extLst>
          </p:cNvPr>
          <p:cNvSpPr txBox="1"/>
          <p:nvPr/>
        </p:nvSpPr>
        <p:spPr>
          <a:xfrm>
            <a:off x="983973" y="1513522"/>
            <a:ext cx="1009815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parameters in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ChatGPT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LMMs: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ChatGPT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3: 175 billions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ChatGPT 4: 1 trillions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Statistician (me) first reaction: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Overfitting?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How can it work?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AI/Engineering mindset:</a:t>
            </a:r>
          </a:p>
          <a:p>
            <a:pPr lvl="4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Make it work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9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984"/>
            <a:ext cx="12066104" cy="98030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Benign Overfitting and Double Descent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21F393-1BC1-D247-0AF2-75C144D80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393" y="1212113"/>
            <a:ext cx="8106167" cy="5011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3F883-1198-60F8-D356-BBC4404FABB1}"/>
              </a:ext>
            </a:extLst>
          </p:cNvPr>
          <p:cNvSpPr txBox="1"/>
          <p:nvPr/>
        </p:nvSpPr>
        <p:spPr>
          <a:xfrm>
            <a:off x="9141342" y="6349062"/>
            <a:ext cx="3288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Chawla et.al. (2023)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F8FE5C-8022-40D1-2815-00CE329C34C0}"/>
              </a:ext>
            </a:extLst>
          </p:cNvPr>
          <p:cNvSpPr txBox="1"/>
          <p:nvPr/>
        </p:nvSpPr>
        <p:spPr>
          <a:xfrm>
            <a:off x="4593264" y="6318284"/>
            <a:ext cx="411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18101802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0" y="1875302"/>
            <a:ext cx="12067168" cy="270332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985630"/>
            <a:ext cx="11964589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Step out of our comfort zone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Cultivate an engineering/CS mindset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Disruptive statistics</a:t>
            </a:r>
          </a:p>
        </p:txBody>
      </p:sp>
    </p:spTree>
    <p:extLst>
      <p:ext uri="{BB962C8B-B14F-4D97-AF65-F5344CB8AC3E}">
        <p14:creationId xmlns:p14="http://schemas.microsoft.com/office/powerpoint/2010/main" val="27383367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 txBox="1">
            <a:spLocks/>
          </p:cNvSpPr>
          <p:nvPr/>
        </p:nvSpPr>
        <p:spPr>
          <a:xfrm>
            <a:off x="4765752" y="1216095"/>
            <a:ext cx="7312834" cy="5180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a full scientist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 a scalable and interpretable end-to-end data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science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ecosystem using stats, ML and domain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cience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Be open-minded, willing to take risk when embracing new technology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Prioritize impact, onward together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44574"/>
            <a:ext cx="12191999" cy="62300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7280" y="143565"/>
            <a:ext cx="41695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Final Remarks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700716-3BD7-85F4-F814-515C110B8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09" y="1807535"/>
            <a:ext cx="4301463" cy="346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5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7FAF8-EB7E-E214-EDC2-631DD401F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E066B26-C353-C061-E793-5C7AEF992E42}"/>
              </a:ext>
            </a:extLst>
          </p:cNvPr>
          <p:cNvSpPr txBox="1">
            <a:spLocks/>
          </p:cNvSpPr>
          <p:nvPr/>
        </p:nvSpPr>
        <p:spPr>
          <a:xfrm>
            <a:off x="1676644" y="1189623"/>
            <a:ext cx="8991357" cy="297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46B14B-430E-CE88-220F-37351AC946B0}"/>
              </a:ext>
            </a:extLst>
          </p:cNvPr>
          <p:cNvSpPr/>
          <p:nvPr/>
        </p:nvSpPr>
        <p:spPr>
          <a:xfrm>
            <a:off x="0" y="100388"/>
            <a:ext cx="12192000" cy="128518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AE650-4E8D-A2E5-07F6-E5EA06345B38}"/>
              </a:ext>
            </a:extLst>
          </p:cNvPr>
          <p:cNvSpPr txBox="1"/>
          <p:nvPr/>
        </p:nvSpPr>
        <p:spPr>
          <a:xfrm>
            <a:off x="1816891" y="585032"/>
            <a:ext cx="80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24016-47F6-4E15-C36E-998DEB31690F}"/>
              </a:ext>
            </a:extLst>
          </p:cNvPr>
          <p:cNvSpPr txBox="1"/>
          <p:nvPr/>
        </p:nvSpPr>
        <p:spPr>
          <a:xfrm>
            <a:off x="0" y="168249"/>
            <a:ext cx="12284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Fairness: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Polygenic Risk Score (PRS)  using European whole genome (GWAS) data perform poorly in other populations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75029-BF91-B321-B7C3-0D2E5A4C5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45" y="2189740"/>
            <a:ext cx="5822853" cy="3943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946BB6-59A5-1212-AC4F-61B8D29324E5}"/>
              </a:ext>
            </a:extLst>
          </p:cNvPr>
          <p:cNvSpPr txBox="1"/>
          <p:nvPr/>
        </p:nvSpPr>
        <p:spPr>
          <a:xfrm>
            <a:off x="1676644" y="6422065"/>
            <a:ext cx="292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Martin, et al,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D0D341-BBC5-2FF4-CF3B-E95661AE7FE5}"/>
              </a:ext>
            </a:extLst>
          </p:cNvPr>
          <p:cNvSpPr txBox="1"/>
          <p:nvPr/>
        </p:nvSpPr>
        <p:spPr>
          <a:xfrm>
            <a:off x="6638505" y="1400268"/>
            <a:ext cx="55534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data fairness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Algorithm fairness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48C06E-F8BA-2052-1B6E-B52401AEE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90" y="4081147"/>
            <a:ext cx="4088543" cy="26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06C8C-98E7-7701-43D8-843BBDE0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B1C1C0-6C59-7B44-9C69-B87C656EFC1E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3223B-6FA1-A23C-1625-154639DD56BA}"/>
              </a:ext>
            </a:extLst>
          </p:cNvPr>
          <p:cNvSpPr txBox="1"/>
          <p:nvPr/>
        </p:nvSpPr>
        <p:spPr>
          <a:xfrm>
            <a:off x="-166255" y="397164"/>
            <a:ext cx="1251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Biobanks and WGS Studies are Diverse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8C8F79-5F14-A916-BBCF-E8ED85C34406}"/>
              </a:ext>
            </a:extLst>
          </p:cNvPr>
          <p:cNvSpPr/>
          <p:nvPr/>
        </p:nvSpPr>
        <p:spPr>
          <a:xfrm>
            <a:off x="0" y="918457"/>
            <a:ext cx="12192000" cy="13804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11265-DBF0-CD5B-5321-CE4186BBD8B6}"/>
              </a:ext>
            </a:extLst>
          </p:cNvPr>
          <p:cNvSpPr txBox="1"/>
          <p:nvPr/>
        </p:nvSpPr>
        <p:spPr>
          <a:xfrm>
            <a:off x="761274" y="2977238"/>
            <a:ext cx="105113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good number of people have tried DL-PRS but the results are not encouraging.</a:t>
            </a:r>
          </a:p>
          <a:p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20496-1443-FE8D-090B-2C0785110887}"/>
              </a:ext>
            </a:extLst>
          </p:cNvPr>
          <p:cNvSpPr txBox="1"/>
          <p:nvPr/>
        </p:nvSpPr>
        <p:spPr>
          <a:xfrm>
            <a:off x="329610" y="953801"/>
            <a:ext cx="11862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Deep Learning models significantly improve the performance PRS compared with existing methods?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FE7CA-E213-02F9-FBBA-0C8F4CE27110}"/>
              </a:ext>
            </a:extLst>
          </p:cNvPr>
          <p:cNvSpPr txBox="1"/>
          <p:nvPr/>
        </p:nvSpPr>
        <p:spPr>
          <a:xfrm>
            <a:off x="839972" y="5390707"/>
            <a:ext cx="989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GWAS signals are weak and mainly linear</a:t>
            </a:r>
          </a:p>
        </p:txBody>
      </p:sp>
    </p:spTree>
    <p:extLst>
      <p:ext uri="{BB962C8B-B14F-4D97-AF65-F5344CB8AC3E}">
        <p14:creationId xmlns:p14="http://schemas.microsoft.com/office/powerpoint/2010/main" val="16469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06C8C-98E7-7701-43D8-843BBDE0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B1C1C0-6C59-7B44-9C69-B87C656EFC1E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3223B-6FA1-A23C-1625-154639DD56BA}"/>
              </a:ext>
            </a:extLst>
          </p:cNvPr>
          <p:cNvSpPr txBox="1"/>
          <p:nvPr/>
        </p:nvSpPr>
        <p:spPr>
          <a:xfrm>
            <a:off x="-166255" y="397164"/>
            <a:ext cx="1251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Biobanks and WGS Studies are Diverse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8C8F79-5F14-A916-BBCF-E8ED85C34406}"/>
              </a:ext>
            </a:extLst>
          </p:cNvPr>
          <p:cNvSpPr/>
          <p:nvPr/>
        </p:nvSpPr>
        <p:spPr>
          <a:xfrm>
            <a:off x="0" y="259953"/>
            <a:ext cx="12192000" cy="111164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20496-1443-FE8D-090B-2C0785110887}"/>
              </a:ext>
            </a:extLst>
          </p:cNvPr>
          <p:cNvSpPr txBox="1"/>
          <p:nvPr/>
        </p:nvSpPr>
        <p:spPr>
          <a:xfrm>
            <a:off x="4338084" y="470029"/>
            <a:ext cx="11862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Autoencoder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F0A2F9-814F-E34B-D6F5-95B2B6D5A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945" y="1508812"/>
            <a:ext cx="6619134" cy="532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30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53059A-674C-6E4E-BC6F-B672AAFAF623}"/>
              </a:ext>
            </a:extLst>
          </p:cNvPr>
          <p:cNvSpPr/>
          <p:nvPr/>
        </p:nvSpPr>
        <p:spPr>
          <a:xfrm>
            <a:off x="78071" y="211723"/>
            <a:ext cx="11914909" cy="688919"/>
          </a:xfrm>
          <a:prstGeom prst="rect">
            <a:avLst/>
          </a:prstGeom>
          <a:solidFill>
            <a:srgbClr val="98B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C5B85-4CE1-3B4A-A064-E4F08348CA35}"/>
              </a:ext>
            </a:extLst>
          </p:cNvPr>
          <p:cNvSpPr/>
          <p:nvPr/>
        </p:nvSpPr>
        <p:spPr>
          <a:xfrm>
            <a:off x="138545" y="63975"/>
            <a:ext cx="3805880" cy="86498"/>
          </a:xfrm>
          <a:prstGeom prst="rect">
            <a:avLst/>
          </a:prstGeom>
          <a:solidFill>
            <a:srgbClr val="3E7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30D4D8-CEFD-C447-BF2C-4AF3792ACC01}"/>
              </a:ext>
            </a:extLst>
          </p:cNvPr>
          <p:cNvSpPr/>
          <p:nvPr/>
        </p:nvSpPr>
        <p:spPr>
          <a:xfrm>
            <a:off x="4132586" y="71327"/>
            <a:ext cx="3805880" cy="86498"/>
          </a:xfrm>
          <a:prstGeom prst="rect">
            <a:avLst/>
          </a:prstGeom>
          <a:solidFill>
            <a:srgbClr val="B0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FE174C-C43C-B942-869D-E66DFB4668A7}"/>
              </a:ext>
            </a:extLst>
          </p:cNvPr>
          <p:cNvSpPr/>
          <p:nvPr/>
        </p:nvSpPr>
        <p:spPr>
          <a:xfrm>
            <a:off x="8126627" y="60033"/>
            <a:ext cx="3805880" cy="86498"/>
          </a:xfrm>
          <a:prstGeom prst="rect">
            <a:avLst/>
          </a:prstGeom>
          <a:solidFill>
            <a:srgbClr val="DEA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8848F-66A5-9B49-93BE-61916CFC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" y="114576"/>
            <a:ext cx="12256655" cy="92482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Nonlinear Encoder: Feed-Forward Neural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87229" y="6108420"/>
            <a:ext cx="3596640" cy="510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EA050F-1F9F-F233-899E-F99D823E81C6}"/>
              </a:ext>
            </a:extLst>
          </p:cNvPr>
          <p:cNvSpPr txBox="1"/>
          <p:nvPr/>
        </p:nvSpPr>
        <p:spPr>
          <a:xfrm>
            <a:off x="421357" y="1842698"/>
            <a:ext cx="59867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B7EFA-AD54-E2E5-89A8-95AE9B268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62" y="1431486"/>
            <a:ext cx="5864838" cy="4635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120356-CC5A-3BAE-E185-72D176F2CE03}"/>
                  </a:ext>
                </a:extLst>
              </p:cNvPr>
              <p:cNvSpPr txBox="1"/>
              <p:nvPr/>
            </p:nvSpPr>
            <p:spPr>
              <a:xfrm>
                <a:off x="6067669" y="997789"/>
                <a:ext cx="6065810" cy="6810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i="1" dirty="0">
                    <a:latin typeface="Cambria Math" panose="02040503050406030204" pitchFamily="18" charset="0"/>
                  </a:rPr>
                  <a:t>p=4 </a:t>
                </a:r>
                <a:r>
                  <a:rPr lang="en-US" sz="2800" dirty="0">
                    <a:latin typeface="Cambria Math" panose="02040503050406030204" pitchFamily="18" charset="0"/>
                  </a:rPr>
                  <a:t>(including intercept)</a:t>
                </a:r>
              </a:p>
              <a:p>
                <a:endParaRPr lang="en-US" sz="2800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activation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unit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layer 2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d>
                          <m:d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b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Vector form: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(2)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𝑾</m:t>
                          </m:r>
                        </m:e>
                        <m:sup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𝒃</m:t>
                          </m:r>
                        </m:e>
                        <m:sup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⋅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activation function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120356-CC5A-3BAE-E185-72D176F2C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669" y="997789"/>
                <a:ext cx="6065810" cy="6810647"/>
              </a:xfrm>
              <a:prstGeom prst="rect">
                <a:avLst/>
              </a:prstGeom>
              <a:blipFill>
                <a:blip r:embed="rId3"/>
                <a:stretch>
                  <a:fillRect l="-1809" r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99ACB83-6077-CAD5-1AF0-690429524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594" y="6187721"/>
            <a:ext cx="295072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93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BAF081335F53438FB3DECA02790C33" ma:contentTypeVersion="12" ma:contentTypeDescription="Create a new document." ma:contentTypeScope="" ma:versionID="ac90b204f2915ce2903e82f4f6e0708f">
  <xsd:schema xmlns:xsd="http://www.w3.org/2001/XMLSchema" xmlns:xs="http://www.w3.org/2001/XMLSchema" xmlns:p="http://schemas.microsoft.com/office/2006/metadata/properties" xmlns:ns3="c2084541-211b-4ee1-a940-0e2c741b8936" targetNamespace="http://schemas.microsoft.com/office/2006/metadata/properties" ma:root="true" ma:fieldsID="99fcc9956faaf089f844b4b067cde522" ns3:_="">
    <xsd:import namespace="c2084541-211b-4ee1-a940-0e2c741b893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84541-211b-4ee1-a940-0e2c741b89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E1D161-1525-4EAC-9705-DF515D9D0230}">
  <ds:schemaRefs>
    <ds:schemaRef ds:uri="http://schemas.microsoft.com/office/2006/documentManagement/types"/>
    <ds:schemaRef ds:uri="c2084541-211b-4ee1-a940-0e2c741b8936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9EC7596-CD38-4D13-9088-BE510BE7AB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24312C-9678-4627-97A4-4825C33E79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084541-211b-4ee1-a940-0e2c741b89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26790</TotalTime>
  <Words>3139</Words>
  <Application>Microsoft Office PowerPoint</Application>
  <PresentationFormat>Widescreen</PresentationFormat>
  <Paragraphs>730</Paragraphs>
  <Slides>58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Arial (Body</vt:lpstr>
      <vt:lpstr>Abadi</vt:lpstr>
      <vt:lpstr>Arial</vt:lpstr>
      <vt:lpstr>Calibri</vt:lpstr>
      <vt:lpstr>Calibri Light</vt:lpstr>
      <vt:lpstr>Cambria Math</vt:lpstr>
      <vt:lpstr>Helvetica</vt:lpstr>
      <vt:lpstr>Trebuchet MS</vt:lpstr>
      <vt:lpstr>Wingdings</vt:lpstr>
      <vt:lpstr>Wingdings 3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Polygenic Risk Score (PRS aggregate small genetic effects  using GWAS for risk prediction and stratification</vt:lpstr>
      <vt:lpstr>PowerPoint Presentation</vt:lpstr>
      <vt:lpstr>PowerPoint Presentation</vt:lpstr>
      <vt:lpstr>PowerPoint Presentation</vt:lpstr>
      <vt:lpstr>Nonlinear Encoder: Feed-Forward Neural Network</vt:lpstr>
      <vt:lpstr>Nonlinear Encoder: Feed-Forward Neural Network</vt:lpstr>
      <vt:lpstr>PowerPoint Presentation</vt:lpstr>
      <vt:lpstr>PowerPoint Presentation</vt:lpstr>
      <vt:lpstr>PowerPoint Presentation</vt:lpstr>
      <vt:lpstr>ALL-SUM: Coordinate descent optimization for Summary stats based L0L2 regression</vt:lpstr>
      <vt:lpstr>ALL-Sum achieves high prediction accuracy for continuous traits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brief introduction to ACAT</vt:lpstr>
      <vt:lpstr>STAAR WGS Analysis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Random Forest (Ensemble Prediction)</vt:lpstr>
      <vt:lpstr> Question  Given the success of ensemble methods for prediction, can we develop ensemble methods for hypothesis testing?  </vt:lpstr>
      <vt:lpstr> Ensemble Test  . Introduce random weights in base test statistics  . Use ACAT method to combine p-values of different base tests  </vt:lpstr>
      <vt:lpstr>Burden test</vt:lpstr>
      <vt:lpstr> Workflow of Ensemble Burden Test</vt:lpstr>
      <vt:lpstr>PowerPoint Presentation</vt:lpstr>
      <vt:lpstr>Summary of Ensemble Test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Yaowu Liu</dc:creator>
  <cp:lastModifiedBy>Lin, Xihong</cp:lastModifiedBy>
  <cp:revision>116</cp:revision>
  <dcterms:created xsi:type="dcterms:W3CDTF">2021-02-04T07:57:56Z</dcterms:created>
  <dcterms:modified xsi:type="dcterms:W3CDTF">2024-07-12T15:55:36Z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0x0101001BBAF081335F53438FB3DECA02790C33</vt:lpwstr>
  </property>
</Properties>
</file>