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5D5D"/>
    <a:srgbClr val="494949"/>
    <a:srgbClr val="5C5C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7"/>
    <p:restoredTop sz="94786"/>
  </p:normalViewPr>
  <p:slideViewPr>
    <p:cSldViewPr snapToGrid="0">
      <p:cViewPr varScale="1">
        <p:scale>
          <a:sx n="115" d="100"/>
          <a:sy n="115" d="100"/>
        </p:scale>
        <p:origin x="4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tr-TR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Title </a:t>
            </a:r>
            <a:r>
              <a:rPr lang="en-US" altLang="zh-CN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tr-TR" altLang="zh-CN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Times New Roman,</a:t>
            </a:r>
            <a:r>
              <a:rPr lang="zh-CN" altLang="en-US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altLang="zh-CN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Bold,</a:t>
            </a:r>
            <a:r>
              <a:rPr lang="zh-CN" altLang="en-US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altLang="zh-CN" sz="16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16</a:t>
            </a:r>
            <a:r>
              <a:rPr lang="tr-TR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defRPr>
          </a:pPr>
          <a:endParaRPr lang="zh-CN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XX 1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Sayfa1!$B$2:$B$5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FC6-5141-B6DA-1D57F8C32912}"/>
            </c:ext>
          </c:extLst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XX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Sayfa1!$C$2:$C$5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FC6-5141-B6DA-1D57F8C32912}"/>
            </c:ext>
          </c:extLst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XX 3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Sayfa1!$A$2:$A$5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Sayfa1!$D$2:$D$5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C6-5141-B6DA-1D57F8C3291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841092831"/>
        <c:axId val="1841084095"/>
      </c:barChart>
      <c:catAx>
        <c:axId val="184109283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41084095"/>
        <c:crosses val="autoZero"/>
        <c:auto val="1"/>
        <c:lblAlgn val="ctr"/>
        <c:lblOffset val="100"/>
        <c:noMultiLvlLbl val="0"/>
      </c:catAx>
      <c:valAx>
        <c:axId val="184108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841092831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303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436930-2185-FA6B-A354-22378BB21C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7F61C7B0-EF5A-AAF9-57DC-629B71FF8D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0C72DE-2EBC-25FC-A87D-E99E78C2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D9A8AE1-DD9C-B3F8-5E47-6AF3377E1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6B2233-4784-A34A-BEB5-BB2661D83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3742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27E969-D138-14C7-22F5-70149CC0E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68CA845-BF2A-5033-2117-22CB3E0F0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CEB92C7-D60C-5381-AEBE-B8101F482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9AA786-B9DA-54F2-9C32-397CDB9CC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5AB67FE-425B-D0CD-5984-382ABBF26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54644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9B1F2F7-8E2C-1337-5C87-E07B9A4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871F98E-2FEF-8DD1-1541-268EC034B4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71A703D-2BBD-171B-0D5F-C2D3D80BE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48F41C-8DCF-FDA7-E8AA-30AE1E0C6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A19677-CC85-2DDB-76EA-0E0BF1EB1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613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D037E7-1B87-D301-9278-18254B6D3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DF42B05-2DD3-E8FA-03AC-CDC340057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FF2651-D3E7-2AF8-CC68-F2D0C6DDC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67E207-16FA-5ACC-387A-DA7AEA679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8D8D27D-E32D-C6A2-EC89-AAEFF54F1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25996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1E4C51-29C6-9F2A-F14D-1D44D7C4AB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E882DF4-7C44-1544-6372-058170C0D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97FF94-41CB-AE12-E217-0115D625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F341294-F257-4B03-25D4-A06446B9B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6ED494-A602-69E4-3E19-285EC5915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2163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9C2078-5996-6589-E197-1E465581F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B31A9E3-937A-B4A8-9689-672D1DDD3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E2215DE-FA09-8AA5-ADE3-F4DC92252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09D4E0F-2D8D-153B-D09A-16ECB3DE3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8A79B29-43BB-D818-6F8D-EB8B1F178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13DB207-E832-8A09-7D9E-7441A6D9D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751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A2404E8-3FE0-AB1D-F5CD-CA82BEE9B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279A5E2-0A9A-176A-08DE-C2D421E4DB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9ED8E17-8EFE-FB1E-CB7B-09C3991EF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4E4C88F-DD91-46FB-4DAD-EBA4E55C56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903F719-10A6-F6F6-B10B-32425D1BE1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72B8B89-C51B-66B3-340D-073115E18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746DB50-A6B4-6CB9-5D7B-FD75DF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9BA6377-34A7-F3D1-8696-852F0E38C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073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5A3A2F3-3559-0BCA-19B9-861379102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6E8C469-B17D-CFA7-1E40-7D1F93F1A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B603A3C-FE30-7E4F-1168-8AA44B8DC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1C1526D-160E-4114-4652-D6CA36871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862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491EE13-C645-9FB1-ACCE-489E2812C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42A2671-03B7-54DE-2322-0759D0F22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48D6085-885D-B5CF-4622-4F2037CC1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17325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D8443C-37B1-38C6-AD05-642611FA6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DED2127-96CF-28E6-4FE9-240902C738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C2B1678-882F-8457-97FA-602FEA86E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9A74671-11D6-A7F9-C215-D1DE650DC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3FC1EFC-ACC6-AFE7-066D-2228C9083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D4682DE-2D37-C482-1BA1-06AA074F5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987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ACFEF10-9A9F-C65C-7A77-78D4FF6BF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7A2B2BA-73A5-FF30-91B8-D2C26E914E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1C061A7-CE24-0913-0236-D430706D18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64956B9-36CD-7C06-DF49-C2BB7469BF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32759F0-A204-881A-A9C4-7E8895C3F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1870223-32B1-8E5A-0E45-34056506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391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A054B26-89CC-C4B9-CB1A-D42D4D4C2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C2AAAEE-186B-5EEE-0343-498B97230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ED2027-BF98-C8C3-280D-1B521170C6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FFAB0E7-7D04-AE4D-A95C-4D5B4F11DF2B}" type="datetimeFigureOut">
              <a:t>2024/8/29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B81AE6C-F3A3-0640-5B9C-D3F2923B2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155D17B-0BC6-D018-2D64-D16347B9BA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A6C1FE-690D-2444-8D8F-EF995E6EF5CF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9352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00435A2-7AFA-E772-BFA9-555F74E61E6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D09787A-A470-6457-35BD-FD68DA878C2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45C1C2C-95CC-9DD6-BB4F-02F8D1581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8" name="图片 7" descr="图片包含 文本&#10;&#10;描述已自动生成">
            <a:extLst>
              <a:ext uri="{FF2B5EF4-FFF2-40B4-BE49-F238E27FC236}">
                <a16:creationId xmlns:a16="http://schemas.microsoft.com/office/drawing/2014/main" id="{ABE79406-0443-C98E-0A0A-7C84BB49C8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B760886-AD47-2CDF-9854-1DD614A3AE6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5090D944-E8DA-B346-075D-4172E7DAA413}"/>
              </a:ext>
            </a:extLst>
          </p:cNvPr>
          <p:cNvSpPr txBox="1"/>
          <p:nvPr/>
        </p:nvSpPr>
        <p:spPr>
          <a:xfrm>
            <a:off x="962124" y="1912002"/>
            <a:ext cx="89840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LINKING</a:t>
            </a:r>
            <a:r>
              <a:rPr kumimoji="1" lang="zh-CN" altLang="en-US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CULTURE</a:t>
            </a:r>
            <a:r>
              <a:rPr kumimoji="1" lang="zh-CN" altLang="en-US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AND</a:t>
            </a:r>
            <a:r>
              <a:rPr kumimoji="1" lang="zh-CN" altLang="en-US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rgbClr val="5D5D5D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NATURE</a:t>
            </a:r>
            <a:endParaRPr kumimoji="1" lang="zh-CN" altLang="en-US" sz="4400">
              <a:solidFill>
                <a:srgbClr val="5D5D5D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4DB3D9B2-848C-A0F8-BAAA-F75C5EF08560}"/>
              </a:ext>
            </a:extLst>
          </p:cNvPr>
          <p:cNvSpPr txBox="1"/>
          <p:nvPr/>
        </p:nvSpPr>
        <p:spPr>
          <a:xfrm>
            <a:off x="902403" y="1873374"/>
            <a:ext cx="90437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LINKING</a:t>
            </a:r>
            <a:r>
              <a:rPr kumimoji="1" lang="zh-CN" altLang="en-US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CULTURE</a:t>
            </a:r>
            <a:r>
              <a:rPr kumimoji="1" lang="zh-CN" altLang="en-US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AND</a:t>
            </a:r>
            <a:r>
              <a:rPr kumimoji="1" lang="zh-CN" altLang="en-US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4400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NATURE</a:t>
            </a:r>
            <a:endParaRPr kumimoji="1" lang="zh-CN" altLang="en-US" sz="4400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53FA1F8-F29D-8A36-D036-DE902A6AAD2E}"/>
              </a:ext>
            </a:extLst>
          </p:cNvPr>
          <p:cNvSpPr txBox="1"/>
          <p:nvPr/>
        </p:nvSpPr>
        <p:spPr>
          <a:xfrm>
            <a:off x="1646806" y="2593164"/>
            <a:ext cx="77257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ICCROM-BFU HERITAGE &amp; LANDSCAPE CONSERVATION </a:t>
            </a:r>
          </a:p>
          <a:p>
            <a:pPr algn="r"/>
            <a:r>
              <a:rPr kumimoji="1" lang="en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CONFERENCE 2024 </a:t>
            </a:r>
          </a:p>
          <a:p>
            <a:pPr algn="r"/>
            <a:endParaRPr kumimoji="1" lang="zh-CN" altLang="en-US">
              <a:solidFill>
                <a:schemeClr val="bg1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F8BD4BF-824A-0D0A-7644-C7F9445834D4}"/>
              </a:ext>
            </a:extLst>
          </p:cNvPr>
          <p:cNvSpPr txBox="1"/>
          <p:nvPr/>
        </p:nvSpPr>
        <p:spPr>
          <a:xfrm>
            <a:off x="3323482" y="3362605"/>
            <a:ext cx="6098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连接文化和自然</a:t>
            </a:r>
          </a:p>
          <a:p>
            <a:pPr algn="r"/>
            <a:r>
              <a:rPr lang="zh-CN" altLang="en-US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ICCROM-BFU 2024遗产与景观保护大会</a:t>
            </a:r>
            <a:endParaRPr lang="en-US" altLang="zh-CN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lang="en-US" altLang="zh-CN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19-21</a:t>
            </a:r>
            <a:r>
              <a:rPr lang="zh-CN" altLang="en-US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 </a:t>
            </a:r>
            <a:r>
              <a:rPr lang="en-US" altLang="zh-CN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Oct.2024</a:t>
            </a:r>
            <a:endParaRPr lang="zh-CN" altLang="en-US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B81E38F-CEAB-1B64-5F01-A7E9942E1D97}"/>
              </a:ext>
            </a:extLst>
          </p:cNvPr>
          <p:cNvSpPr/>
          <p:nvPr/>
        </p:nvSpPr>
        <p:spPr>
          <a:xfrm>
            <a:off x="962124" y="4922330"/>
            <a:ext cx="7553429" cy="1753265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7DB3E59-975C-9E80-274E-B47C9CB74053}"/>
              </a:ext>
            </a:extLst>
          </p:cNvPr>
          <p:cNvSpPr txBox="1"/>
          <p:nvPr/>
        </p:nvSpPr>
        <p:spPr>
          <a:xfrm>
            <a:off x="1251796" y="5076607"/>
            <a:ext cx="73230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altLang="zh-CN" sz="1800" b="1" dirty="0" err="1">
                <a:latin typeface="Roboto" panose="02000000000000000000" pitchFamily="2" charset="0"/>
                <a:ea typeface="Roboto" panose="02000000000000000000" pitchFamily="2" charset="0"/>
              </a:rPr>
              <a:t>Important</a:t>
            </a:r>
            <a:r>
              <a:rPr lang="tr-TR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zh-CN" sz="1800" b="1" dirty="0" err="1">
                <a:latin typeface="Roboto" panose="02000000000000000000" pitchFamily="2" charset="0"/>
                <a:ea typeface="Roboto" panose="02000000000000000000" pitchFamily="2" charset="0"/>
              </a:rPr>
              <a:t>N</a:t>
            </a:r>
            <a:r>
              <a:rPr lang="tr-TR" altLang="zh-CN" sz="1800" b="1" dirty="0" err="1">
                <a:latin typeface="Roboto" panose="02000000000000000000" pitchFamily="2" charset="0"/>
                <a:ea typeface="Roboto" panose="02000000000000000000" pitchFamily="2" charset="0"/>
              </a:rPr>
              <a:t>otes</a:t>
            </a:r>
            <a:r>
              <a:rPr lang="tr-TR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(this</a:t>
            </a:r>
            <a:r>
              <a:rPr lang="zh-CN" altLang="en-US" sz="1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part</a:t>
            </a:r>
            <a:r>
              <a:rPr lang="zh-CN" altLang="en-US" sz="1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should</a:t>
            </a:r>
            <a:r>
              <a:rPr lang="zh-CN" altLang="en-US" sz="1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be</a:t>
            </a:r>
            <a:r>
              <a:rPr lang="zh-CN" altLang="en-US" sz="18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n-US" altLang="zh-CN" sz="1800" b="1" dirty="0">
                <a:latin typeface="Roboto" panose="02000000000000000000" pitchFamily="2" charset="0"/>
                <a:ea typeface="Roboto" panose="02000000000000000000" pitchFamily="2" charset="0"/>
              </a:rPr>
              <a:t>deleted)</a:t>
            </a:r>
            <a:endParaRPr lang="tr-TR" altLang="zh-CN" sz="1800" b="1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The presentation's text should be written in English.</a:t>
            </a:r>
            <a:endParaRPr lang="tr-TR" altLang="zh-CN" sz="18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Short sentences should be used in texts. </a:t>
            </a:r>
            <a:endParaRPr lang="tr-TR" altLang="zh-CN" sz="18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Visuals and graphics should be high resolution.</a:t>
            </a:r>
            <a:endParaRPr lang="tr-TR" altLang="zh-CN" sz="18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The presentations are limited to a maximum of 15 minutes</a:t>
            </a:r>
            <a:r>
              <a:rPr lang="tr-TR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tr-TR" altLang="zh-CN" sz="1800" dirty="0" err="1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with</a:t>
            </a:r>
            <a:r>
              <a:rPr lang="tr-TR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Q&amp;A.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7226E72-7383-87D4-98C1-40CF9FD54B03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69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906162" y="1865869"/>
            <a:ext cx="10379675" cy="22714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71D414C-1AFE-477D-1230-B1F18FB0C0A0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9E9BBA7-1645-AB75-F80C-19C5B5A8DE02}"/>
              </a:ext>
            </a:extLst>
          </p:cNvPr>
          <p:cNvSpPr/>
          <p:nvPr/>
        </p:nvSpPr>
        <p:spPr>
          <a:xfrm>
            <a:off x="906162" y="4525357"/>
            <a:ext cx="10379675" cy="89501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Alt Başlık 2">
            <a:extLst>
              <a:ext uri="{FF2B5EF4-FFF2-40B4-BE49-F238E27FC236}">
                <a16:creationId xmlns:a16="http://schemas.microsoft.com/office/drawing/2014/main" id="{239C80E9-A617-9F17-50B9-9673ABC6D69A}"/>
              </a:ext>
            </a:extLst>
          </p:cNvPr>
          <p:cNvSpPr txBox="1">
            <a:spLocks/>
          </p:cNvSpPr>
          <p:nvPr/>
        </p:nvSpPr>
        <p:spPr>
          <a:xfrm>
            <a:off x="1523999" y="2123508"/>
            <a:ext cx="9144000" cy="165576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PAPER TITLE</a:t>
            </a:r>
            <a:r>
              <a:rPr lang="zh-CN" altLang="en-US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(</a:t>
            </a:r>
            <a:r>
              <a:rPr lang="tr-TR" altLang="zh-CN" sz="2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Times New Roman,</a:t>
            </a:r>
            <a:r>
              <a:rPr lang="zh-CN" altLang="en-US" sz="2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Bold,</a:t>
            </a:r>
            <a:r>
              <a:rPr lang="zh-CN" altLang="en-US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28</a:t>
            </a:r>
            <a:r>
              <a:rPr lang="en-US" altLang="zh-CN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)</a:t>
            </a:r>
            <a:endParaRPr lang="en-US" b="1" dirty="0">
              <a:latin typeface="Times New Roman" panose="02020603050405020304" pitchFamily="18" charset="0"/>
              <a:ea typeface="Roboto Black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EEB947-ACBB-400B-42DD-4F625D8A247C}"/>
              </a:ext>
            </a:extLst>
          </p:cNvPr>
          <p:cNvSpPr txBox="1"/>
          <p:nvPr/>
        </p:nvSpPr>
        <p:spPr>
          <a:xfrm>
            <a:off x="1978417" y="4757262"/>
            <a:ext cx="8326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Author’s </a:t>
            </a:r>
            <a:r>
              <a:rPr lang="tr-TR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Name/Organization/Title/Research Area (Times New Roman,</a:t>
            </a:r>
            <a:r>
              <a:rPr lang="en-US" altLang="zh-CN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Bold,</a:t>
            </a:r>
            <a:r>
              <a:rPr lang="zh-CN" altLang="en-US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lang="en-US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</a:t>
            </a:r>
            <a:r>
              <a:rPr lang="tr-TR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8)</a:t>
            </a:r>
            <a:endParaRPr lang="en-US" altLang="zh-CN" sz="1800" dirty="0">
              <a:latin typeface="Times New Roman" panose="02020603050405020304" pitchFamily="18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62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385496" y="1212693"/>
            <a:ext cx="11426753" cy="53080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9C2A52-BDA0-47E8-4FA9-881DA1250201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2C521B-1648-2E2C-9BD4-5698F376ABCD}"/>
              </a:ext>
            </a:extLst>
          </p:cNvPr>
          <p:cNvSpPr txBox="1"/>
          <p:nvPr/>
        </p:nvSpPr>
        <p:spPr>
          <a:xfrm>
            <a:off x="524656" y="1379095"/>
            <a:ext cx="1100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SUBTITLE</a:t>
            </a:r>
            <a:r>
              <a:rPr lang="en-US" altLang="zh-CN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 (</a:t>
            </a:r>
            <a:r>
              <a:rPr lang="tr-TR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Times New Roman, Bold, </a:t>
            </a:r>
            <a:r>
              <a:rPr lang="en-US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18</a:t>
            </a:r>
            <a:r>
              <a:rPr lang="en-US" altLang="zh-CN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B6693B9E-9E93-FB49-7D08-E61FE9412374}"/>
              </a:ext>
            </a:extLst>
          </p:cNvPr>
          <p:cNvSpPr txBox="1"/>
          <p:nvPr/>
        </p:nvSpPr>
        <p:spPr>
          <a:xfrm>
            <a:off x="520839" y="1781717"/>
            <a:ext cx="111272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Text</a:t>
            </a:r>
            <a:r>
              <a:rPr kumimoji="1" lang="zh-CN" altLang="en-US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(</a:t>
            </a:r>
            <a:r>
              <a:rPr lang="tr-TR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Times New Roman,</a:t>
            </a:r>
            <a:r>
              <a:rPr lang="en-US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18</a:t>
            </a:r>
            <a:r>
              <a:rPr kumimoji="1" lang="en-US" altLang="zh-CN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)</a:t>
            </a:r>
            <a:r>
              <a:rPr kumimoji="1" lang="en-US" altLang="zh-CN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kumimoji="1" lang="zh-CN" altLang="en-US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 </a:t>
            </a:r>
            <a:endParaRPr lang="tr-TR" altLang="zh-CN" dirty="0">
              <a:latin typeface="Times New Roman" panose="02020603050405020304" pitchFamily="18" charset="0"/>
              <a:ea typeface="Roboto Medium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155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385496" y="1212693"/>
            <a:ext cx="11426753" cy="5308028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9C2A52-BDA0-47E8-4FA9-881DA1250201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62C521B-1648-2E2C-9BD4-5698F376ABCD}"/>
              </a:ext>
            </a:extLst>
          </p:cNvPr>
          <p:cNvSpPr txBox="1"/>
          <p:nvPr/>
        </p:nvSpPr>
        <p:spPr>
          <a:xfrm>
            <a:off x="524656" y="1379095"/>
            <a:ext cx="11002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SUBTITLE</a:t>
            </a:r>
            <a:r>
              <a:rPr lang="en-US" altLang="zh-CN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 (</a:t>
            </a:r>
            <a:r>
              <a:rPr lang="tr-TR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Times New Roman, Bold, </a:t>
            </a:r>
            <a:r>
              <a:rPr lang="en-US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18</a:t>
            </a:r>
            <a:r>
              <a:rPr lang="en-US" altLang="zh-CN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10" name="Grafik 6">
            <a:extLst>
              <a:ext uri="{FF2B5EF4-FFF2-40B4-BE49-F238E27FC236}">
                <a16:creationId xmlns:a16="http://schemas.microsoft.com/office/drawing/2014/main" id="{6A4FA81E-D4CB-0DB0-3541-850887A25D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1971625"/>
              </p:ext>
            </p:extLst>
          </p:nvPr>
        </p:nvGraphicFramePr>
        <p:xfrm>
          <a:off x="733949" y="1844940"/>
          <a:ext cx="6290774" cy="43922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文本框 11">
            <a:extLst>
              <a:ext uri="{FF2B5EF4-FFF2-40B4-BE49-F238E27FC236}">
                <a16:creationId xmlns:a16="http://schemas.microsoft.com/office/drawing/2014/main" id="{ECD8FAE8-0A68-1229-CC49-88D5FBF39D9E}"/>
              </a:ext>
            </a:extLst>
          </p:cNvPr>
          <p:cNvSpPr txBox="1"/>
          <p:nvPr/>
        </p:nvSpPr>
        <p:spPr>
          <a:xfrm>
            <a:off x="7146721" y="1781717"/>
            <a:ext cx="45435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Text</a:t>
            </a:r>
            <a:r>
              <a:rPr kumimoji="1" lang="zh-CN" altLang="en-US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(</a:t>
            </a:r>
            <a:r>
              <a:rPr lang="tr-TR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Times New Roman,</a:t>
            </a:r>
            <a:r>
              <a:rPr lang="en-US" altLang="zh-CN" sz="1800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18</a:t>
            </a:r>
            <a:r>
              <a:rPr kumimoji="1" lang="en-US" altLang="zh-CN" dirty="0">
                <a:latin typeface="Times New Roman" panose="02020603050405020304" pitchFamily="18" charset="0"/>
                <a:ea typeface="Roboto Medium" panose="02000000000000000000" pitchFamily="2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090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DCB0A63-41B6-0BF6-781F-7C4A0FB20D3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667001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E323B129-52FE-9A51-F8A1-06F30953B349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5852" y="-1"/>
            <a:ext cx="9846148" cy="6858001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5986A37-966C-4FB7-CEAF-BEE4B007E63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14394"/>
            <a:ext cx="2624436" cy="424360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A7147EB-BF48-E26F-481D-B23CA1C4CA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7" y="182405"/>
            <a:ext cx="3185840" cy="627809"/>
          </a:xfrm>
          <a:prstGeom prst="rect">
            <a:avLst/>
          </a:prstGeom>
        </p:spPr>
      </p:pic>
      <p:pic>
        <p:nvPicPr>
          <p:cNvPr id="6" name="图片 5" descr="图片包含 文本&#10;&#10;描述已自动生成">
            <a:extLst>
              <a:ext uri="{FF2B5EF4-FFF2-40B4-BE49-F238E27FC236}">
                <a16:creationId xmlns:a16="http://schemas.microsoft.com/office/drawing/2014/main" id="{1F687A9C-56D3-C44D-9844-872F8D8E3A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6204" y="182405"/>
            <a:ext cx="1980458" cy="84788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425EDD2-65CA-9210-CFB0-7D18C4F18B51}"/>
              </a:ext>
            </a:extLst>
          </p:cNvPr>
          <p:cNvSpPr/>
          <p:nvPr/>
        </p:nvSpPr>
        <p:spPr>
          <a:xfrm>
            <a:off x="906162" y="1865869"/>
            <a:ext cx="10379675" cy="227141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71D414C-1AFE-477D-1230-B1F18FB0C0A0}"/>
              </a:ext>
            </a:extLst>
          </p:cNvPr>
          <p:cNvSpPr txBox="1"/>
          <p:nvPr/>
        </p:nvSpPr>
        <p:spPr>
          <a:xfrm>
            <a:off x="7234250" y="230955"/>
            <a:ext cx="271195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【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中国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·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</a:t>
            </a:r>
            <a:r>
              <a:rPr kumimoji="1" lang="en-US" altLang="zh-CN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】</a:t>
            </a:r>
            <a:r>
              <a:rPr kumimoji="1" lang="zh-CN" altLang="en-US" sz="1400">
                <a:solidFill>
                  <a:schemeClr val="bg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北京林业大学</a:t>
            </a:r>
            <a:endParaRPr kumimoji="1" lang="en-US" altLang="zh-CN" sz="1400">
              <a:solidFill>
                <a:schemeClr val="bg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  <a:p>
            <a:pPr algn="r"/>
            <a:r>
              <a:rPr kumimoji="1" lang="en" altLang="zh-CN" sz="1200">
                <a:solidFill>
                  <a:schemeClr val="bg1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BEIJING FORESTRY UNIVERSITY, BEIJING, CHINA</a:t>
            </a:r>
            <a:endParaRPr kumimoji="1" lang="zh-CN" altLang="en-US" sz="1200">
              <a:solidFill>
                <a:schemeClr val="bg1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9E9BBA7-1645-AB75-F80C-19C5B5A8DE02}"/>
              </a:ext>
            </a:extLst>
          </p:cNvPr>
          <p:cNvSpPr/>
          <p:nvPr/>
        </p:nvSpPr>
        <p:spPr>
          <a:xfrm>
            <a:off x="906162" y="4525357"/>
            <a:ext cx="10379675" cy="895017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Alt Başlık 2">
            <a:extLst>
              <a:ext uri="{FF2B5EF4-FFF2-40B4-BE49-F238E27FC236}">
                <a16:creationId xmlns:a16="http://schemas.microsoft.com/office/drawing/2014/main" id="{239C80E9-A617-9F17-50B9-9673ABC6D69A}"/>
              </a:ext>
            </a:extLst>
          </p:cNvPr>
          <p:cNvSpPr txBox="1">
            <a:spLocks/>
          </p:cNvSpPr>
          <p:nvPr/>
        </p:nvSpPr>
        <p:spPr>
          <a:xfrm>
            <a:off x="1523999" y="2123508"/>
            <a:ext cx="9144000" cy="165576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r-TR" b="1" dirty="0">
                <a:latin typeface="Times New Roman" panose="02020603050405020304" pitchFamily="18" charset="0"/>
                <a:ea typeface="Roboto Black" panose="02000000000000000000" pitchFamily="2" charset="0"/>
                <a:cs typeface="Times New Roman" panose="02020603050405020304" pitchFamily="18" charset="0"/>
              </a:rPr>
              <a:t>&lt;THANK YOU&gt; PAGE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DEEB947-ACBB-400B-42DD-4F625D8A247C}"/>
              </a:ext>
            </a:extLst>
          </p:cNvPr>
          <p:cNvSpPr txBox="1"/>
          <p:nvPr/>
        </p:nvSpPr>
        <p:spPr>
          <a:xfrm>
            <a:off x="1978417" y="4757262"/>
            <a:ext cx="83260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>
                <a:latin typeface="Times New Roman" panose="02020603050405020304" pitchFamily="18" charset="0"/>
                <a:ea typeface="Roboto" panose="02000000000000000000" pitchFamily="2" charset="0"/>
                <a:cs typeface="Times New Roman" panose="02020603050405020304" pitchFamily="18" charset="0"/>
              </a:rPr>
              <a:t>Additional information can be added here.</a:t>
            </a:r>
          </a:p>
        </p:txBody>
      </p:sp>
    </p:spTree>
    <p:extLst>
      <p:ext uri="{BB962C8B-B14F-4D97-AF65-F5344CB8AC3E}">
        <p14:creationId xmlns:p14="http://schemas.microsoft.com/office/powerpoint/2010/main" val="32339925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245</Words>
  <Application>Microsoft Macintosh PowerPoint</Application>
  <PresentationFormat>宽屏</PresentationFormat>
  <Paragraphs>31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等线</vt:lpstr>
      <vt:lpstr>等线 Light</vt:lpstr>
      <vt:lpstr>SimSun</vt:lpstr>
      <vt:lpstr>Microsoft YaHei</vt:lpstr>
      <vt:lpstr>Arial</vt:lpstr>
      <vt:lpstr>Roboto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Xue Qing</dc:creator>
  <cp:lastModifiedBy>Xue Qing</cp:lastModifiedBy>
  <cp:revision>14</cp:revision>
  <dcterms:created xsi:type="dcterms:W3CDTF">2024-08-27T06:59:54Z</dcterms:created>
  <dcterms:modified xsi:type="dcterms:W3CDTF">2024-08-29T03:33:30Z</dcterms:modified>
</cp:coreProperties>
</file>