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0"/>
  </p:notesMasterIdLst>
  <p:sldIdLst>
    <p:sldId id="256" r:id="rId2"/>
    <p:sldId id="259" r:id="rId3"/>
    <p:sldId id="276" r:id="rId4"/>
    <p:sldId id="262" r:id="rId5"/>
    <p:sldId id="280" r:id="rId6"/>
    <p:sldId id="297" r:id="rId7"/>
    <p:sldId id="298" r:id="rId8"/>
    <p:sldId id="299" r:id="rId9"/>
    <p:sldId id="300" r:id="rId10"/>
    <p:sldId id="301" r:id="rId11"/>
    <p:sldId id="294" r:id="rId12"/>
    <p:sldId id="293" r:id="rId13"/>
    <p:sldId id="295" r:id="rId14"/>
    <p:sldId id="296" r:id="rId15"/>
    <p:sldId id="303" r:id="rId16"/>
    <p:sldId id="302" r:id="rId17"/>
    <p:sldId id="304" r:id="rId18"/>
    <p:sldId id="305" r:id="rId19"/>
    <p:sldId id="308" r:id="rId20"/>
    <p:sldId id="309" r:id="rId21"/>
    <p:sldId id="307" r:id="rId22"/>
    <p:sldId id="310" r:id="rId23"/>
    <p:sldId id="311" r:id="rId24"/>
    <p:sldId id="312" r:id="rId25"/>
    <p:sldId id="313" r:id="rId26"/>
    <p:sldId id="314" r:id="rId27"/>
    <p:sldId id="315" r:id="rId28"/>
    <p:sldId id="272" r:id="rId29"/>
  </p:sldIdLst>
  <p:sldSz cx="9144000" cy="5143500" type="screen16x9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E2E2"/>
    <a:srgbClr val="8CD9D8"/>
    <a:srgbClr val="4C4C4C"/>
    <a:srgbClr val="1B1D42"/>
    <a:srgbClr val="37E2C8"/>
    <a:srgbClr val="FFFFFF"/>
    <a:srgbClr val="2192B9"/>
    <a:srgbClr val="1013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5"/>
    <p:restoredTop sz="94569"/>
  </p:normalViewPr>
  <p:slideViewPr>
    <p:cSldViewPr snapToGrid="0" snapToObjects="1">
      <p:cViewPr varScale="1">
        <p:scale>
          <a:sx n="140" d="100"/>
          <a:sy n="140" d="100"/>
        </p:scale>
        <p:origin x="690" y="-30"/>
      </p:cViewPr>
      <p:guideLst>
        <p:guide orient="horz" pos="1846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02E368-C382-F640-A44C-DB7F70A7B7CE}" type="datetimeFigureOut">
              <a:rPr kumimoji="1" lang="zh-CN" altLang="en-US" smtClean="0"/>
              <a:t>2020/6/3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x-none" smtClean="0"/>
              <a:t>单击此处编辑母版文本样式</a:t>
            </a:r>
          </a:p>
          <a:p>
            <a:pPr lvl="1"/>
            <a:r>
              <a:rPr kumimoji="1" lang="zh-CN" altLang="x-none" smtClean="0"/>
              <a:t>二级</a:t>
            </a:r>
          </a:p>
          <a:p>
            <a:pPr lvl="2"/>
            <a:r>
              <a:rPr kumimoji="1" lang="zh-CN" altLang="x-none" smtClean="0"/>
              <a:t>三级</a:t>
            </a:r>
          </a:p>
          <a:p>
            <a:pPr lvl="3"/>
            <a:r>
              <a:rPr kumimoji="1" lang="zh-CN" altLang="x-none" smtClean="0"/>
              <a:t>四级</a:t>
            </a:r>
          </a:p>
          <a:p>
            <a:pPr lvl="4"/>
            <a:r>
              <a:rPr kumimoji="1" lang="zh-CN" altLang="x-none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80D1F1-B31D-7745-A4A2-F9B1AA4FA4F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38205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试卷名称简述</a:t>
            </a:r>
            <a:r>
              <a:rPr lang="en-US" altLang="zh-CN"/>
              <a:t>“</a:t>
            </a:r>
            <a:r>
              <a:rPr lang="zh-CN" altLang="en-US"/>
              <a:t>人文医学</a:t>
            </a:r>
            <a:r>
              <a:rPr lang="en-US" altLang="zh-CN"/>
              <a:t>”</a:t>
            </a:r>
            <a:r>
              <a:rPr lang="zh-CN" altLang="en-US"/>
              <a:t>，点击到最后几页，查询未参加考核或者不合格清单，同时对已完成人文医学进行逐项确认或批量确认</a:t>
            </a:r>
          </a:p>
        </p:txBody>
      </p:sp>
    </p:spTree>
    <p:extLst>
      <p:ext uri="{BB962C8B-B14F-4D97-AF65-F5344CB8AC3E}">
        <p14:creationId xmlns:p14="http://schemas.microsoft.com/office/powerpoint/2010/main" val="17669561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52137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41253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18362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1656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53242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47785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45682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96176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55056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3193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83012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37680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40969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62760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97428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96529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>
                <a:sym typeface="+mn-ea"/>
              </a:rPr>
              <a:t>注意二维码扫描位置，防止出现泄漏</a:t>
            </a:r>
            <a:endParaRPr lang="zh-CN" altLang="en-US"/>
          </a:p>
          <a:p>
            <a:r>
              <a:rPr lang="zh-CN" altLang="en-US">
                <a:sym typeface="+mn-ea"/>
              </a:rPr>
              <a:t>扫描二维码过程，自动定位进入考场的考试信息及</a:t>
            </a:r>
            <a:r>
              <a:rPr lang="en-US" altLang="zh-CN">
                <a:sym typeface="+mn-ea"/>
              </a:rPr>
              <a:t>GSP</a:t>
            </a:r>
            <a:r>
              <a:rPr lang="zh-CN" altLang="en-US">
                <a:sym typeface="+mn-ea"/>
              </a:rPr>
              <a:t>地理位置</a:t>
            </a:r>
            <a:endParaRPr lang="zh-CN" altLang="en-US"/>
          </a:p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83539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5420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 panose="020B0604020202090204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 panose="020B0604020202090204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 panose="020B060402020209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 panose="020B0604020202090204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 panose="020B0604020202090204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9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9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9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9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2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13.pn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3.pn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3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3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3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.png"/><Relationship Id="rId4" Type="http://schemas.openxmlformats.org/officeDocument/2006/relationships/image" Target="../media/image17.png"/><Relationship Id="rId9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2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2.png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2.png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2.png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2.png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资源 1@4x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088" y="403466"/>
            <a:ext cx="3936146" cy="4320629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920942" y="3227690"/>
            <a:ext cx="1783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 smtClean="0">
                <a:solidFill>
                  <a:schemeClr val="bg1">
                    <a:lumMod val="65000"/>
                  </a:schemeClr>
                </a:solidFill>
                <a:latin typeface="Alibaba PuHuiTi Bold"/>
                <a:ea typeface="Alibaba PuHuiTi Bold"/>
                <a:cs typeface="Alibaba PuHuiTi Bold"/>
              </a:rPr>
              <a:t>主讲人：彭立军</a:t>
            </a:r>
          </a:p>
        </p:txBody>
      </p:sp>
      <p:pic>
        <p:nvPicPr>
          <p:cNvPr id="14" name="图片 13" descr="医师服务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62" y="266188"/>
            <a:ext cx="1312204" cy="287998"/>
          </a:xfrm>
          <a:prstGeom prst="rect">
            <a:avLst/>
          </a:prstGeom>
        </p:spPr>
      </p:pic>
      <p:sp>
        <p:nvSpPr>
          <p:cNvPr id="17" name="标题 1"/>
          <p:cNvSpPr txBox="1"/>
          <p:nvPr/>
        </p:nvSpPr>
        <p:spPr>
          <a:xfrm>
            <a:off x="394974" y="1905544"/>
            <a:ext cx="5776228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kumimoji="1" lang="zh-CN" altLang="en-US" sz="3200" spc="300" dirty="0">
                <a:solidFill>
                  <a:schemeClr val="tx1"/>
                </a:solidFill>
                <a:latin typeface="Arial" panose="020B0604020202090204"/>
                <a:ea typeface="Alibaba PuHuiTi Heavy"/>
                <a:cs typeface="Arial" panose="020B0604020202090204"/>
              </a:rPr>
              <a:t>手机集中考核系统操作培训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资源 19@2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137" y="0"/>
            <a:ext cx="4772077" cy="5143500"/>
          </a:xfrm>
          <a:prstGeom prst="rect">
            <a:avLst/>
          </a:prstGeom>
        </p:spPr>
      </p:pic>
      <p:pic>
        <p:nvPicPr>
          <p:cNvPr id="6" name="图片 5" descr="资源 21@4x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55" y="152327"/>
            <a:ext cx="612000" cy="639568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06409" y="284651"/>
            <a:ext cx="3503703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600" b="1" dirty="0">
                <a:solidFill>
                  <a:srgbClr val="1B1D42"/>
                </a:solidFill>
                <a:latin typeface="Abadi MT Condensed Extra Bold"/>
                <a:ea typeface="Alibaba PuHuiTi"/>
                <a:cs typeface="Abadi MT Condensed Extra Bold"/>
              </a:rPr>
              <a:t>考场设置</a:t>
            </a:r>
          </a:p>
        </p:txBody>
      </p:sp>
      <p:pic>
        <p:nvPicPr>
          <p:cNvPr id="4" name="图片 3" descr="医师服务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152" y="266188"/>
            <a:ext cx="1312204" cy="287998"/>
          </a:xfrm>
          <a:prstGeom prst="rect">
            <a:avLst/>
          </a:prstGeom>
        </p:spPr>
      </p:pic>
      <p:sp>
        <p:nvSpPr>
          <p:cNvPr id="71" name="文本框 70"/>
          <p:cNvSpPr txBox="1"/>
          <p:nvPr/>
        </p:nvSpPr>
        <p:spPr>
          <a:xfrm>
            <a:off x="4106333" y="496358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145415" y="1592580"/>
            <a:ext cx="180340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第七步：</a:t>
            </a:r>
          </a:p>
          <a:p>
            <a:r>
              <a:rPr lang="zh-CN" altLang="en-US"/>
              <a:t>下载打印考场二维码。如果二维码泄漏，可以重新生成二维码</a:t>
            </a:r>
          </a:p>
        </p:txBody>
      </p:sp>
      <p:pic>
        <p:nvPicPr>
          <p:cNvPr id="2" name="图片 1" descr="二维码下载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48815" y="908685"/>
            <a:ext cx="7143750" cy="40551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资源 19@2x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137" y="0"/>
            <a:ext cx="4772077" cy="5143500"/>
          </a:xfrm>
          <a:prstGeom prst="rect">
            <a:avLst/>
          </a:prstGeom>
        </p:spPr>
      </p:pic>
      <p:pic>
        <p:nvPicPr>
          <p:cNvPr id="6" name="图片 5" descr="资源 21@4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55" y="152327"/>
            <a:ext cx="612000" cy="639568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06409" y="266236"/>
            <a:ext cx="3503703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600" b="1" dirty="0">
                <a:solidFill>
                  <a:srgbClr val="1B1D42"/>
                </a:solidFill>
                <a:latin typeface="Abadi MT Condensed Extra Bold"/>
                <a:ea typeface="Alibaba PuHuiTi"/>
                <a:cs typeface="Abadi MT Condensed Extra Bold"/>
              </a:rPr>
              <a:t>考生名单整理</a:t>
            </a:r>
          </a:p>
        </p:txBody>
      </p:sp>
      <p:pic>
        <p:nvPicPr>
          <p:cNvPr id="4" name="图片 3" descr="医师服务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152" y="266188"/>
            <a:ext cx="1312204" cy="287998"/>
          </a:xfrm>
          <a:prstGeom prst="rect">
            <a:avLst/>
          </a:prstGeom>
        </p:spPr>
      </p:pic>
      <p:sp>
        <p:nvSpPr>
          <p:cNvPr id="71" name="文本框 70"/>
          <p:cNvSpPr txBox="1"/>
          <p:nvPr/>
        </p:nvSpPr>
        <p:spPr>
          <a:xfrm>
            <a:off x="4106333" y="496358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306705" y="1123315"/>
            <a:ext cx="171513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各区县卫健委登录系统，进入【考试进度导出】功能，申请下载导出所有考核名单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lum contrast="6000"/>
          </a:blip>
          <a:stretch>
            <a:fillRect/>
          </a:stretch>
        </p:blipFill>
        <p:spPr>
          <a:xfrm>
            <a:off x="2098675" y="791845"/>
            <a:ext cx="6992620" cy="4236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资源 19@2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137" y="0"/>
            <a:ext cx="4772077" cy="5143500"/>
          </a:xfrm>
          <a:prstGeom prst="rect">
            <a:avLst/>
          </a:prstGeom>
        </p:spPr>
      </p:pic>
      <p:pic>
        <p:nvPicPr>
          <p:cNvPr id="6" name="图片 5" descr="资源 21@4x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55" y="152327"/>
            <a:ext cx="612000" cy="639568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06409" y="284651"/>
            <a:ext cx="3503703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600" b="1" dirty="0">
                <a:solidFill>
                  <a:srgbClr val="1B1D42"/>
                </a:solidFill>
                <a:latin typeface="Abadi MT Condensed Extra Bold"/>
                <a:ea typeface="Alibaba PuHuiTi"/>
                <a:cs typeface="Abadi MT Condensed Extra Bold"/>
              </a:rPr>
              <a:t>考场硬件及网络环境准备</a:t>
            </a:r>
          </a:p>
        </p:txBody>
      </p:sp>
      <p:pic>
        <p:nvPicPr>
          <p:cNvPr id="4" name="图片 3" descr="医师服务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152" y="266188"/>
            <a:ext cx="1312204" cy="287998"/>
          </a:xfrm>
          <a:prstGeom prst="rect">
            <a:avLst/>
          </a:prstGeom>
        </p:spPr>
      </p:pic>
      <p:sp>
        <p:nvSpPr>
          <p:cNvPr id="71" name="文本框 70"/>
          <p:cNvSpPr txBox="1"/>
          <p:nvPr/>
        </p:nvSpPr>
        <p:spPr>
          <a:xfrm>
            <a:off x="4106333" y="496358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1412240" y="1182370"/>
            <a:ext cx="4229100" cy="2637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340" indent="-180340" fontAlgn="auto">
              <a:lnSpc>
                <a:spcPct val="230000"/>
              </a:lnSpc>
              <a:buFont typeface="Wingdings" panose="05000000000000000000" charset="0"/>
              <a:buChar char=""/>
              <a:extLst>
                <a:ext uri="{35155182-B16C-46BC-9424-99874614C6A1}">
                  <wpsdc:indentchars xmlns:wpsdc="http://www.wps.cn/officeDocument/2017/drawingmlCustomData" xmlns="" val="-79" checksum="1243631951"/>
                  <wpsdc:marlchars xmlns:wpsdc="http://www.wps.cn/officeDocument/2017/drawingmlCustomData" xmlns="" val="79" checksum="883885931"/>
                </a:ext>
              </a:extLst>
            </a:pPr>
            <a:r>
              <a:rPr lang="en-US" altLang="zh-CN"/>
              <a:t> </a:t>
            </a:r>
            <a:r>
              <a:rPr lang="zh-CN" altLang="en-US"/>
              <a:t>选择</a:t>
            </a:r>
            <a:r>
              <a:rPr lang="en-US" altLang="zh-CN"/>
              <a:t>4G</a:t>
            </a:r>
            <a:r>
              <a:rPr lang="zh-CN" altLang="en-US"/>
              <a:t>信号较好考场</a:t>
            </a:r>
          </a:p>
          <a:p>
            <a:pPr marL="180340" indent="-180340" fontAlgn="auto">
              <a:lnSpc>
                <a:spcPct val="230000"/>
              </a:lnSpc>
              <a:buFont typeface="Wingdings" panose="05000000000000000000" charset="0"/>
              <a:buChar char=""/>
              <a:extLst>
                <a:ext uri="{35155182-B16C-46BC-9424-99874614C6A1}">
                  <wpsdc:indentchars xmlns:wpsdc="http://www.wps.cn/officeDocument/2017/drawingmlCustomData" xmlns="" val="-79" checksum="1243631951"/>
                  <wpsdc:marlchars xmlns:wpsdc="http://www.wps.cn/officeDocument/2017/drawingmlCustomData" xmlns="" val="79" checksum="883885931"/>
                </a:ext>
              </a:extLst>
            </a:pPr>
            <a:r>
              <a:rPr lang="zh-CN" altLang="en-US"/>
              <a:t> 布置网络</a:t>
            </a:r>
            <a:r>
              <a:rPr lang="en-US" altLang="zh-CN"/>
              <a:t>wifi</a:t>
            </a:r>
            <a:r>
              <a:rPr lang="zh-CN" altLang="en-US"/>
              <a:t>环境备用</a:t>
            </a:r>
          </a:p>
          <a:p>
            <a:pPr marL="180340" indent="-180340" fontAlgn="auto">
              <a:lnSpc>
                <a:spcPct val="230000"/>
              </a:lnSpc>
              <a:buFont typeface="Wingdings" panose="05000000000000000000" charset="0"/>
              <a:buChar char=""/>
              <a:extLst>
                <a:ext uri="{35155182-B16C-46BC-9424-99874614C6A1}">
                  <wpsdc:indentchars xmlns:wpsdc="http://www.wps.cn/officeDocument/2017/drawingmlCustomData" xmlns="" val="-79" checksum="1243631951"/>
                  <wpsdc:marlchars xmlns:wpsdc="http://www.wps.cn/officeDocument/2017/drawingmlCustomData" xmlns="" val="79" checksum="883885931"/>
                </a:ext>
              </a:extLst>
            </a:pPr>
            <a:r>
              <a:rPr lang="zh-CN" altLang="en-US"/>
              <a:t> 考生自带最近两三年新款智能手机</a:t>
            </a:r>
          </a:p>
          <a:p>
            <a:pPr marL="180340" indent="-180340" fontAlgn="auto">
              <a:lnSpc>
                <a:spcPct val="230000"/>
              </a:lnSpc>
              <a:buFont typeface="Wingdings" panose="05000000000000000000" charset="0"/>
              <a:buChar char=""/>
              <a:extLst>
                <a:ext uri="{35155182-B16C-46BC-9424-99874614C6A1}">
                  <wpsdc:indentchars xmlns:wpsdc="http://www.wps.cn/officeDocument/2017/drawingmlCustomData" xmlns="" val="-79" checksum="1243631951"/>
                  <wpsdc:marlchars xmlns:wpsdc="http://www.wps.cn/officeDocument/2017/drawingmlCustomData" xmlns="" val="79" checksum="883885931"/>
                </a:ext>
              </a:extLst>
            </a:pPr>
            <a:r>
              <a:rPr lang="zh-CN" altLang="en-US"/>
              <a:t> 每个考场建议准备2-3部备用智能手机</a:t>
            </a:r>
          </a:p>
        </p:txBody>
      </p:sp>
      <p:grpSp>
        <p:nvGrpSpPr>
          <p:cNvPr id="47" name="组 46"/>
          <p:cNvGrpSpPr/>
          <p:nvPr/>
        </p:nvGrpSpPr>
        <p:grpSpPr>
          <a:xfrm>
            <a:off x="308373" y="3918214"/>
            <a:ext cx="1188000" cy="1237074"/>
            <a:chOff x="1308082" y="935619"/>
            <a:chExt cx="1188000" cy="1237074"/>
          </a:xfrm>
        </p:grpSpPr>
        <p:pic>
          <p:nvPicPr>
            <p:cNvPr id="46" name="图片 45" descr="资源 22@4x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8082" y="935619"/>
              <a:ext cx="1188000" cy="1237074"/>
            </a:xfrm>
            <a:prstGeom prst="rect">
              <a:avLst/>
            </a:prstGeom>
          </p:spPr>
        </p:pic>
        <p:pic>
          <p:nvPicPr>
            <p:cNvPr id="14" name="图片 13" descr="资源 106@4x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4726" y="1356460"/>
              <a:ext cx="577906" cy="62502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 descr="资源 19@2x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137" y="0"/>
            <a:ext cx="4772077" cy="5143500"/>
          </a:xfrm>
          <a:prstGeom prst="rect">
            <a:avLst/>
          </a:prstGeom>
        </p:spPr>
      </p:pic>
      <p:pic>
        <p:nvPicPr>
          <p:cNvPr id="13" name="图片 12" descr="资源 28@4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989" y="1475649"/>
            <a:ext cx="5962913" cy="2232647"/>
          </a:xfrm>
          <a:prstGeom prst="rect">
            <a:avLst/>
          </a:prstGeom>
        </p:spPr>
      </p:pic>
      <p:pic>
        <p:nvPicPr>
          <p:cNvPr id="4" name="图片 3" descr="医师服务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152" y="266188"/>
            <a:ext cx="1312204" cy="28799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817745" y="1240790"/>
            <a:ext cx="3203575" cy="2661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6700" b="1" dirty="0" smtClean="0">
                <a:solidFill>
                  <a:srgbClr val="33E3E0"/>
                </a:solidFill>
                <a:latin typeface="Arial" panose="020B0604020202090204"/>
                <a:ea typeface="Alibaba PuHuiTi Heavy"/>
                <a:cs typeface="Arial" panose="020B0604020202090204"/>
              </a:rPr>
              <a:t>02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233962" y="2218459"/>
            <a:ext cx="292838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zh-CN" altLang="en-US" sz="3200" b="1" dirty="0" smtClean="0">
                <a:solidFill>
                  <a:srgbClr val="101325"/>
                </a:solidFill>
                <a:latin typeface="+mj-lt"/>
                <a:ea typeface="Alibaba PuHuiTi"/>
                <a:cs typeface="Abadi MT Condensed Extra Bold"/>
              </a:rPr>
              <a:t>考中实施工作</a:t>
            </a:r>
          </a:p>
        </p:txBody>
      </p:sp>
      <p:pic>
        <p:nvPicPr>
          <p:cNvPr id="15" name="图片 14" descr="资源 106@4x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449" y="1906823"/>
            <a:ext cx="1259997" cy="1362726"/>
          </a:xfrm>
          <a:prstGeom prst="rect">
            <a:avLst/>
          </a:prstGeom>
        </p:spPr>
      </p:pic>
      <p:pic>
        <p:nvPicPr>
          <p:cNvPr id="18" name="图片 17" descr="资源 27@4x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384" y="1119169"/>
            <a:ext cx="2736594" cy="2916510"/>
          </a:xfrm>
          <a:prstGeom prst="rect">
            <a:avLst/>
          </a:prstGeom>
        </p:spPr>
      </p:pic>
      <p:pic>
        <p:nvPicPr>
          <p:cNvPr id="14" name="图片 13" descr="资源 116@4x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274" y="2274649"/>
            <a:ext cx="694026" cy="7093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资源 19@2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137" y="0"/>
            <a:ext cx="4772077" cy="5143500"/>
          </a:xfrm>
          <a:prstGeom prst="rect">
            <a:avLst/>
          </a:prstGeom>
        </p:spPr>
      </p:pic>
      <p:pic>
        <p:nvPicPr>
          <p:cNvPr id="6" name="图片 5" descr="资源 21@4x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55" y="152327"/>
            <a:ext cx="612000" cy="639568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06705" y="266065"/>
            <a:ext cx="445008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b="1" dirty="0">
                <a:solidFill>
                  <a:srgbClr val="1B1D42"/>
                </a:solidFill>
                <a:latin typeface="Abadi MT Condensed Extra Bold"/>
                <a:ea typeface="Alibaba PuHuiTi"/>
                <a:cs typeface="Abadi MT Condensed Extra Bold"/>
              </a:rPr>
              <a:t>App</a:t>
            </a:r>
            <a:r>
              <a:rPr kumimoji="1" lang="zh-CN" altLang="en-US" sz="1600" b="1" dirty="0">
                <a:solidFill>
                  <a:srgbClr val="1B1D42"/>
                </a:solidFill>
                <a:latin typeface="Abadi MT Condensed Extra Bold"/>
                <a:ea typeface="Alibaba PuHuiTi"/>
                <a:cs typeface="Abadi MT Condensed Extra Bold"/>
              </a:rPr>
              <a:t>扫描</a:t>
            </a:r>
            <a:r>
              <a:rPr kumimoji="1" lang="en-US" altLang="zh-CN" sz="1600" b="1" dirty="0">
                <a:solidFill>
                  <a:srgbClr val="1B1D42"/>
                </a:solidFill>
                <a:latin typeface="Abadi MT Condensed Extra Bold"/>
                <a:ea typeface="Alibaba PuHuiTi"/>
                <a:cs typeface="Abadi MT Condensed Extra Bold"/>
              </a:rPr>
              <a:t>“</a:t>
            </a:r>
            <a:r>
              <a:rPr kumimoji="1" lang="zh-CN" altLang="en-US" sz="1600" b="1" dirty="0">
                <a:solidFill>
                  <a:srgbClr val="1B1D42"/>
                </a:solidFill>
                <a:latin typeface="Abadi MT Condensed Extra Bold"/>
                <a:ea typeface="Alibaba PuHuiTi"/>
                <a:cs typeface="Abadi MT Condensed Extra Bold"/>
              </a:rPr>
              <a:t>考场二维码</a:t>
            </a:r>
            <a:r>
              <a:rPr kumimoji="1" lang="en-US" altLang="zh-CN" sz="1600" b="1" dirty="0">
                <a:solidFill>
                  <a:srgbClr val="1B1D42"/>
                </a:solidFill>
                <a:latin typeface="Abadi MT Condensed Extra Bold"/>
                <a:ea typeface="Alibaba PuHuiTi"/>
                <a:cs typeface="Abadi MT Condensed Extra Bold"/>
              </a:rPr>
              <a:t>”</a:t>
            </a:r>
            <a:r>
              <a:rPr kumimoji="1" lang="zh-CN" altLang="en-US" sz="1600" b="1" dirty="0">
                <a:solidFill>
                  <a:srgbClr val="1B1D42"/>
                </a:solidFill>
                <a:latin typeface="Abadi MT Condensed Extra Bold"/>
                <a:ea typeface="宋体" charset="0"/>
                <a:cs typeface="Abadi MT Condensed Extra Bold"/>
              </a:rPr>
              <a:t>，开启考试</a:t>
            </a:r>
          </a:p>
        </p:txBody>
      </p:sp>
      <p:pic>
        <p:nvPicPr>
          <p:cNvPr id="4" name="图片 3" descr="医师服务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152" y="266188"/>
            <a:ext cx="1312204" cy="287998"/>
          </a:xfrm>
          <a:prstGeom prst="rect">
            <a:avLst/>
          </a:prstGeom>
        </p:spPr>
      </p:pic>
      <p:sp>
        <p:nvSpPr>
          <p:cNvPr id="71" name="文本框 70"/>
          <p:cNvSpPr txBox="1"/>
          <p:nvPr/>
        </p:nvSpPr>
        <p:spPr>
          <a:xfrm>
            <a:off x="4106333" y="496358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  <p:sp>
        <p:nvSpPr>
          <p:cNvPr id="100" name="文本框 99"/>
          <p:cNvSpPr txBox="1"/>
          <p:nvPr/>
        </p:nvSpPr>
        <p:spPr>
          <a:xfrm>
            <a:off x="636905" y="893445"/>
            <a:ext cx="4345305" cy="3371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1600" b="0"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</a:rPr>
              <a:t>考生</a:t>
            </a:r>
            <a:r>
              <a:rPr sz="1600" b="0"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</a:rPr>
              <a:t>打开手机流量或连接考场wifi</a:t>
            </a:r>
            <a:r>
              <a:rPr lang="zh-CN" sz="1600" b="0"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</a:rPr>
              <a:t>，连接网络。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917575" y="1809115"/>
            <a:ext cx="3456305" cy="31076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342900" indent="-342900" algn="l" fontAlgn="auto">
              <a:lnSpc>
                <a:spcPct val="200000"/>
              </a:lnSpc>
              <a:buFont typeface="+mj-lt"/>
              <a:buAutoNum type="arabicPeriod"/>
            </a:pPr>
            <a:r>
              <a:rPr lang="zh-CN" altLang="en-US" sz="1400" b="0"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</a:rPr>
              <a:t>登录</a:t>
            </a:r>
            <a:r>
              <a:rPr lang="en-US" altLang="zh-CN" sz="1400" b="0"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</a:rPr>
              <a:t>“</a:t>
            </a:r>
            <a:r>
              <a:rPr lang="zh-CN" altLang="en-US" sz="1400" b="0"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</a:rPr>
              <a:t>医师服务</a:t>
            </a:r>
            <a:r>
              <a:rPr lang="en-US" altLang="zh-CN" sz="1400" b="0"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</a:rPr>
              <a:t>”App </a:t>
            </a:r>
          </a:p>
          <a:p>
            <a:pPr marL="342900" indent="-342900" algn="l" fontAlgn="auto">
              <a:lnSpc>
                <a:spcPct val="200000"/>
              </a:lnSpc>
              <a:buFont typeface="+mj-lt"/>
              <a:buAutoNum type="arabicPeriod"/>
            </a:pPr>
            <a:r>
              <a:rPr lang="zh-CN" altLang="en-US" sz="1400" b="0"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</a:rPr>
              <a:t>右上角扫码键扫二维码 </a:t>
            </a:r>
          </a:p>
          <a:p>
            <a:pPr marL="342900" indent="-342900" algn="l" fontAlgn="auto">
              <a:lnSpc>
                <a:spcPct val="200000"/>
              </a:lnSpc>
              <a:buFont typeface="+mj-lt"/>
              <a:buAutoNum type="arabicPeriod"/>
            </a:pPr>
            <a:r>
              <a:rPr lang="zh-CN" altLang="en-US" sz="1400" b="0"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</a:rPr>
              <a:t>进入【定期考核】 </a:t>
            </a:r>
          </a:p>
          <a:p>
            <a:pPr marL="342900" indent="-342900" algn="l" fontAlgn="auto">
              <a:lnSpc>
                <a:spcPct val="200000"/>
              </a:lnSpc>
              <a:buFont typeface="+mj-lt"/>
              <a:buAutoNum type="arabicPeriod"/>
            </a:pPr>
            <a:r>
              <a:rPr lang="zh-CN" altLang="en-US" sz="1400" b="0"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</a:rPr>
              <a:t>进入试卷列表</a:t>
            </a:r>
          </a:p>
          <a:p>
            <a:pPr marL="342900" indent="-342900" algn="l" fontAlgn="auto">
              <a:lnSpc>
                <a:spcPct val="200000"/>
              </a:lnSpc>
              <a:buFont typeface="+mj-lt"/>
              <a:buAutoNum type="arabicPeriod"/>
            </a:pPr>
            <a:r>
              <a:rPr lang="zh-CN" altLang="en-US" sz="1400" b="0"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</a:rPr>
              <a:t>人脸识别</a:t>
            </a:r>
          </a:p>
          <a:p>
            <a:pPr marL="342900" indent="-342900" algn="l" fontAlgn="auto">
              <a:lnSpc>
                <a:spcPct val="200000"/>
              </a:lnSpc>
              <a:buFont typeface="+mj-lt"/>
              <a:buAutoNum type="arabicPeriod"/>
            </a:pPr>
            <a:r>
              <a:rPr lang="zh-CN" altLang="en-US" sz="1400" b="0"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</a:rPr>
              <a:t>开始考试</a:t>
            </a:r>
          </a:p>
          <a:p>
            <a:pPr marL="342900" indent="-342900" algn="l" fontAlgn="auto">
              <a:lnSpc>
                <a:spcPct val="200000"/>
              </a:lnSpc>
              <a:buFont typeface="+mj-lt"/>
              <a:buAutoNum type="arabicPeriod"/>
            </a:pPr>
            <a:r>
              <a:rPr lang="zh-CN" altLang="en-US" sz="1400"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</a:rPr>
              <a:t>结束交卷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040130" y="1502410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/>
              <a:t>操作步骤：</a:t>
            </a:r>
          </a:p>
        </p:txBody>
      </p:sp>
      <p:pic>
        <p:nvPicPr>
          <p:cNvPr id="56" name="图片 55" descr="资源 111@4x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46" y="1420957"/>
            <a:ext cx="612000" cy="5115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资源 19@2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137" y="0"/>
            <a:ext cx="4772077" cy="5143500"/>
          </a:xfrm>
          <a:prstGeom prst="rect">
            <a:avLst/>
          </a:prstGeom>
        </p:spPr>
      </p:pic>
      <p:pic>
        <p:nvPicPr>
          <p:cNvPr id="6" name="图片 5" descr="资源 21@4x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55" y="152327"/>
            <a:ext cx="612000" cy="639568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06409" y="284651"/>
            <a:ext cx="3503703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b="1" dirty="0">
                <a:solidFill>
                  <a:srgbClr val="1B1D42"/>
                </a:solidFill>
                <a:latin typeface="Abadi MT Condensed Extra Bold"/>
                <a:ea typeface="Alibaba PuHuiTi"/>
                <a:cs typeface="Abadi MT Condensed Extra Bold"/>
              </a:rPr>
              <a:t>App</a:t>
            </a:r>
            <a:r>
              <a:rPr kumimoji="1" lang="zh-CN" altLang="en-US" sz="1600" b="1" dirty="0">
                <a:solidFill>
                  <a:srgbClr val="1B1D42"/>
                </a:solidFill>
                <a:latin typeface="Abadi MT Condensed Extra Bold"/>
                <a:ea typeface="Alibaba PuHuiTi"/>
                <a:cs typeface="Abadi MT Condensed Extra Bold"/>
              </a:rPr>
              <a:t>扫描</a:t>
            </a:r>
            <a:r>
              <a:rPr kumimoji="1" lang="en-US" altLang="zh-CN" sz="1600" b="1" dirty="0">
                <a:solidFill>
                  <a:srgbClr val="1B1D42"/>
                </a:solidFill>
                <a:latin typeface="Abadi MT Condensed Extra Bold"/>
                <a:ea typeface="Alibaba PuHuiTi"/>
                <a:cs typeface="Abadi MT Condensed Extra Bold"/>
              </a:rPr>
              <a:t>“</a:t>
            </a:r>
            <a:r>
              <a:rPr kumimoji="1" lang="zh-CN" altLang="en-US" sz="1600" b="1" dirty="0">
                <a:solidFill>
                  <a:srgbClr val="1B1D42"/>
                </a:solidFill>
                <a:latin typeface="Abadi MT Condensed Extra Bold"/>
                <a:ea typeface="Alibaba PuHuiTi"/>
                <a:cs typeface="Abadi MT Condensed Extra Bold"/>
              </a:rPr>
              <a:t>考场二维码</a:t>
            </a:r>
            <a:r>
              <a:rPr kumimoji="1" lang="en-US" altLang="zh-CN" sz="1600" b="1" dirty="0">
                <a:solidFill>
                  <a:srgbClr val="1B1D42"/>
                </a:solidFill>
                <a:latin typeface="Abadi MT Condensed Extra Bold"/>
                <a:ea typeface="Alibaba PuHuiTi"/>
                <a:cs typeface="Abadi MT Condensed Extra Bold"/>
              </a:rPr>
              <a:t>”</a:t>
            </a:r>
            <a:r>
              <a:rPr kumimoji="1" lang="zh-CN" altLang="en-US" sz="1600" b="1" dirty="0">
                <a:solidFill>
                  <a:srgbClr val="1B1D42"/>
                </a:solidFill>
                <a:latin typeface="Abadi MT Condensed Extra Bold"/>
                <a:ea typeface="宋体" charset="0"/>
                <a:cs typeface="Abadi MT Condensed Extra Bold"/>
              </a:rPr>
              <a:t>，开启考试</a:t>
            </a:r>
          </a:p>
        </p:txBody>
      </p:sp>
      <p:pic>
        <p:nvPicPr>
          <p:cNvPr id="4" name="图片 3" descr="医师服务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152" y="266188"/>
            <a:ext cx="1312204" cy="287998"/>
          </a:xfrm>
          <a:prstGeom prst="rect">
            <a:avLst/>
          </a:prstGeom>
        </p:spPr>
      </p:pic>
      <p:sp>
        <p:nvSpPr>
          <p:cNvPr id="71" name="文本框 70"/>
          <p:cNvSpPr txBox="1"/>
          <p:nvPr/>
        </p:nvSpPr>
        <p:spPr>
          <a:xfrm>
            <a:off x="4106333" y="496358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917575" y="1809115"/>
            <a:ext cx="3456305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342900" indent="-342900" algn="l" fontAlgn="auto">
              <a:lnSpc>
                <a:spcPct val="200000"/>
              </a:lnSpc>
              <a:buFont typeface="+mj-lt"/>
              <a:buAutoNum type="arabicPeriod"/>
            </a:pPr>
            <a:r>
              <a:rPr lang="zh-CN" altLang="en-US" sz="1400" b="0">
                <a:solidFill>
                  <a:srgbClr val="FF0000"/>
                </a:solidFill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</a:rPr>
              <a:t>登录</a:t>
            </a:r>
            <a:r>
              <a:rPr lang="en-US" altLang="zh-CN" sz="1400" b="0">
                <a:solidFill>
                  <a:srgbClr val="FF0000"/>
                </a:solidFill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</a:rPr>
              <a:t>“</a:t>
            </a:r>
            <a:r>
              <a:rPr lang="zh-CN" altLang="en-US" sz="1400" b="0">
                <a:solidFill>
                  <a:srgbClr val="FF0000"/>
                </a:solidFill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</a:rPr>
              <a:t>医师服务</a:t>
            </a:r>
            <a:r>
              <a:rPr lang="en-US" altLang="zh-CN" sz="1400" b="0">
                <a:solidFill>
                  <a:srgbClr val="FF0000"/>
                </a:solidFill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</a:rPr>
              <a:t>”App </a:t>
            </a:r>
          </a:p>
          <a:p>
            <a:pPr marL="342900" indent="-342900" algn="l" fontAlgn="auto">
              <a:lnSpc>
                <a:spcPct val="200000"/>
              </a:lnSpc>
              <a:buFont typeface="+mj-lt"/>
              <a:buAutoNum type="arabicPeriod"/>
            </a:pPr>
            <a:r>
              <a:rPr lang="zh-CN" altLang="en-US" sz="1400" b="0">
                <a:solidFill>
                  <a:srgbClr val="FF0000"/>
                </a:solidFill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</a:rPr>
              <a:t>右上角扫码键扫</a:t>
            </a:r>
            <a:r>
              <a:rPr lang="en-US" altLang="zh-CN" sz="1400" b="0">
                <a:solidFill>
                  <a:srgbClr val="FF0000"/>
                </a:solidFill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</a:rPr>
              <a:t>“</a:t>
            </a:r>
            <a:r>
              <a:rPr lang="zh-CN" altLang="en-US" sz="1400" b="0">
                <a:solidFill>
                  <a:srgbClr val="FF0000"/>
                </a:solidFill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</a:rPr>
              <a:t>考场二维码</a:t>
            </a:r>
            <a:r>
              <a:rPr lang="en-US" altLang="zh-CN" sz="1400" b="0">
                <a:solidFill>
                  <a:srgbClr val="FF0000"/>
                </a:solidFill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</a:rPr>
              <a:t>”</a:t>
            </a:r>
            <a:r>
              <a:rPr lang="zh-CN" altLang="en-US" sz="1400" b="0"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</a:rPr>
              <a:t> </a:t>
            </a:r>
            <a:endParaRPr lang="zh-CN" altLang="en-US">
              <a:latin typeface="宋体-简" panose="02010800040101010101" charset="-122"/>
              <a:ea typeface="宋体-简" panose="02010800040101010101" charset="-122"/>
              <a:cs typeface="宋体-简" panose="0201080004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40130" y="1502410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/>
              <a:t>操作步骤：</a:t>
            </a:r>
          </a:p>
        </p:txBody>
      </p:sp>
      <p:pic>
        <p:nvPicPr>
          <p:cNvPr id="56" name="图片 55" descr="资源 111@4x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46" y="1420957"/>
            <a:ext cx="612000" cy="511522"/>
          </a:xfrm>
          <a:prstGeom prst="rect">
            <a:avLst/>
          </a:prstGeom>
        </p:spPr>
      </p:pic>
      <p:pic>
        <p:nvPicPr>
          <p:cNvPr id="10" name="图片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64953" y="731203"/>
            <a:ext cx="2421255" cy="4307205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</p:pic>
      <p:pic>
        <p:nvPicPr>
          <p:cNvPr id="2" name="图片 11"/>
          <p:cNvPicPr>
            <a:picLocks noChangeAspect="1"/>
          </p:cNvPicPr>
          <p:nvPr/>
        </p:nvPicPr>
        <p:blipFill>
          <a:blip r:embed="rId8">
            <a:lum contrast="6000"/>
          </a:blip>
          <a:stretch>
            <a:fillRect/>
          </a:stretch>
        </p:blipFill>
        <p:spPr>
          <a:xfrm>
            <a:off x="6616383" y="731520"/>
            <a:ext cx="2423795" cy="431038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</p:pic>
      <p:sp>
        <p:nvSpPr>
          <p:cNvPr id="9" name="矩形 7"/>
          <p:cNvSpPr/>
          <p:nvPr/>
        </p:nvSpPr>
        <p:spPr>
          <a:xfrm>
            <a:off x="6152515" y="916940"/>
            <a:ext cx="334010" cy="289560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矩形 7"/>
          <p:cNvSpPr/>
          <p:nvPr/>
        </p:nvSpPr>
        <p:spPr>
          <a:xfrm flipV="1">
            <a:off x="6816725" y="4539615"/>
            <a:ext cx="2047875" cy="424180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文本框 11"/>
          <p:cNvSpPr txBox="1"/>
          <p:nvPr/>
        </p:nvSpPr>
        <p:spPr>
          <a:xfrm>
            <a:off x="70485" y="4498340"/>
            <a:ext cx="4036695" cy="506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900">
                <a:sym typeface="+mn-ea"/>
              </a:rPr>
              <a:t>注意</a:t>
            </a:r>
            <a:r>
              <a:rPr lang="en-US" altLang="zh-CN" sz="900">
                <a:sym typeface="+mn-ea"/>
              </a:rPr>
              <a:t>“</a:t>
            </a:r>
            <a:r>
              <a:rPr lang="zh-CN" altLang="en-US" sz="900">
                <a:sym typeface="+mn-ea"/>
              </a:rPr>
              <a:t>二维码</a:t>
            </a:r>
            <a:r>
              <a:rPr lang="en-US" altLang="zh-CN" sz="900">
                <a:sym typeface="+mn-ea"/>
              </a:rPr>
              <a:t>”</a:t>
            </a:r>
            <a:r>
              <a:rPr lang="zh-CN" altLang="en-US" sz="900">
                <a:sym typeface="+mn-ea"/>
              </a:rPr>
              <a:t>摆放位置，防止出现泄漏</a:t>
            </a:r>
            <a:endParaRPr lang="zh-CN" altLang="en-US" sz="900"/>
          </a:p>
          <a:p>
            <a:pPr fontAlgn="auto">
              <a:lnSpc>
                <a:spcPct val="150000"/>
              </a:lnSpc>
            </a:pPr>
            <a:r>
              <a:rPr lang="zh-CN" altLang="en-US" sz="900">
                <a:sym typeface="+mn-ea"/>
              </a:rPr>
              <a:t>扫描二维码过程，自动定位进入考场的考试信息及</a:t>
            </a:r>
            <a:r>
              <a:rPr lang="en-US" altLang="zh-CN" sz="900">
                <a:sym typeface="+mn-ea"/>
              </a:rPr>
              <a:t>GSP</a:t>
            </a:r>
            <a:r>
              <a:rPr lang="zh-CN" altLang="en-US" sz="900">
                <a:sym typeface="+mn-ea"/>
              </a:rPr>
              <a:t>地理位置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资源 19@2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137" y="0"/>
            <a:ext cx="4772077" cy="5143500"/>
          </a:xfrm>
          <a:prstGeom prst="rect">
            <a:avLst/>
          </a:prstGeom>
        </p:spPr>
      </p:pic>
      <p:pic>
        <p:nvPicPr>
          <p:cNvPr id="6" name="图片 5" descr="资源 21@4x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55" y="152327"/>
            <a:ext cx="612000" cy="639568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06409" y="284651"/>
            <a:ext cx="3503703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b="1" dirty="0">
                <a:solidFill>
                  <a:srgbClr val="1B1D42"/>
                </a:solidFill>
                <a:latin typeface="Abadi MT Condensed Extra Bold"/>
                <a:ea typeface="Alibaba PuHuiTi"/>
                <a:cs typeface="Abadi MT Condensed Extra Bold"/>
              </a:rPr>
              <a:t>App</a:t>
            </a:r>
            <a:r>
              <a:rPr kumimoji="1" lang="zh-CN" altLang="en-US" sz="1600" b="1" dirty="0">
                <a:solidFill>
                  <a:srgbClr val="1B1D42"/>
                </a:solidFill>
                <a:latin typeface="Abadi MT Condensed Extra Bold"/>
                <a:ea typeface="Alibaba PuHuiTi"/>
                <a:cs typeface="Abadi MT Condensed Extra Bold"/>
              </a:rPr>
              <a:t>扫描</a:t>
            </a:r>
            <a:r>
              <a:rPr kumimoji="1" lang="en-US" altLang="zh-CN" sz="1600" b="1" dirty="0">
                <a:solidFill>
                  <a:srgbClr val="1B1D42"/>
                </a:solidFill>
                <a:latin typeface="Abadi MT Condensed Extra Bold"/>
                <a:ea typeface="Alibaba PuHuiTi"/>
                <a:cs typeface="Abadi MT Condensed Extra Bold"/>
              </a:rPr>
              <a:t>“</a:t>
            </a:r>
            <a:r>
              <a:rPr kumimoji="1" lang="zh-CN" altLang="en-US" sz="1600" b="1" dirty="0">
                <a:solidFill>
                  <a:srgbClr val="1B1D42"/>
                </a:solidFill>
                <a:latin typeface="Abadi MT Condensed Extra Bold"/>
                <a:ea typeface="Alibaba PuHuiTi"/>
                <a:cs typeface="Abadi MT Condensed Extra Bold"/>
              </a:rPr>
              <a:t>考场二维码</a:t>
            </a:r>
            <a:r>
              <a:rPr kumimoji="1" lang="en-US" altLang="zh-CN" sz="1600" b="1" dirty="0">
                <a:solidFill>
                  <a:srgbClr val="1B1D42"/>
                </a:solidFill>
                <a:latin typeface="Abadi MT Condensed Extra Bold"/>
                <a:ea typeface="Alibaba PuHuiTi"/>
                <a:cs typeface="Abadi MT Condensed Extra Bold"/>
              </a:rPr>
              <a:t>”</a:t>
            </a:r>
            <a:r>
              <a:rPr kumimoji="1" lang="zh-CN" altLang="en-US" sz="1600" b="1" dirty="0">
                <a:solidFill>
                  <a:srgbClr val="1B1D42"/>
                </a:solidFill>
                <a:latin typeface="Abadi MT Condensed Extra Bold"/>
                <a:ea typeface="宋体" charset="0"/>
                <a:cs typeface="Abadi MT Condensed Extra Bold"/>
              </a:rPr>
              <a:t>，开启考试</a:t>
            </a:r>
          </a:p>
        </p:txBody>
      </p:sp>
      <p:pic>
        <p:nvPicPr>
          <p:cNvPr id="4" name="图片 3" descr="医师服务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152" y="266188"/>
            <a:ext cx="1312204" cy="287998"/>
          </a:xfrm>
          <a:prstGeom prst="rect">
            <a:avLst/>
          </a:prstGeom>
        </p:spPr>
      </p:pic>
      <p:sp>
        <p:nvSpPr>
          <p:cNvPr id="71" name="文本框 70"/>
          <p:cNvSpPr txBox="1"/>
          <p:nvPr/>
        </p:nvSpPr>
        <p:spPr>
          <a:xfrm>
            <a:off x="4106333" y="496358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917575" y="1809115"/>
            <a:ext cx="3456305" cy="18148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342900" indent="-342900" algn="l" fontAlgn="auto">
              <a:lnSpc>
                <a:spcPct val="200000"/>
              </a:lnSpc>
              <a:buFont typeface="+mj-lt"/>
              <a:buAutoNum type="arabicPeriod"/>
            </a:pPr>
            <a:r>
              <a:rPr lang="zh-CN" altLang="en-US" sz="1400" b="0"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</a:rPr>
              <a:t>登录</a:t>
            </a:r>
            <a:r>
              <a:rPr lang="en-US" altLang="zh-CN" sz="1400" b="0"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</a:rPr>
              <a:t>“</a:t>
            </a:r>
            <a:r>
              <a:rPr lang="zh-CN" altLang="en-US" sz="1400" b="0"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</a:rPr>
              <a:t>医师服务</a:t>
            </a:r>
            <a:r>
              <a:rPr lang="en-US" altLang="zh-CN" sz="1400" b="0"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</a:rPr>
              <a:t>”App </a:t>
            </a:r>
          </a:p>
          <a:p>
            <a:pPr marL="342900" indent="-342900" algn="l" fontAlgn="auto">
              <a:lnSpc>
                <a:spcPct val="200000"/>
              </a:lnSpc>
              <a:buFont typeface="+mj-lt"/>
              <a:buAutoNum type="arabicPeriod"/>
            </a:pPr>
            <a:r>
              <a:rPr lang="zh-CN" altLang="en-US" sz="1400" b="0"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</a:rPr>
              <a:t>右上角扫码键扫二维码 </a:t>
            </a:r>
          </a:p>
          <a:p>
            <a:pPr marL="342900" indent="-342900" algn="l" fontAlgn="auto">
              <a:lnSpc>
                <a:spcPct val="200000"/>
              </a:lnSpc>
              <a:buFont typeface="+mj-lt"/>
              <a:buAutoNum type="arabicPeriod"/>
            </a:pPr>
            <a:r>
              <a:rPr lang="zh-CN" altLang="en-US" sz="1400" b="0">
                <a:solidFill>
                  <a:srgbClr val="FF0000"/>
                </a:solidFill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</a:rPr>
              <a:t>进入【定期考核】 </a:t>
            </a:r>
          </a:p>
          <a:p>
            <a:pPr marL="342900" indent="-342900" algn="l" fontAlgn="auto">
              <a:lnSpc>
                <a:spcPct val="200000"/>
              </a:lnSpc>
              <a:buFont typeface="+mj-lt"/>
              <a:buAutoNum type="arabicPeriod"/>
            </a:pPr>
            <a:r>
              <a:rPr lang="zh-CN" altLang="en-US" sz="1400" b="0">
                <a:solidFill>
                  <a:srgbClr val="FF0000"/>
                </a:solidFill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</a:rPr>
              <a:t>进入试卷列表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040130" y="1502410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/>
              <a:t>操作步骤：</a:t>
            </a:r>
          </a:p>
        </p:txBody>
      </p:sp>
      <p:pic>
        <p:nvPicPr>
          <p:cNvPr id="56" name="图片 55" descr="资源 111@4x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46" y="1420957"/>
            <a:ext cx="612000" cy="511522"/>
          </a:xfrm>
          <a:prstGeom prst="rect">
            <a:avLst/>
          </a:prstGeom>
        </p:spPr>
      </p:pic>
      <p:pic>
        <p:nvPicPr>
          <p:cNvPr id="19" name="图片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94163" y="738188"/>
            <a:ext cx="2421255" cy="4307205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</p:pic>
      <p:sp>
        <p:nvSpPr>
          <p:cNvPr id="9" name="矩形 7"/>
          <p:cNvSpPr/>
          <p:nvPr/>
        </p:nvSpPr>
        <p:spPr>
          <a:xfrm>
            <a:off x="4173220" y="1269365"/>
            <a:ext cx="1138555" cy="459740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图片 2"/>
          <p:cNvPicPr>
            <a:picLocks noChangeAspect="1"/>
          </p:cNvPicPr>
          <p:nvPr/>
        </p:nvPicPr>
        <p:blipFill>
          <a:blip r:embed="rId8">
            <a:lum contrast="6000"/>
          </a:blip>
          <a:stretch>
            <a:fillRect/>
          </a:stretch>
        </p:blipFill>
        <p:spPr>
          <a:xfrm>
            <a:off x="6741478" y="740728"/>
            <a:ext cx="2254885" cy="4304665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</p:pic>
      <p:sp>
        <p:nvSpPr>
          <p:cNvPr id="10" name="矩形 7"/>
          <p:cNvSpPr/>
          <p:nvPr/>
        </p:nvSpPr>
        <p:spPr>
          <a:xfrm>
            <a:off x="7225665" y="4709795"/>
            <a:ext cx="1138555" cy="335915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资源 19@2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137" y="0"/>
            <a:ext cx="4772077" cy="5143500"/>
          </a:xfrm>
          <a:prstGeom prst="rect">
            <a:avLst/>
          </a:prstGeom>
        </p:spPr>
      </p:pic>
      <p:pic>
        <p:nvPicPr>
          <p:cNvPr id="6" name="图片 5" descr="资源 21@4x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55" y="152327"/>
            <a:ext cx="612000" cy="639568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06409" y="284651"/>
            <a:ext cx="3503703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b="1" dirty="0">
                <a:solidFill>
                  <a:srgbClr val="1B1D42"/>
                </a:solidFill>
                <a:latin typeface="Abadi MT Condensed Extra Bold"/>
                <a:ea typeface="Alibaba PuHuiTi"/>
                <a:cs typeface="Abadi MT Condensed Extra Bold"/>
              </a:rPr>
              <a:t>App</a:t>
            </a:r>
            <a:r>
              <a:rPr kumimoji="1" lang="zh-CN" altLang="en-US" sz="1600" b="1" dirty="0">
                <a:solidFill>
                  <a:srgbClr val="1B1D42"/>
                </a:solidFill>
                <a:latin typeface="Abadi MT Condensed Extra Bold"/>
                <a:ea typeface="Alibaba PuHuiTi"/>
                <a:cs typeface="Abadi MT Condensed Extra Bold"/>
              </a:rPr>
              <a:t>扫描</a:t>
            </a:r>
            <a:r>
              <a:rPr kumimoji="1" lang="en-US" altLang="zh-CN" sz="1600" b="1" dirty="0">
                <a:solidFill>
                  <a:srgbClr val="1B1D42"/>
                </a:solidFill>
                <a:latin typeface="Abadi MT Condensed Extra Bold"/>
                <a:ea typeface="Alibaba PuHuiTi"/>
                <a:cs typeface="Abadi MT Condensed Extra Bold"/>
              </a:rPr>
              <a:t>“</a:t>
            </a:r>
            <a:r>
              <a:rPr kumimoji="1" lang="zh-CN" altLang="en-US" sz="1600" b="1" dirty="0">
                <a:solidFill>
                  <a:srgbClr val="1B1D42"/>
                </a:solidFill>
                <a:latin typeface="Abadi MT Condensed Extra Bold"/>
                <a:ea typeface="Alibaba PuHuiTi"/>
                <a:cs typeface="Abadi MT Condensed Extra Bold"/>
              </a:rPr>
              <a:t>考场二维码</a:t>
            </a:r>
            <a:r>
              <a:rPr kumimoji="1" lang="en-US" altLang="zh-CN" sz="1600" b="1" dirty="0">
                <a:solidFill>
                  <a:srgbClr val="1B1D42"/>
                </a:solidFill>
                <a:latin typeface="Abadi MT Condensed Extra Bold"/>
                <a:ea typeface="Alibaba PuHuiTi"/>
                <a:cs typeface="Abadi MT Condensed Extra Bold"/>
              </a:rPr>
              <a:t>”</a:t>
            </a:r>
            <a:r>
              <a:rPr kumimoji="1" lang="zh-CN" altLang="en-US" sz="1600" b="1" dirty="0">
                <a:solidFill>
                  <a:srgbClr val="1B1D42"/>
                </a:solidFill>
                <a:latin typeface="Abadi MT Condensed Extra Bold"/>
                <a:ea typeface="宋体" charset="0"/>
                <a:cs typeface="Abadi MT Condensed Extra Bold"/>
              </a:rPr>
              <a:t>，开启考试</a:t>
            </a:r>
          </a:p>
        </p:txBody>
      </p:sp>
      <p:pic>
        <p:nvPicPr>
          <p:cNvPr id="4" name="图片 3" descr="医师服务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152" y="266188"/>
            <a:ext cx="1312204" cy="287998"/>
          </a:xfrm>
          <a:prstGeom prst="rect">
            <a:avLst/>
          </a:prstGeom>
        </p:spPr>
      </p:pic>
      <p:sp>
        <p:nvSpPr>
          <p:cNvPr id="71" name="文本框 70"/>
          <p:cNvSpPr txBox="1"/>
          <p:nvPr/>
        </p:nvSpPr>
        <p:spPr>
          <a:xfrm>
            <a:off x="4106333" y="496358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917575" y="1809115"/>
            <a:ext cx="3456305" cy="18148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342900" indent="-342900" algn="l" fontAlgn="auto">
              <a:lnSpc>
                <a:spcPct val="200000"/>
              </a:lnSpc>
              <a:buFont typeface="+mj-lt"/>
              <a:buAutoNum type="arabicPeriod"/>
            </a:pPr>
            <a:r>
              <a:rPr lang="zh-CN" altLang="en-US" sz="1400" b="0"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</a:rPr>
              <a:t>登录</a:t>
            </a:r>
            <a:r>
              <a:rPr lang="en-US" altLang="zh-CN" sz="1400" b="0"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</a:rPr>
              <a:t>“</a:t>
            </a:r>
            <a:r>
              <a:rPr lang="zh-CN" altLang="en-US" sz="1400" b="0"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</a:rPr>
              <a:t>医师服务</a:t>
            </a:r>
            <a:r>
              <a:rPr lang="en-US" altLang="zh-CN" sz="1400" b="0"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</a:rPr>
              <a:t>”App </a:t>
            </a:r>
          </a:p>
          <a:p>
            <a:pPr marL="342900" indent="-342900" algn="l" fontAlgn="auto">
              <a:lnSpc>
                <a:spcPct val="200000"/>
              </a:lnSpc>
              <a:buFont typeface="+mj-lt"/>
              <a:buAutoNum type="arabicPeriod"/>
            </a:pPr>
            <a:r>
              <a:rPr lang="zh-CN" altLang="en-US" sz="1400" b="0"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</a:rPr>
              <a:t>右上角扫码键扫二维码 </a:t>
            </a:r>
          </a:p>
          <a:p>
            <a:pPr marL="342900" indent="-342900" algn="l" fontAlgn="auto">
              <a:lnSpc>
                <a:spcPct val="200000"/>
              </a:lnSpc>
              <a:buFont typeface="+mj-lt"/>
              <a:buAutoNum type="arabicPeriod"/>
            </a:pPr>
            <a:r>
              <a:rPr lang="zh-CN" altLang="en-US" sz="1400" b="0">
                <a:solidFill>
                  <a:srgbClr val="FF0000"/>
                </a:solidFill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</a:rPr>
              <a:t>进入【定期考核】 </a:t>
            </a:r>
          </a:p>
          <a:p>
            <a:pPr marL="342900" indent="-342900" algn="l" fontAlgn="auto">
              <a:lnSpc>
                <a:spcPct val="200000"/>
              </a:lnSpc>
              <a:buFont typeface="+mj-lt"/>
              <a:buAutoNum type="arabicPeriod"/>
            </a:pPr>
            <a:r>
              <a:rPr lang="zh-CN" altLang="en-US" sz="1400" b="0">
                <a:solidFill>
                  <a:srgbClr val="FF0000"/>
                </a:solidFill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</a:rPr>
              <a:t>进入试卷列表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040130" y="1502410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/>
              <a:t>操作步骤：</a:t>
            </a:r>
          </a:p>
        </p:txBody>
      </p:sp>
      <p:pic>
        <p:nvPicPr>
          <p:cNvPr id="56" name="图片 55" descr="资源 111@4x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46" y="1420957"/>
            <a:ext cx="612000" cy="511522"/>
          </a:xfrm>
          <a:prstGeom prst="rect">
            <a:avLst/>
          </a:prstGeom>
        </p:spPr>
      </p:pic>
      <p:pic>
        <p:nvPicPr>
          <p:cNvPr id="2" name="图片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99230" y="706755"/>
            <a:ext cx="2385695" cy="425704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</p:pic>
      <p:pic>
        <p:nvPicPr>
          <p:cNvPr id="21" name="图片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27495" y="706755"/>
            <a:ext cx="2399665" cy="4257675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</p:pic>
      <p:sp>
        <p:nvSpPr>
          <p:cNvPr id="11" name="矩形 7"/>
          <p:cNvSpPr/>
          <p:nvPr/>
        </p:nvSpPr>
        <p:spPr>
          <a:xfrm>
            <a:off x="4291330" y="4485640"/>
            <a:ext cx="1751330" cy="371475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矩形 7"/>
          <p:cNvSpPr/>
          <p:nvPr/>
        </p:nvSpPr>
        <p:spPr>
          <a:xfrm>
            <a:off x="6758305" y="2670810"/>
            <a:ext cx="2138045" cy="858520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资源 19@2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137" y="0"/>
            <a:ext cx="4772077" cy="5143500"/>
          </a:xfrm>
          <a:prstGeom prst="rect">
            <a:avLst/>
          </a:prstGeom>
        </p:spPr>
      </p:pic>
      <p:pic>
        <p:nvPicPr>
          <p:cNvPr id="6" name="图片 5" descr="资源 21@4x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55" y="152327"/>
            <a:ext cx="612000" cy="639568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06409" y="284651"/>
            <a:ext cx="3503703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b="1" dirty="0">
                <a:solidFill>
                  <a:srgbClr val="1B1D42"/>
                </a:solidFill>
                <a:latin typeface="Abadi MT Condensed Extra Bold"/>
                <a:ea typeface="Alibaba PuHuiTi"/>
                <a:cs typeface="Abadi MT Condensed Extra Bold"/>
              </a:rPr>
              <a:t>App</a:t>
            </a:r>
            <a:r>
              <a:rPr kumimoji="1" lang="zh-CN" altLang="en-US" sz="1600" b="1" dirty="0">
                <a:solidFill>
                  <a:srgbClr val="1B1D42"/>
                </a:solidFill>
                <a:latin typeface="Abadi MT Condensed Extra Bold"/>
                <a:ea typeface="Alibaba PuHuiTi"/>
                <a:cs typeface="Abadi MT Condensed Extra Bold"/>
              </a:rPr>
              <a:t>扫描</a:t>
            </a:r>
            <a:r>
              <a:rPr kumimoji="1" lang="en-US" altLang="zh-CN" sz="1600" b="1" dirty="0">
                <a:solidFill>
                  <a:srgbClr val="1B1D42"/>
                </a:solidFill>
                <a:latin typeface="Abadi MT Condensed Extra Bold"/>
                <a:ea typeface="Alibaba PuHuiTi"/>
                <a:cs typeface="Abadi MT Condensed Extra Bold"/>
              </a:rPr>
              <a:t>“</a:t>
            </a:r>
            <a:r>
              <a:rPr kumimoji="1" lang="zh-CN" altLang="en-US" sz="1600" b="1" dirty="0">
                <a:solidFill>
                  <a:srgbClr val="1B1D42"/>
                </a:solidFill>
                <a:latin typeface="Abadi MT Condensed Extra Bold"/>
                <a:ea typeface="Alibaba PuHuiTi"/>
                <a:cs typeface="Abadi MT Condensed Extra Bold"/>
              </a:rPr>
              <a:t>考场二维码</a:t>
            </a:r>
            <a:r>
              <a:rPr kumimoji="1" lang="en-US" altLang="zh-CN" sz="1600" b="1" dirty="0">
                <a:solidFill>
                  <a:srgbClr val="1B1D42"/>
                </a:solidFill>
                <a:latin typeface="Abadi MT Condensed Extra Bold"/>
                <a:ea typeface="Alibaba PuHuiTi"/>
                <a:cs typeface="Abadi MT Condensed Extra Bold"/>
              </a:rPr>
              <a:t>”</a:t>
            </a:r>
            <a:r>
              <a:rPr kumimoji="1" lang="zh-CN" altLang="en-US" sz="1600" b="1" dirty="0">
                <a:solidFill>
                  <a:srgbClr val="1B1D42"/>
                </a:solidFill>
                <a:latin typeface="Abadi MT Condensed Extra Bold"/>
                <a:ea typeface="宋体" charset="0"/>
                <a:cs typeface="Abadi MT Condensed Extra Bold"/>
              </a:rPr>
              <a:t>，开启考试</a:t>
            </a:r>
          </a:p>
        </p:txBody>
      </p:sp>
      <p:pic>
        <p:nvPicPr>
          <p:cNvPr id="4" name="图片 3" descr="医师服务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152" y="266188"/>
            <a:ext cx="1312204" cy="287998"/>
          </a:xfrm>
          <a:prstGeom prst="rect">
            <a:avLst/>
          </a:prstGeom>
        </p:spPr>
      </p:pic>
      <p:sp>
        <p:nvSpPr>
          <p:cNvPr id="71" name="文本框 70"/>
          <p:cNvSpPr txBox="1"/>
          <p:nvPr/>
        </p:nvSpPr>
        <p:spPr>
          <a:xfrm>
            <a:off x="4106333" y="496358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917575" y="1809115"/>
            <a:ext cx="3456305" cy="2676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342900" indent="-342900" algn="l" fontAlgn="auto">
              <a:lnSpc>
                <a:spcPct val="200000"/>
              </a:lnSpc>
              <a:buFont typeface="+mj-lt"/>
              <a:buAutoNum type="arabicPeriod"/>
            </a:pPr>
            <a:r>
              <a:rPr lang="zh-CN" altLang="en-US" sz="1400" b="0"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</a:rPr>
              <a:t>登录</a:t>
            </a:r>
            <a:r>
              <a:rPr lang="en-US" altLang="zh-CN" sz="1400" b="0"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</a:rPr>
              <a:t>“</a:t>
            </a:r>
            <a:r>
              <a:rPr lang="zh-CN" altLang="en-US" sz="1400" b="0"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</a:rPr>
              <a:t>医师服务</a:t>
            </a:r>
            <a:r>
              <a:rPr lang="en-US" altLang="zh-CN" sz="1400" b="0"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</a:rPr>
              <a:t>”App </a:t>
            </a:r>
          </a:p>
          <a:p>
            <a:pPr marL="342900" indent="-342900" algn="l" fontAlgn="auto">
              <a:lnSpc>
                <a:spcPct val="200000"/>
              </a:lnSpc>
              <a:buFont typeface="+mj-lt"/>
              <a:buAutoNum type="arabicPeriod"/>
            </a:pPr>
            <a:r>
              <a:rPr lang="zh-CN" altLang="en-US" sz="1400" b="0"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</a:rPr>
              <a:t>右上角扫码键扫二维码 </a:t>
            </a:r>
          </a:p>
          <a:p>
            <a:pPr marL="342900" indent="-342900" algn="l" fontAlgn="auto">
              <a:lnSpc>
                <a:spcPct val="200000"/>
              </a:lnSpc>
              <a:buFont typeface="+mj-lt"/>
              <a:buAutoNum type="arabicPeriod"/>
            </a:pPr>
            <a:r>
              <a:rPr lang="zh-CN" altLang="en-US" sz="1400" b="0"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</a:rPr>
              <a:t>进入【定期考核】 </a:t>
            </a:r>
          </a:p>
          <a:p>
            <a:pPr marL="342900" indent="-342900" algn="l" fontAlgn="auto">
              <a:lnSpc>
                <a:spcPct val="200000"/>
              </a:lnSpc>
              <a:buFont typeface="+mj-lt"/>
              <a:buAutoNum type="arabicPeriod"/>
            </a:pPr>
            <a:r>
              <a:rPr lang="zh-CN" altLang="en-US" sz="1400" b="0"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</a:rPr>
              <a:t>进入试卷列表</a:t>
            </a:r>
          </a:p>
          <a:p>
            <a:pPr marL="342900" indent="-342900" algn="l" fontAlgn="auto">
              <a:lnSpc>
                <a:spcPct val="200000"/>
              </a:lnSpc>
              <a:buFont typeface="+mj-lt"/>
              <a:buAutoNum type="arabicPeriod"/>
            </a:pPr>
            <a:r>
              <a:rPr lang="zh-CN" altLang="en-US" sz="1400" b="0">
                <a:solidFill>
                  <a:srgbClr val="FF0000"/>
                </a:solidFill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</a:rPr>
              <a:t>人脸识别</a:t>
            </a:r>
          </a:p>
          <a:p>
            <a:pPr marL="342900" indent="-342900" algn="l" fontAlgn="auto">
              <a:lnSpc>
                <a:spcPct val="200000"/>
              </a:lnSpc>
              <a:buFont typeface="+mj-lt"/>
              <a:buAutoNum type="arabicPeriod"/>
            </a:pPr>
            <a:r>
              <a:rPr lang="zh-CN" altLang="en-US" sz="1400" b="0">
                <a:solidFill>
                  <a:srgbClr val="FF0000"/>
                </a:solidFill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</a:rPr>
              <a:t>开始考试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040130" y="1502410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/>
              <a:t>操作步骤：</a:t>
            </a:r>
          </a:p>
        </p:txBody>
      </p:sp>
      <p:pic>
        <p:nvPicPr>
          <p:cNvPr id="56" name="图片 55" descr="资源 111@4x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46" y="1420957"/>
            <a:ext cx="612000" cy="511522"/>
          </a:xfrm>
          <a:prstGeom prst="rect">
            <a:avLst/>
          </a:prstGeom>
        </p:spPr>
      </p:pic>
      <p:pic>
        <p:nvPicPr>
          <p:cNvPr id="31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0000" y="621665"/>
            <a:ext cx="2484120" cy="440944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</p:pic>
      <p:pic>
        <p:nvPicPr>
          <p:cNvPr id="2" name="图片 6"/>
          <p:cNvPicPr>
            <a:picLocks noChangeAspect="1"/>
          </p:cNvPicPr>
          <p:nvPr/>
        </p:nvPicPr>
        <p:blipFill>
          <a:blip r:embed="rId8">
            <a:lum contrast="18000"/>
          </a:blip>
          <a:stretch>
            <a:fillRect/>
          </a:stretch>
        </p:blipFill>
        <p:spPr>
          <a:xfrm>
            <a:off x="6587490" y="621665"/>
            <a:ext cx="2414270" cy="4408805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</p:pic>
      <p:sp>
        <p:nvSpPr>
          <p:cNvPr id="11" name="矩形 7"/>
          <p:cNvSpPr/>
          <p:nvPr/>
        </p:nvSpPr>
        <p:spPr>
          <a:xfrm>
            <a:off x="4176395" y="4281805"/>
            <a:ext cx="1751330" cy="309245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矩形 7"/>
          <p:cNvSpPr/>
          <p:nvPr/>
        </p:nvSpPr>
        <p:spPr>
          <a:xfrm>
            <a:off x="7846060" y="4281805"/>
            <a:ext cx="1078230" cy="371475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资源 19@2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137" y="0"/>
            <a:ext cx="4772077" cy="5143500"/>
          </a:xfrm>
          <a:prstGeom prst="rect">
            <a:avLst/>
          </a:prstGeom>
        </p:spPr>
      </p:pic>
      <p:pic>
        <p:nvPicPr>
          <p:cNvPr id="6" name="图片 5" descr="资源 21@4x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55" y="152327"/>
            <a:ext cx="612000" cy="639568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06409" y="284651"/>
            <a:ext cx="3503703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b="1" dirty="0">
                <a:solidFill>
                  <a:srgbClr val="1B1D42"/>
                </a:solidFill>
                <a:latin typeface="Abadi MT Condensed Extra Bold"/>
                <a:ea typeface="Alibaba PuHuiTi"/>
                <a:cs typeface="Abadi MT Condensed Extra Bold"/>
              </a:rPr>
              <a:t>App</a:t>
            </a:r>
            <a:r>
              <a:rPr kumimoji="1" lang="zh-CN" altLang="en-US" sz="1600" b="1" dirty="0">
                <a:solidFill>
                  <a:srgbClr val="1B1D42"/>
                </a:solidFill>
                <a:latin typeface="Abadi MT Condensed Extra Bold"/>
                <a:ea typeface="Alibaba PuHuiTi"/>
                <a:cs typeface="Abadi MT Condensed Extra Bold"/>
              </a:rPr>
              <a:t>扫描</a:t>
            </a:r>
            <a:r>
              <a:rPr kumimoji="1" lang="en-US" altLang="zh-CN" sz="1600" b="1" dirty="0">
                <a:solidFill>
                  <a:srgbClr val="1B1D42"/>
                </a:solidFill>
                <a:latin typeface="Abadi MT Condensed Extra Bold"/>
                <a:ea typeface="Alibaba PuHuiTi"/>
                <a:cs typeface="Abadi MT Condensed Extra Bold"/>
              </a:rPr>
              <a:t>“</a:t>
            </a:r>
            <a:r>
              <a:rPr kumimoji="1" lang="zh-CN" altLang="en-US" sz="1600" b="1" dirty="0">
                <a:solidFill>
                  <a:srgbClr val="1B1D42"/>
                </a:solidFill>
                <a:latin typeface="Abadi MT Condensed Extra Bold"/>
                <a:ea typeface="Alibaba PuHuiTi"/>
                <a:cs typeface="Abadi MT Condensed Extra Bold"/>
              </a:rPr>
              <a:t>考场二维码</a:t>
            </a:r>
            <a:r>
              <a:rPr kumimoji="1" lang="en-US" altLang="zh-CN" sz="1600" b="1" dirty="0">
                <a:solidFill>
                  <a:srgbClr val="1B1D42"/>
                </a:solidFill>
                <a:latin typeface="Abadi MT Condensed Extra Bold"/>
                <a:ea typeface="Alibaba PuHuiTi"/>
                <a:cs typeface="Abadi MT Condensed Extra Bold"/>
              </a:rPr>
              <a:t>”</a:t>
            </a:r>
            <a:r>
              <a:rPr kumimoji="1" lang="zh-CN" altLang="en-US" sz="1600" b="1" dirty="0">
                <a:solidFill>
                  <a:srgbClr val="1B1D42"/>
                </a:solidFill>
                <a:latin typeface="Abadi MT Condensed Extra Bold"/>
                <a:ea typeface="宋体" charset="0"/>
                <a:cs typeface="Abadi MT Condensed Extra Bold"/>
              </a:rPr>
              <a:t>，开启考试</a:t>
            </a:r>
          </a:p>
        </p:txBody>
      </p:sp>
      <p:pic>
        <p:nvPicPr>
          <p:cNvPr id="4" name="图片 3" descr="医师服务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152" y="266188"/>
            <a:ext cx="1312204" cy="287998"/>
          </a:xfrm>
          <a:prstGeom prst="rect">
            <a:avLst/>
          </a:prstGeom>
        </p:spPr>
      </p:pic>
      <p:sp>
        <p:nvSpPr>
          <p:cNvPr id="71" name="文本框 70"/>
          <p:cNvSpPr txBox="1"/>
          <p:nvPr/>
        </p:nvSpPr>
        <p:spPr>
          <a:xfrm>
            <a:off x="4106333" y="496358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917575" y="1809115"/>
            <a:ext cx="3456305" cy="31076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342900" indent="-342900" algn="l" fontAlgn="auto">
              <a:lnSpc>
                <a:spcPct val="200000"/>
              </a:lnSpc>
              <a:buFont typeface="+mj-lt"/>
              <a:buAutoNum type="arabicPeriod"/>
            </a:pPr>
            <a:r>
              <a:rPr lang="zh-CN" altLang="en-US" sz="1400" b="0"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</a:rPr>
              <a:t>登录</a:t>
            </a:r>
            <a:r>
              <a:rPr lang="en-US" altLang="zh-CN" sz="1400" b="0"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</a:rPr>
              <a:t>“</a:t>
            </a:r>
            <a:r>
              <a:rPr lang="zh-CN" altLang="en-US" sz="1400" b="0"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</a:rPr>
              <a:t>医师服务</a:t>
            </a:r>
            <a:r>
              <a:rPr lang="en-US" altLang="zh-CN" sz="1400" b="0"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</a:rPr>
              <a:t>”App </a:t>
            </a:r>
          </a:p>
          <a:p>
            <a:pPr marL="342900" indent="-342900" algn="l" fontAlgn="auto">
              <a:lnSpc>
                <a:spcPct val="200000"/>
              </a:lnSpc>
              <a:buFont typeface="+mj-lt"/>
              <a:buAutoNum type="arabicPeriod"/>
            </a:pPr>
            <a:r>
              <a:rPr lang="zh-CN" altLang="en-US" sz="1400" b="0"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</a:rPr>
              <a:t>右上角扫码键扫二维码 </a:t>
            </a:r>
          </a:p>
          <a:p>
            <a:pPr marL="342900" indent="-342900" algn="l" fontAlgn="auto">
              <a:lnSpc>
                <a:spcPct val="200000"/>
              </a:lnSpc>
              <a:buFont typeface="+mj-lt"/>
              <a:buAutoNum type="arabicPeriod"/>
            </a:pPr>
            <a:r>
              <a:rPr lang="zh-CN" altLang="en-US" sz="1400" b="0"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</a:rPr>
              <a:t>进入【定期考核】 </a:t>
            </a:r>
          </a:p>
          <a:p>
            <a:pPr marL="342900" indent="-342900" algn="l" fontAlgn="auto">
              <a:lnSpc>
                <a:spcPct val="200000"/>
              </a:lnSpc>
              <a:buFont typeface="+mj-lt"/>
              <a:buAutoNum type="arabicPeriod"/>
            </a:pPr>
            <a:r>
              <a:rPr lang="zh-CN" altLang="en-US" sz="1400" b="0"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</a:rPr>
              <a:t>进入试卷列表</a:t>
            </a:r>
          </a:p>
          <a:p>
            <a:pPr marL="342900" indent="-342900" algn="l" fontAlgn="auto">
              <a:lnSpc>
                <a:spcPct val="200000"/>
              </a:lnSpc>
              <a:buFont typeface="+mj-lt"/>
              <a:buAutoNum type="arabicPeriod"/>
            </a:pPr>
            <a:r>
              <a:rPr lang="zh-CN" altLang="en-US" sz="1400" b="0">
                <a:solidFill>
                  <a:schemeClr val="tx1"/>
                </a:solidFill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</a:rPr>
              <a:t>人脸识别</a:t>
            </a:r>
          </a:p>
          <a:p>
            <a:pPr marL="342900" indent="-342900" algn="l" fontAlgn="auto">
              <a:lnSpc>
                <a:spcPct val="200000"/>
              </a:lnSpc>
              <a:buFont typeface="+mj-lt"/>
              <a:buAutoNum type="arabicPeriod"/>
            </a:pPr>
            <a:r>
              <a:rPr lang="zh-CN" altLang="en-US" sz="1400" b="0">
                <a:solidFill>
                  <a:schemeClr val="tx1"/>
                </a:solidFill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</a:rPr>
              <a:t>开始考试</a:t>
            </a:r>
          </a:p>
          <a:p>
            <a:pPr marL="342900" indent="-342900" algn="l" fontAlgn="auto">
              <a:lnSpc>
                <a:spcPct val="200000"/>
              </a:lnSpc>
              <a:buFont typeface="+mj-lt"/>
              <a:buAutoNum type="arabicPeriod"/>
            </a:pPr>
            <a:r>
              <a:rPr lang="zh-CN" altLang="en-US" sz="1400" b="0">
                <a:solidFill>
                  <a:srgbClr val="FF0000"/>
                </a:solidFill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</a:rPr>
              <a:t>结束交卷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040130" y="1502410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/>
              <a:t>操作步骤：</a:t>
            </a:r>
          </a:p>
        </p:txBody>
      </p:sp>
      <p:pic>
        <p:nvPicPr>
          <p:cNvPr id="56" name="图片 55" descr="资源 111@4x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46" y="1420957"/>
            <a:ext cx="612000" cy="511522"/>
          </a:xfrm>
          <a:prstGeom prst="rect">
            <a:avLst/>
          </a:prstGeom>
        </p:spPr>
      </p:pic>
      <p:pic>
        <p:nvPicPr>
          <p:cNvPr id="13" name="图片 6"/>
          <p:cNvPicPr>
            <a:picLocks noChangeAspect="1"/>
          </p:cNvPicPr>
          <p:nvPr/>
        </p:nvPicPr>
        <p:blipFill>
          <a:blip r:embed="rId7">
            <a:lum contrast="18000"/>
          </a:blip>
          <a:stretch>
            <a:fillRect/>
          </a:stretch>
        </p:blipFill>
        <p:spPr>
          <a:xfrm>
            <a:off x="3739515" y="744855"/>
            <a:ext cx="2414270" cy="417195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</p:pic>
      <p:grpSp>
        <p:nvGrpSpPr>
          <p:cNvPr id="10" name="组合 9"/>
          <p:cNvGrpSpPr/>
          <p:nvPr/>
        </p:nvGrpSpPr>
        <p:grpSpPr>
          <a:xfrm>
            <a:off x="6321425" y="782955"/>
            <a:ext cx="2379980" cy="4171950"/>
            <a:chOff x="7097" y="979"/>
            <a:chExt cx="4012" cy="7117"/>
          </a:xfrm>
        </p:grpSpPr>
        <p:pic>
          <p:nvPicPr>
            <p:cNvPr id="21" name="图片 1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097" y="979"/>
              <a:ext cx="4012" cy="7117"/>
            </a:xfrm>
            <a:prstGeom prst="rect">
              <a:avLst/>
            </a:prstGeom>
            <a:noFill/>
            <a:ln w="9525">
              <a:solidFill>
                <a:schemeClr val="bg2"/>
              </a:solidFill>
            </a:ln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976" y="4937"/>
              <a:ext cx="799" cy="592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1" name="矩形 7"/>
          <p:cNvSpPr/>
          <p:nvPr/>
        </p:nvSpPr>
        <p:spPr>
          <a:xfrm>
            <a:off x="3810000" y="4538980"/>
            <a:ext cx="1109345" cy="377825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矩形 7"/>
          <p:cNvSpPr/>
          <p:nvPr/>
        </p:nvSpPr>
        <p:spPr>
          <a:xfrm>
            <a:off x="7907655" y="3041650"/>
            <a:ext cx="678180" cy="439420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资源 5@2x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1581"/>
            <a:ext cx="9144000" cy="1626819"/>
          </a:xfrm>
          <a:prstGeom prst="rect">
            <a:avLst/>
          </a:prstGeom>
        </p:spPr>
      </p:pic>
      <p:grpSp>
        <p:nvGrpSpPr>
          <p:cNvPr id="3" name="组 2"/>
          <p:cNvGrpSpPr/>
          <p:nvPr/>
        </p:nvGrpSpPr>
        <p:grpSpPr>
          <a:xfrm>
            <a:off x="3003258" y="619646"/>
            <a:ext cx="3203058" cy="889078"/>
            <a:chOff x="3003258" y="619646"/>
            <a:chExt cx="3203058" cy="889078"/>
          </a:xfrm>
        </p:grpSpPr>
        <p:pic>
          <p:nvPicPr>
            <p:cNvPr id="4" name="图片 3" descr="资源 18@2x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1024" y="619646"/>
              <a:ext cx="1932778" cy="889078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3003258" y="761385"/>
              <a:ext cx="2554058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3200" dirty="0" smtClean="0">
                  <a:solidFill>
                    <a:srgbClr val="1AC7C6"/>
                  </a:solidFill>
                </a:rPr>
                <a:t>CONTENTS</a:t>
              </a:r>
              <a:endParaRPr kumimoji="1" lang="zh-CN" altLang="en-US" sz="3200" b="1" dirty="0">
                <a:solidFill>
                  <a:srgbClr val="1AC7C6"/>
                </a:solidFill>
                <a:latin typeface="Abadi MT Condensed Extra Bold"/>
                <a:cs typeface="Abadi MT Condensed Extra Bold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5310693" y="780324"/>
              <a:ext cx="89562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2800" dirty="0" smtClean="0">
                  <a:solidFill>
                    <a:srgbClr val="1B1D42"/>
                  </a:solidFill>
                  <a:latin typeface="Alibaba PuHuiTi Bold"/>
                  <a:ea typeface="Alibaba PuHuiTi Bold"/>
                  <a:cs typeface="Alibaba PuHuiTi Bold"/>
                </a:rPr>
                <a:t>目录</a:t>
              </a:r>
              <a:endParaRPr kumimoji="1" lang="zh-CN" altLang="en-US" sz="2800" dirty="0">
                <a:solidFill>
                  <a:srgbClr val="1B1D42"/>
                </a:solidFill>
                <a:latin typeface="Alibaba PuHuiTi Bold"/>
                <a:ea typeface="Alibaba PuHuiTi Bold"/>
                <a:cs typeface="Alibaba PuHuiTi Bold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922239" y="1606409"/>
            <a:ext cx="89787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0000" b="1" dirty="0" smtClean="0">
                <a:solidFill>
                  <a:srgbClr val="A5E2E2"/>
                </a:solidFill>
                <a:latin typeface="Arial" panose="020B0604020202090204"/>
                <a:ea typeface="Alibaba PuHuiTi Heavy"/>
                <a:cs typeface="Arial" panose="020B0604020202090204"/>
              </a:rPr>
              <a:t>1</a:t>
            </a:r>
            <a:endParaRPr kumimoji="1" lang="zh-CN" altLang="en-US" sz="10000" b="1" dirty="0">
              <a:solidFill>
                <a:srgbClr val="A5E2E2"/>
              </a:solidFill>
              <a:latin typeface="Arial" panose="020B0604020202090204"/>
              <a:ea typeface="Alibaba PuHuiTi Heavy"/>
              <a:cs typeface="Arial" panose="020B0604020202090204"/>
            </a:endParaRPr>
          </a:p>
        </p:txBody>
      </p:sp>
      <p:grpSp>
        <p:nvGrpSpPr>
          <p:cNvPr id="10" name="组 9"/>
          <p:cNvGrpSpPr/>
          <p:nvPr/>
        </p:nvGrpSpPr>
        <p:grpSpPr>
          <a:xfrm>
            <a:off x="3636424" y="1606409"/>
            <a:ext cx="1538748" cy="1631216"/>
            <a:chOff x="3636424" y="1606409"/>
            <a:chExt cx="1538748" cy="1631216"/>
          </a:xfrm>
        </p:grpSpPr>
        <p:sp>
          <p:nvSpPr>
            <p:cNvPr id="11" name="文本框 10"/>
            <p:cNvSpPr txBox="1"/>
            <p:nvPr/>
          </p:nvSpPr>
          <p:spPr>
            <a:xfrm>
              <a:off x="3636424" y="1606409"/>
              <a:ext cx="897877" cy="16312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0000" b="1" dirty="0" smtClean="0">
                  <a:solidFill>
                    <a:srgbClr val="A5E2E2"/>
                  </a:solidFill>
                  <a:latin typeface="Arial" panose="020B0604020202090204"/>
                  <a:ea typeface="Alibaba PuHuiTi Heavy"/>
                  <a:cs typeface="Arial" panose="020B0604020202090204"/>
                </a:rPr>
                <a:t>2</a:t>
              </a:r>
              <a:endParaRPr kumimoji="1" lang="zh-CN" altLang="en-US" sz="10000" b="1" dirty="0">
                <a:solidFill>
                  <a:srgbClr val="A5E2E2"/>
                </a:solidFill>
                <a:latin typeface="Arial" panose="020B0604020202090204"/>
                <a:ea typeface="Alibaba PuHuiTi Heavy"/>
                <a:cs typeface="Arial" panose="020B0604020202090204"/>
              </a:endParaRPr>
            </a:p>
          </p:txBody>
        </p:sp>
        <p:pic>
          <p:nvPicPr>
            <p:cNvPr id="12" name="图片 11" descr="资源 15@2x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5172" y="1987658"/>
              <a:ext cx="1080000" cy="1121173"/>
            </a:xfrm>
            <a:prstGeom prst="rect">
              <a:avLst/>
            </a:prstGeom>
          </p:spPr>
        </p:pic>
      </p:grpSp>
      <p:grpSp>
        <p:nvGrpSpPr>
          <p:cNvPr id="13" name="组 12"/>
          <p:cNvGrpSpPr/>
          <p:nvPr/>
        </p:nvGrpSpPr>
        <p:grpSpPr>
          <a:xfrm>
            <a:off x="6155540" y="1606409"/>
            <a:ext cx="1578665" cy="1631216"/>
            <a:chOff x="6155540" y="1606409"/>
            <a:chExt cx="1578665" cy="1631216"/>
          </a:xfrm>
        </p:grpSpPr>
        <p:sp>
          <p:nvSpPr>
            <p:cNvPr id="14" name="文本框 13"/>
            <p:cNvSpPr txBox="1"/>
            <p:nvPr/>
          </p:nvSpPr>
          <p:spPr>
            <a:xfrm>
              <a:off x="6155540" y="1606409"/>
              <a:ext cx="897877" cy="16312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0000" b="1" dirty="0">
                  <a:solidFill>
                    <a:srgbClr val="A5E2E2"/>
                  </a:solidFill>
                  <a:latin typeface="Arial" panose="020B0604020202090204"/>
                  <a:ea typeface="Alibaba PuHuiTi Heavy"/>
                  <a:cs typeface="Arial" panose="020B0604020202090204"/>
                </a:rPr>
                <a:t>3</a:t>
              </a:r>
              <a:endParaRPr kumimoji="1" lang="zh-CN" altLang="en-US" sz="10000" b="1" dirty="0">
                <a:solidFill>
                  <a:srgbClr val="A5E2E2"/>
                </a:solidFill>
                <a:latin typeface="Arial" panose="020B0604020202090204"/>
                <a:ea typeface="Alibaba PuHuiTi Heavy"/>
                <a:cs typeface="Arial" panose="020B0604020202090204"/>
              </a:endParaRPr>
            </a:p>
          </p:txBody>
        </p:sp>
        <p:pic>
          <p:nvPicPr>
            <p:cNvPr id="15" name="图片 14" descr="资源 16@2x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4205" y="1997160"/>
              <a:ext cx="1080000" cy="1111671"/>
            </a:xfrm>
            <a:prstGeom prst="rect">
              <a:avLst/>
            </a:prstGeom>
          </p:spPr>
        </p:pic>
      </p:grpSp>
      <p:sp>
        <p:nvSpPr>
          <p:cNvPr id="16" name="文本框 15"/>
          <p:cNvSpPr txBox="1"/>
          <p:nvPr/>
        </p:nvSpPr>
        <p:spPr>
          <a:xfrm>
            <a:off x="1087971" y="3179012"/>
            <a:ext cx="1818792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600" b="1" dirty="0" smtClean="0">
                <a:solidFill>
                  <a:srgbClr val="4C4C4C"/>
                </a:solidFill>
                <a:latin typeface="+mj-lt"/>
                <a:ea typeface="Alibaba PuHuiTi"/>
                <a:cs typeface="Abadi MT Condensed Extra Bold"/>
              </a:rPr>
              <a:t>考前准备工作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1085850" y="3494405"/>
            <a:ext cx="217360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200" dirty="0" smtClean="0">
                <a:solidFill>
                  <a:schemeClr val="bg1">
                    <a:lumMod val="65000"/>
                  </a:schemeClr>
                </a:solidFill>
                <a:latin typeface="Abadi MT Condensed Extra Bold"/>
                <a:ea typeface="Alibaba PuHuiTi"/>
                <a:cs typeface="Abadi MT Condensed Extra Bold"/>
              </a:rPr>
              <a:t>考生状态</a:t>
            </a:r>
            <a:endParaRPr kumimoji="1" lang="en-US" altLang="zh-CN" sz="1200" dirty="0" smtClean="0">
              <a:solidFill>
                <a:schemeClr val="bg1">
                  <a:lumMod val="65000"/>
                </a:schemeClr>
              </a:solidFill>
              <a:latin typeface="Abadi MT Condensed Extra Bold"/>
              <a:ea typeface="Alibaba PuHuiTi"/>
              <a:cs typeface="Abadi MT Condensed Extra Bold"/>
            </a:endParaRPr>
          </a:p>
          <a:p>
            <a:r>
              <a:rPr kumimoji="1" lang="zh-CN" altLang="en-US" sz="1200" dirty="0" smtClean="0">
                <a:solidFill>
                  <a:schemeClr val="bg1">
                    <a:lumMod val="65000"/>
                  </a:schemeClr>
                </a:solidFill>
                <a:latin typeface="Abadi MT Condensed Extra Bold"/>
                <a:ea typeface="Alibaba PuHuiTi"/>
                <a:cs typeface="Abadi MT Condensed Extra Bold"/>
              </a:rPr>
              <a:t>考点设置</a:t>
            </a:r>
          </a:p>
          <a:p>
            <a:r>
              <a:rPr kumimoji="1" lang="zh-CN" altLang="en-US" sz="1200" dirty="0" smtClean="0">
                <a:solidFill>
                  <a:schemeClr val="bg1">
                    <a:lumMod val="65000"/>
                  </a:schemeClr>
                </a:solidFill>
                <a:latin typeface="Abadi MT Condensed Extra Bold"/>
                <a:ea typeface="Alibaba PuHuiTi"/>
                <a:cs typeface="Abadi MT Condensed Extra Bold"/>
              </a:rPr>
              <a:t>网络准备</a:t>
            </a:r>
          </a:p>
          <a:p>
            <a:r>
              <a:rPr kumimoji="1" lang="zh-CN" altLang="en-US" sz="1200" dirty="0" smtClean="0">
                <a:solidFill>
                  <a:schemeClr val="bg1">
                    <a:lumMod val="65000"/>
                  </a:schemeClr>
                </a:solidFill>
                <a:latin typeface="Abadi MT Condensed Extra Bold"/>
                <a:ea typeface="Alibaba PuHuiTi"/>
                <a:cs typeface="Abadi MT Condensed Extra Bold"/>
              </a:rPr>
              <a:t>考核名单</a:t>
            </a:r>
          </a:p>
          <a:p>
            <a:endParaRPr kumimoji="1" lang="zh-CN" altLang="en-US" sz="1200" dirty="0">
              <a:solidFill>
                <a:schemeClr val="bg1">
                  <a:lumMod val="65000"/>
                </a:schemeClr>
              </a:solidFill>
              <a:latin typeface="Abadi MT Condensed Extra Bold"/>
              <a:ea typeface="Alibaba PuHuiTi"/>
              <a:cs typeface="Abadi MT Condensed Extra Bold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734600" y="3178207"/>
            <a:ext cx="1818792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600" b="1" dirty="0" smtClean="0">
                <a:solidFill>
                  <a:srgbClr val="4C4C4C"/>
                </a:solidFill>
                <a:latin typeface="Abadi MT Condensed Extra Bold"/>
                <a:ea typeface="Alibaba PuHuiTi"/>
                <a:cs typeface="Abadi MT Condensed Extra Bold"/>
              </a:rPr>
              <a:t>考中实施工作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3732561" y="3493417"/>
            <a:ext cx="17014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200" dirty="0" smtClean="0">
                <a:solidFill>
                  <a:schemeClr val="bg1">
                    <a:lumMod val="65000"/>
                  </a:schemeClr>
                </a:solidFill>
                <a:latin typeface="Abadi MT Condensed Extra Bold"/>
                <a:ea typeface="Alibaba PuHuiTi"/>
                <a:cs typeface="Abadi MT Condensed Extra Bold"/>
              </a:rPr>
              <a:t>医师签到。开启考试</a:t>
            </a:r>
            <a:endParaRPr kumimoji="1" lang="en-US" altLang="zh-CN" sz="1200" dirty="0" smtClean="0">
              <a:solidFill>
                <a:schemeClr val="bg1">
                  <a:lumMod val="65000"/>
                </a:schemeClr>
              </a:solidFill>
              <a:latin typeface="Abadi MT Condensed Extra Bold"/>
              <a:ea typeface="Alibaba PuHuiTi"/>
              <a:cs typeface="Abadi MT Condensed Extra Bold"/>
            </a:endParaRPr>
          </a:p>
          <a:p>
            <a:r>
              <a:rPr kumimoji="1" lang="zh-CN" altLang="en-US" sz="1200" dirty="0" smtClean="0">
                <a:solidFill>
                  <a:schemeClr val="bg1">
                    <a:lumMod val="65000"/>
                  </a:schemeClr>
                </a:solidFill>
                <a:latin typeface="Abadi MT Condensed Extra Bold"/>
                <a:ea typeface="Alibaba PuHuiTi"/>
                <a:cs typeface="Abadi MT Condensed Extra Bold"/>
              </a:rPr>
              <a:t>考试注意事项</a:t>
            </a:r>
          </a:p>
          <a:p>
            <a:endParaRPr kumimoji="1" lang="zh-CN" altLang="en-US" sz="1200" dirty="0">
              <a:solidFill>
                <a:schemeClr val="bg1">
                  <a:lumMod val="65000"/>
                </a:schemeClr>
              </a:solidFill>
              <a:latin typeface="Abadi MT Condensed Extra Bold"/>
              <a:ea typeface="Alibaba PuHuiTi"/>
              <a:cs typeface="Abadi MT Condensed Extra Bold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296227" y="3168158"/>
            <a:ext cx="1818792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600" b="1" dirty="0" smtClean="0">
                <a:solidFill>
                  <a:srgbClr val="4C4C4C"/>
                </a:solidFill>
                <a:latin typeface="Abadi MT Condensed Extra Bold"/>
                <a:ea typeface="Alibaba PuHuiTi"/>
                <a:cs typeface="Abadi MT Condensed Extra Bold"/>
              </a:rPr>
              <a:t>考后收尾工作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6294120" y="3483610"/>
            <a:ext cx="21971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200" dirty="0" smtClean="0">
                <a:solidFill>
                  <a:schemeClr val="bg1">
                    <a:lumMod val="65000"/>
                  </a:schemeClr>
                </a:solidFill>
                <a:latin typeface="Abadi MT Condensed Extra Bold"/>
                <a:ea typeface="Alibaba PuHuiTi"/>
                <a:cs typeface="Abadi MT Condensed Extra Bold"/>
              </a:rPr>
              <a:t>关闭考场</a:t>
            </a:r>
            <a:endParaRPr kumimoji="1" lang="en-US" altLang="zh-CN" sz="1200" dirty="0" smtClean="0">
              <a:solidFill>
                <a:schemeClr val="bg1">
                  <a:lumMod val="65000"/>
                </a:schemeClr>
              </a:solidFill>
              <a:latin typeface="Abadi MT Condensed Extra Bold"/>
              <a:ea typeface="Alibaba PuHuiTi"/>
              <a:cs typeface="Abadi MT Condensed Extra Bold"/>
            </a:endParaRPr>
          </a:p>
          <a:p>
            <a:r>
              <a:rPr kumimoji="1" lang="zh-CN" altLang="en-US" sz="1200" dirty="0" smtClean="0">
                <a:solidFill>
                  <a:schemeClr val="bg1">
                    <a:lumMod val="65000"/>
                  </a:schemeClr>
                </a:solidFill>
                <a:latin typeface="Abadi MT Condensed Extra Bold"/>
                <a:ea typeface="Alibaba PuHuiTi"/>
                <a:cs typeface="Abadi MT Condensed Extra Bold"/>
              </a:rPr>
              <a:t>查询成绩</a:t>
            </a:r>
          </a:p>
          <a:p>
            <a:r>
              <a:rPr kumimoji="1" lang="zh-CN" altLang="en-US" sz="1200" dirty="0" smtClean="0">
                <a:solidFill>
                  <a:schemeClr val="bg1">
                    <a:lumMod val="65000"/>
                  </a:schemeClr>
                </a:solidFill>
                <a:latin typeface="Abadi MT Condensed Extra Bold"/>
                <a:ea typeface="Alibaba PuHuiTi"/>
                <a:cs typeface="Abadi MT Condensed Extra Bold"/>
              </a:rPr>
              <a:t>等待划定全市分数线</a:t>
            </a:r>
          </a:p>
          <a:p>
            <a:endParaRPr kumimoji="1" lang="zh-CN" altLang="en-US" sz="1200" dirty="0">
              <a:solidFill>
                <a:schemeClr val="bg1">
                  <a:lumMod val="65000"/>
                </a:schemeClr>
              </a:solidFill>
              <a:latin typeface="Abadi MT Condensed Extra Bold"/>
              <a:ea typeface="Alibaba PuHuiTi"/>
              <a:cs typeface="Abadi MT Condensed Extra Bold"/>
            </a:endParaRPr>
          </a:p>
        </p:txBody>
      </p:sp>
      <p:pic>
        <p:nvPicPr>
          <p:cNvPr id="22" name="图片 21" descr="医师服务log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152" y="4640402"/>
            <a:ext cx="1312204" cy="287998"/>
          </a:xfrm>
          <a:prstGeom prst="rect">
            <a:avLst/>
          </a:prstGeom>
        </p:spPr>
      </p:pic>
      <p:pic>
        <p:nvPicPr>
          <p:cNvPr id="27" name="图片 26" descr="资源 106@4x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681" y="2391100"/>
            <a:ext cx="501284" cy="542151"/>
          </a:xfrm>
          <a:prstGeom prst="rect">
            <a:avLst/>
          </a:prstGeom>
        </p:spPr>
      </p:pic>
      <p:pic>
        <p:nvPicPr>
          <p:cNvPr id="28" name="图片 27" descr="资源 107@4x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880" y="2423661"/>
            <a:ext cx="540000" cy="505160"/>
          </a:xfrm>
          <a:prstGeom prst="rect">
            <a:avLst/>
          </a:prstGeom>
        </p:spPr>
      </p:pic>
      <p:pic>
        <p:nvPicPr>
          <p:cNvPr id="29" name="图片 28" descr="资源 117@4x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430" y="2388825"/>
            <a:ext cx="486264" cy="539996"/>
          </a:xfrm>
          <a:prstGeom prst="rect">
            <a:avLst/>
          </a:prstGeom>
        </p:spPr>
      </p:pic>
      <p:grpSp>
        <p:nvGrpSpPr>
          <p:cNvPr id="39" name="组 38"/>
          <p:cNvGrpSpPr>
            <a:grpSpLocks noChangeAspect="1"/>
          </p:cNvGrpSpPr>
          <p:nvPr/>
        </p:nvGrpSpPr>
        <p:grpSpPr>
          <a:xfrm>
            <a:off x="1428210" y="1992030"/>
            <a:ext cx="1079999" cy="1124613"/>
            <a:chOff x="1308082" y="935619"/>
            <a:chExt cx="1188000" cy="1237074"/>
          </a:xfrm>
        </p:grpSpPr>
        <p:pic>
          <p:nvPicPr>
            <p:cNvPr id="40" name="图片 39" descr="资源 22@4x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8082" y="935619"/>
              <a:ext cx="1188000" cy="1237074"/>
            </a:xfrm>
            <a:prstGeom prst="rect">
              <a:avLst/>
            </a:prstGeom>
          </p:spPr>
        </p:pic>
        <p:pic>
          <p:nvPicPr>
            <p:cNvPr id="41" name="图片 40" descr="资源 106@4x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4726" y="1356460"/>
              <a:ext cx="577906" cy="625021"/>
            </a:xfrm>
            <a:prstGeom prst="rect">
              <a:avLst/>
            </a:prstGeom>
          </p:spPr>
        </p:pic>
      </p:grpSp>
      <p:grpSp>
        <p:nvGrpSpPr>
          <p:cNvPr id="43" name="组 42"/>
          <p:cNvGrpSpPr>
            <a:grpSpLocks noChangeAspect="1"/>
          </p:cNvGrpSpPr>
          <p:nvPr/>
        </p:nvGrpSpPr>
        <p:grpSpPr>
          <a:xfrm>
            <a:off x="4098467" y="1969858"/>
            <a:ext cx="1079999" cy="1146785"/>
            <a:chOff x="3701025" y="908739"/>
            <a:chExt cx="1188000" cy="1261463"/>
          </a:xfrm>
        </p:grpSpPr>
        <p:pic>
          <p:nvPicPr>
            <p:cNvPr id="44" name="图片 43" descr="资源 24@4x.pn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1025" y="908739"/>
              <a:ext cx="1188000" cy="1261463"/>
            </a:xfrm>
            <a:prstGeom prst="rect">
              <a:avLst/>
            </a:prstGeom>
          </p:spPr>
        </p:pic>
        <p:pic>
          <p:nvPicPr>
            <p:cNvPr id="45" name="图片 44" descr="资源 107@4x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6854" y="1383758"/>
              <a:ext cx="609762" cy="570422"/>
            </a:xfrm>
            <a:prstGeom prst="rect">
              <a:avLst/>
            </a:prstGeom>
          </p:spPr>
        </p:pic>
      </p:grpSp>
      <p:grpSp>
        <p:nvGrpSpPr>
          <p:cNvPr id="46" name="组 45"/>
          <p:cNvGrpSpPr>
            <a:grpSpLocks noChangeAspect="1"/>
          </p:cNvGrpSpPr>
          <p:nvPr/>
        </p:nvGrpSpPr>
        <p:grpSpPr>
          <a:xfrm>
            <a:off x="6665605" y="1971189"/>
            <a:ext cx="1079999" cy="1145454"/>
            <a:chOff x="6006511" y="907525"/>
            <a:chExt cx="1188000" cy="1260000"/>
          </a:xfrm>
        </p:grpSpPr>
        <p:pic>
          <p:nvPicPr>
            <p:cNvPr id="47" name="图片 46" descr="资源 23@4x.png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6511" y="907525"/>
              <a:ext cx="1188000" cy="1260000"/>
            </a:xfrm>
            <a:prstGeom prst="rect">
              <a:avLst/>
            </a:prstGeom>
          </p:spPr>
        </p:pic>
        <p:pic>
          <p:nvPicPr>
            <p:cNvPr id="48" name="图片 47" descr="资源 117@4x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0547" y="1369481"/>
              <a:ext cx="539378" cy="59897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资源 19@2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137" y="0"/>
            <a:ext cx="4772077" cy="5143500"/>
          </a:xfrm>
          <a:prstGeom prst="rect">
            <a:avLst/>
          </a:prstGeom>
        </p:spPr>
      </p:pic>
      <p:pic>
        <p:nvPicPr>
          <p:cNvPr id="6" name="图片 5" descr="资源 21@4x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55" y="152327"/>
            <a:ext cx="612000" cy="639568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06409" y="284651"/>
            <a:ext cx="3503703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600" b="1" dirty="0">
                <a:solidFill>
                  <a:srgbClr val="1B1D42"/>
                </a:solidFill>
                <a:latin typeface="Abadi MT Condensed Extra Bold"/>
                <a:ea typeface="Alibaba PuHuiTi"/>
                <a:cs typeface="Abadi MT Condensed Extra Bold"/>
              </a:rPr>
              <a:t>关闭第一场，</a:t>
            </a:r>
            <a:r>
              <a:rPr kumimoji="1" lang="zh-CN" altLang="en-US" sz="1600" b="1" dirty="0">
                <a:solidFill>
                  <a:srgbClr val="1B1D42"/>
                </a:solidFill>
                <a:latin typeface="Abadi MT Condensed Extra Bold"/>
                <a:ea typeface="宋体" charset="0"/>
                <a:cs typeface="Abadi MT Condensed Extra Bold"/>
              </a:rPr>
              <a:t>开启第二场</a:t>
            </a:r>
          </a:p>
        </p:txBody>
      </p:sp>
      <p:pic>
        <p:nvPicPr>
          <p:cNvPr id="4" name="图片 3" descr="医师服务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152" y="266188"/>
            <a:ext cx="1312204" cy="287998"/>
          </a:xfrm>
          <a:prstGeom prst="rect">
            <a:avLst/>
          </a:prstGeom>
        </p:spPr>
      </p:pic>
      <p:sp>
        <p:nvSpPr>
          <p:cNvPr id="71" name="文本框 70"/>
          <p:cNvSpPr txBox="1"/>
          <p:nvPr/>
        </p:nvSpPr>
        <p:spPr>
          <a:xfrm>
            <a:off x="4106333" y="496358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  <p:sp>
        <p:nvSpPr>
          <p:cNvPr id="16" name="文本框 15"/>
          <p:cNvSpPr txBox="1"/>
          <p:nvPr/>
        </p:nvSpPr>
        <p:spPr>
          <a:xfrm>
            <a:off x="306705" y="1185545"/>
            <a:ext cx="151257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fontAlgn="auto">
              <a:lnSpc>
                <a:spcPct val="150000"/>
              </a:lnSpc>
              <a:buFont typeface="Wingdings" panose="05000000000000000000" charset="0"/>
              <a:buNone/>
            </a:pPr>
            <a:r>
              <a:rPr lang="zh-CN" altLang="en-US" sz="1600">
                <a:latin typeface="宋体-简" panose="02010800040101010101" charset="-122"/>
                <a:ea typeface="宋体-简" panose="02010800040101010101" charset="-122"/>
              </a:rPr>
              <a:t>关闭第一场，</a:t>
            </a:r>
            <a:r>
              <a:rPr lang="en-US" altLang="zh-CN" sz="1600">
                <a:latin typeface="宋体-简" panose="02010800040101010101" charset="-122"/>
                <a:ea typeface="宋体-简" panose="02010800040101010101" charset="-122"/>
              </a:rPr>
              <a:t>“</a:t>
            </a:r>
            <a:r>
              <a:rPr lang="zh-CN" altLang="en-US" sz="1600">
                <a:latin typeface="宋体-简" panose="02010800040101010101" charset="-122"/>
                <a:ea typeface="宋体-简" panose="02010800040101010101" charset="-122"/>
              </a:rPr>
              <a:t>考场二维码</a:t>
            </a:r>
            <a:r>
              <a:rPr lang="en-US" altLang="zh-CN" sz="1600">
                <a:latin typeface="宋体-简" panose="02010800040101010101" charset="-122"/>
                <a:ea typeface="宋体-简" panose="02010800040101010101" charset="-122"/>
              </a:rPr>
              <a:t>”</a:t>
            </a:r>
            <a:r>
              <a:rPr lang="zh-CN" altLang="en-US" sz="1600">
                <a:latin typeface="宋体-简" panose="02010800040101010101" charset="-122"/>
                <a:ea typeface="宋体-简" panose="02010800040101010101" charset="-122"/>
              </a:rPr>
              <a:t>失效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306705" y="2817495"/>
            <a:ext cx="151257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fontAlgn="auto">
              <a:lnSpc>
                <a:spcPct val="150000"/>
              </a:lnSpc>
              <a:buFont typeface="Wingdings" panose="05000000000000000000" charset="0"/>
              <a:buNone/>
            </a:pPr>
            <a:r>
              <a:rPr lang="zh-CN" altLang="en-US" sz="1600">
                <a:latin typeface="宋体-简" panose="02010800040101010101" charset="-122"/>
                <a:ea typeface="宋体-简" panose="02010800040101010101" charset="-122"/>
              </a:rPr>
              <a:t>开启第二场，重新下载</a:t>
            </a:r>
            <a:r>
              <a:rPr lang="en-US" altLang="zh-CN" sz="1600">
                <a:latin typeface="宋体-简" panose="02010800040101010101" charset="-122"/>
                <a:ea typeface="宋体-简" panose="02010800040101010101" charset="-122"/>
              </a:rPr>
              <a:t>“</a:t>
            </a:r>
            <a:r>
              <a:rPr lang="zh-CN" altLang="en-US" sz="1600">
                <a:latin typeface="宋体-简" panose="02010800040101010101" charset="-122"/>
                <a:ea typeface="宋体-简" panose="02010800040101010101" charset="-122"/>
              </a:rPr>
              <a:t>考场二维码</a:t>
            </a:r>
            <a:r>
              <a:rPr lang="en-US" altLang="zh-CN" sz="1600">
                <a:latin typeface="宋体-简" panose="02010800040101010101" charset="-122"/>
                <a:ea typeface="宋体-简" panose="02010800040101010101" charset="-122"/>
              </a:rPr>
              <a:t>”</a:t>
            </a:r>
            <a:endParaRPr lang="zh-CN" altLang="en-US" sz="1600">
              <a:latin typeface="宋体-简" panose="02010800040101010101" charset="-122"/>
              <a:ea typeface="宋体-简" panose="02010800040101010101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6">
            <a:lum contrast="18000"/>
          </a:blip>
          <a:stretch>
            <a:fillRect/>
          </a:stretch>
        </p:blipFill>
        <p:spPr>
          <a:xfrm>
            <a:off x="1979295" y="1064260"/>
            <a:ext cx="7166610" cy="3898900"/>
          </a:xfrm>
          <a:prstGeom prst="rect">
            <a:avLst/>
          </a:prstGeom>
        </p:spPr>
      </p:pic>
      <p:sp>
        <p:nvSpPr>
          <p:cNvPr id="19" name="矩形 7"/>
          <p:cNvSpPr/>
          <p:nvPr/>
        </p:nvSpPr>
        <p:spPr>
          <a:xfrm>
            <a:off x="8273415" y="3221355"/>
            <a:ext cx="295910" cy="257810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矩形 7"/>
          <p:cNvSpPr/>
          <p:nvPr/>
        </p:nvSpPr>
        <p:spPr>
          <a:xfrm>
            <a:off x="8514080" y="3536950"/>
            <a:ext cx="347980" cy="271780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资源 19@2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137" y="0"/>
            <a:ext cx="4772077" cy="5143500"/>
          </a:xfrm>
          <a:prstGeom prst="rect">
            <a:avLst/>
          </a:prstGeom>
        </p:spPr>
      </p:pic>
      <p:pic>
        <p:nvPicPr>
          <p:cNvPr id="6" name="图片 5" descr="资源 21@4x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55" y="152327"/>
            <a:ext cx="612000" cy="639568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06409" y="284651"/>
            <a:ext cx="3503703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600" b="1" dirty="0">
                <a:solidFill>
                  <a:srgbClr val="1B1D42"/>
                </a:solidFill>
                <a:latin typeface="Abadi MT Condensed Extra Bold"/>
                <a:ea typeface="宋体" charset="0"/>
                <a:cs typeface="Abadi MT Condensed Extra Bold"/>
              </a:rPr>
              <a:t>常见问题及处理方法</a:t>
            </a:r>
          </a:p>
        </p:txBody>
      </p:sp>
      <p:pic>
        <p:nvPicPr>
          <p:cNvPr id="4" name="图片 3" descr="医师服务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152" y="266188"/>
            <a:ext cx="1312204" cy="287998"/>
          </a:xfrm>
          <a:prstGeom prst="rect">
            <a:avLst/>
          </a:prstGeom>
        </p:spPr>
      </p:pic>
      <p:sp>
        <p:nvSpPr>
          <p:cNvPr id="71" name="文本框 70"/>
          <p:cNvSpPr txBox="1"/>
          <p:nvPr/>
        </p:nvSpPr>
        <p:spPr>
          <a:xfrm>
            <a:off x="4106333" y="496358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  <p:sp>
        <p:nvSpPr>
          <p:cNvPr id="100" name="文本框 99"/>
          <p:cNvSpPr txBox="1"/>
          <p:nvPr/>
        </p:nvSpPr>
        <p:spPr>
          <a:xfrm>
            <a:off x="685800" y="916305"/>
            <a:ext cx="7931785" cy="41541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fontAlgn="auto">
              <a:lnSpc>
                <a:spcPct val="150000"/>
              </a:lnSpc>
            </a:pPr>
            <a:r>
              <a:rPr lang="zh-CN" altLang="en-US" sz="1100" b="1">
                <a:solidFill>
                  <a:srgbClr val="FF0000"/>
                </a:solidFill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</a:rPr>
              <a:t>问题</a:t>
            </a:r>
            <a:r>
              <a:rPr lang="en-US" altLang="zh-CN" sz="1100" b="1">
                <a:solidFill>
                  <a:srgbClr val="FF0000"/>
                </a:solidFill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</a:rPr>
              <a:t>1</a:t>
            </a:r>
            <a:r>
              <a:rPr lang="zh-CN" altLang="en-US" sz="1100" b="1">
                <a:solidFill>
                  <a:srgbClr val="FF0000"/>
                </a:solidFill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</a:rPr>
              <a:t>：在测评过程中，网络中断或网络信号不好怎么办？</a:t>
            </a:r>
            <a:endParaRPr lang="zh-CN" altLang="en-US" sz="1100" b="0">
              <a:latin typeface="宋体-简" panose="02010800040101010101" charset="-122"/>
              <a:ea typeface="宋体-简" panose="02010800040101010101" charset="-122"/>
              <a:cs typeface="宋体-简" panose="02010800040101010101" charset="-122"/>
            </a:endParaRPr>
          </a:p>
          <a:p>
            <a:pPr marL="0" indent="0" fontAlgn="auto">
              <a:lnSpc>
                <a:spcPct val="150000"/>
              </a:lnSpc>
            </a:pPr>
            <a:r>
              <a:rPr lang="zh-CN" altLang="en-US" sz="1100" b="0"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</a:rPr>
              <a:t>答：医师开始答题后，试卷会自动缓存到手机，不会受网络影响；但长时间网络中断可能会导致试卷答案及监考照片的丢失。</a:t>
            </a:r>
          </a:p>
          <a:p>
            <a:pPr marL="0" indent="0" fontAlgn="auto">
              <a:lnSpc>
                <a:spcPct val="150000"/>
              </a:lnSpc>
            </a:pPr>
            <a:r>
              <a:rPr lang="zh-CN" altLang="en-US" sz="1100" b="1">
                <a:solidFill>
                  <a:srgbClr val="FF0000"/>
                </a:solidFill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</a:rPr>
              <a:t>问题</a:t>
            </a:r>
            <a:r>
              <a:rPr lang="en-US" altLang="zh-CN" sz="1100" b="1">
                <a:solidFill>
                  <a:srgbClr val="FF0000"/>
                </a:solidFill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</a:rPr>
              <a:t>2</a:t>
            </a:r>
            <a:r>
              <a:rPr lang="zh-CN" altLang="en-US" sz="1100" b="1">
                <a:solidFill>
                  <a:srgbClr val="FF0000"/>
                </a:solidFill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</a:rPr>
              <a:t>：在测评过程中，医师交卷失败怎么办？</a:t>
            </a:r>
            <a:endParaRPr lang="zh-CN" altLang="en-US" sz="1100" b="0">
              <a:latin typeface="宋体-简" panose="02010800040101010101" charset="-122"/>
              <a:ea typeface="宋体-简" panose="02010800040101010101" charset="-122"/>
              <a:cs typeface="宋体-简" panose="02010800040101010101" charset="-122"/>
            </a:endParaRPr>
          </a:p>
          <a:p>
            <a:pPr marL="0" indent="0" fontAlgn="auto">
              <a:lnSpc>
                <a:spcPct val="150000"/>
              </a:lnSpc>
            </a:pPr>
            <a:r>
              <a:rPr lang="zh-CN" altLang="en-US" sz="1100" b="0"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</a:rPr>
              <a:t>答：交卷失败一般是由于网络不好造成，如遇这种情况，请立即换到网络较好的环境，再进行多次提交。如还是无法提交，可退出试卷，再进入交卷，即可解决。</a:t>
            </a:r>
          </a:p>
          <a:p>
            <a:pPr marL="0" indent="0" fontAlgn="auto">
              <a:lnSpc>
                <a:spcPct val="150000"/>
              </a:lnSpc>
            </a:pPr>
            <a:r>
              <a:rPr lang="zh-CN" altLang="en-US" sz="1100" b="1">
                <a:solidFill>
                  <a:srgbClr val="FF0000"/>
                </a:solidFill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</a:rPr>
              <a:t>问题</a:t>
            </a:r>
            <a:r>
              <a:rPr lang="en-US" altLang="zh-CN" sz="1100" b="1">
                <a:solidFill>
                  <a:srgbClr val="FF0000"/>
                </a:solidFill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</a:rPr>
              <a:t>3</a:t>
            </a:r>
            <a:r>
              <a:rPr lang="zh-CN" altLang="en-US" sz="1100" b="1">
                <a:solidFill>
                  <a:srgbClr val="FF0000"/>
                </a:solidFill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</a:rPr>
              <a:t>：在测评过程中，如遇手机关机或死机的情况，怎么办？</a:t>
            </a:r>
            <a:endParaRPr lang="zh-CN" altLang="en-US" sz="1100" b="0">
              <a:latin typeface="宋体-简" panose="02010800040101010101" charset="-122"/>
              <a:ea typeface="宋体-简" panose="02010800040101010101" charset="-122"/>
              <a:cs typeface="宋体-简" panose="02010800040101010101" charset="-122"/>
            </a:endParaRPr>
          </a:p>
          <a:p>
            <a:pPr marL="0" indent="0" fontAlgn="auto">
              <a:lnSpc>
                <a:spcPct val="150000"/>
              </a:lnSpc>
            </a:pPr>
            <a:r>
              <a:rPr lang="zh-CN" altLang="en-US" sz="1100" b="0"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</a:rPr>
              <a:t>答：测评前要保持手机电池电量充足，尽量避免手机关机。若手机出现关机或死机时，可开机后重新进入试卷继续答题，但可能发生试题答案丢失。</a:t>
            </a:r>
          </a:p>
          <a:p>
            <a:pPr marL="0" indent="0" fontAlgn="auto">
              <a:lnSpc>
                <a:spcPct val="150000"/>
              </a:lnSpc>
            </a:pPr>
            <a:r>
              <a:rPr lang="zh-CN" altLang="en-US" sz="1100" b="1">
                <a:solidFill>
                  <a:srgbClr val="FF0000"/>
                </a:solidFill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</a:rPr>
              <a:t>问题</a:t>
            </a:r>
            <a:r>
              <a:rPr lang="en-US" altLang="zh-CN" sz="1100" b="1">
                <a:solidFill>
                  <a:srgbClr val="FF0000"/>
                </a:solidFill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</a:rPr>
              <a:t>4</a:t>
            </a:r>
            <a:r>
              <a:rPr lang="zh-CN" altLang="en-US" sz="1100" b="1">
                <a:solidFill>
                  <a:srgbClr val="FF0000"/>
                </a:solidFill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</a:rPr>
              <a:t>：在测评过程中，误操作退出试卷，怎么办？</a:t>
            </a:r>
            <a:endParaRPr lang="zh-CN" altLang="en-US" sz="1100" b="0">
              <a:latin typeface="宋体-简" panose="02010800040101010101" charset="-122"/>
              <a:ea typeface="宋体-简" panose="02010800040101010101" charset="-122"/>
              <a:cs typeface="宋体-简" panose="02010800040101010101" charset="-122"/>
            </a:endParaRPr>
          </a:p>
          <a:p>
            <a:pPr marL="0" indent="0" fontAlgn="auto">
              <a:lnSpc>
                <a:spcPct val="150000"/>
              </a:lnSpc>
            </a:pPr>
            <a:r>
              <a:rPr lang="zh-CN" altLang="en-US" sz="1100" b="0"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</a:rPr>
              <a:t>答：在测评过程中，如误操作强制退出了试卷，可以重新进入试卷，但可能发生试题答案丢失。退出试卷期间，测评时间会继续倒计时，直至</a:t>
            </a:r>
            <a:r>
              <a:rPr lang="en-US" altLang="zh-CN" sz="1100" b="0"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</a:rPr>
              <a:t>60</a:t>
            </a:r>
            <a:r>
              <a:rPr lang="zh-CN" altLang="en-US" sz="1100" b="0"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</a:rPr>
              <a:t>分钟后结束，强制交卷。</a:t>
            </a:r>
          </a:p>
          <a:p>
            <a:pPr marL="0" indent="0" fontAlgn="auto">
              <a:lnSpc>
                <a:spcPct val="150000"/>
              </a:lnSpc>
            </a:pPr>
            <a:r>
              <a:rPr lang="zh-CN" altLang="en-US" sz="1100" b="1">
                <a:solidFill>
                  <a:srgbClr val="FF0000"/>
                </a:solidFill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</a:rPr>
              <a:t>问题</a:t>
            </a:r>
            <a:r>
              <a:rPr lang="en-US" altLang="zh-CN" sz="1100" b="1">
                <a:solidFill>
                  <a:srgbClr val="FF0000"/>
                </a:solidFill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</a:rPr>
              <a:t>5</a:t>
            </a:r>
            <a:r>
              <a:rPr lang="zh-CN" altLang="en-US" sz="1100" b="1">
                <a:solidFill>
                  <a:srgbClr val="FF0000"/>
                </a:solidFill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</a:rPr>
              <a:t>：在测评过程中，是否可以接听电话？</a:t>
            </a:r>
            <a:endParaRPr lang="zh-CN" altLang="en-US" sz="1100" b="0">
              <a:latin typeface="宋体-简" panose="02010800040101010101" charset="-122"/>
              <a:ea typeface="宋体-简" panose="02010800040101010101" charset="-122"/>
              <a:cs typeface="宋体-简" panose="02010800040101010101" charset="-122"/>
            </a:endParaRPr>
          </a:p>
          <a:p>
            <a:pPr marL="0" indent="0" fontAlgn="auto">
              <a:lnSpc>
                <a:spcPct val="150000"/>
              </a:lnSpc>
            </a:pPr>
            <a:r>
              <a:rPr lang="zh-CN" altLang="en-US" sz="1100" b="0"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</a:rPr>
              <a:t>答：可以，但长时间接电话可能造成试题答案丢失。接听电话期间，测评时间会继续倒计时，直至</a:t>
            </a:r>
            <a:r>
              <a:rPr lang="en-US" altLang="zh-CN" sz="1100" b="0"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</a:rPr>
              <a:t>60</a:t>
            </a:r>
            <a:r>
              <a:rPr lang="zh-CN" altLang="en-US" sz="1100" b="0"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</a:rPr>
              <a:t>分钟后结束，强制交卷。建议尽量不要接听电话。</a:t>
            </a:r>
          </a:p>
          <a:p>
            <a:pPr marL="0" indent="0" fontAlgn="auto">
              <a:lnSpc>
                <a:spcPct val="150000"/>
              </a:lnSpc>
            </a:pPr>
            <a:r>
              <a:rPr lang="zh-CN" altLang="en-US" sz="1100" b="1">
                <a:solidFill>
                  <a:srgbClr val="FF0000"/>
                </a:solidFill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</a:rPr>
              <a:t>问题</a:t>
            </a:r>
            <a:r>
              <a:rPr lang="en-US" altLang="zh-CN" sz="1100" b="1">
                <a:solidFill>
                  <a:srgbClr val="FF0000"/>
                </a:solidFill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</a:rPr>
              <a:t>6</a:t>
            </a:r>
            <a:r>
              <a:rPr lang="zh-CN" altLang="en-US" sz="1100" b="1">
                <a:solidFill>
                  <a:srgbClr val="FF0000"/>
                </a:solidFill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</a:rPr>
              <a:t>：在测评过程中，频繁离开试卷，会有什么影响？</a:t>
            </a:r>
            <a:endParaRPr lang="zh-CN" altLang="en-US" sz="1100" b="0">
              <a:latin typeface="宋体-简" panose="02010800040101010101" charset="-122"/>
              <a:ea typeface="宋体-简" panose="02010800040101010101" charset="-122"/>
              <a:cs typeface="宋体-简" panose="02010800040101010101" charset="-122"/>
            </a:endParaRPr>
          </a:p>
          <a:p>
            <a:pPr marL="0" indent="0" fontAlgn="auto">
              <a:lnSpc>
                <a:spcPct val="150000"/>
              </a:lnSpc>
            </a:pPr>
            <a:r>
              <a:rPr lang="zh-CN" altLang="en-US" sz="1100" b="0"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</a:rPr>
              <a:t>答：频繁离开试卷将涉嫌作弊，可能造成试卷答案或监考照片丢失，导致最终结果不合格。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资源 19@2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137" y="0"/>
            <a:ext cx="4772077" cy="5143500"/>
          </a:xfrm>
          <a:prstGeom prst="rect">
            <a:avLst/>
          </a:prstGeom>
        </p:spPr>
      </p:pic>
      <p:pic>
        <p:nvPicPr>
          <p:cNvPr id="6" name="图片 5" descr="资源 21@4x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55" y="152327"/>
            <a:ext cx="612000" cy="639568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06409" y="284651"/>
            <a:ext cx="3503703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600" b="1" dirty="0">
                <a:solidFill>
                  <a:srgbClr val="1B1D42"/>
                </a:solidFill>
                <a:latin typeface="Abadi MT Condensed Extra Bold"/>
                <a:ea typeface="宋体" charset="0"/>
                <a:cs typeface="Abadi MT Condensed Extra Bold"/>
              </a:rPr>
              <a:t>监考老师注意事项</a:t>
            </a:r>
          </a:p>
        </p:txBody>
      </p:sp>
      <p:pic>
        <p:nvPicPr>
          <p:cNvPr id="4" name="图片 3" descr="医师服务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152" y="266188"/>
            <a:ext cx="1312204" cy="287998"/>
          </a:xfrm>
          <a:prstGeom prst="rect">
            <a:avLst/>
          </a:prstGeom>
        </p:spPr>
      </p:pic>
      <p:sp>
        <p:nvSpPr>
          <p:cNvPr id="71" name="文本框 70"/>
          <p:cNvSpPr txBox="1"/>
          <p:nvPr/>
        </p:nvSpPr>
        <p:spPr>
          <a:xfrm>
            <a:off x="4106333" y="496358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  <p:sp>
        <p:nvSpPr>
          <p:cNvPr id="100" name="文本框 99"/>
          <p:cNvSpPr txBox="1"/>
          <p:nvPr/>
        </p:nvSpPr>
        <p:spPr>
          <a:xfrm>
            <a:off x="756920" y="916305"/>
            <a:ext cx="7427595" cy="39693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285750" indent="-285750" fontAlgn="auto">
              <a:lnSpc>
                <a:spcPct val="150000"/>
              </a:lnSpc>
              <a:buFont typeface="Wingdings" panose="05000000000000000000" charset="0"/>
              <a:buChar char=""/>
            </a:pPr>
            <a:endParaRPr lang="zh-CN" altLang="en-US" sz="1400" b="0">
              <a:latin typeface="宋体-简" panose="02010800040101010101" charset="-122"/>
              <a:ea typeface="宋体-简" panose="02010800040101010101" charset="-122"/>
              <a:cs typeface="宋体-简" panose="02010800040101010101" charset="-122"/>
            </a:endParaRPr>
          </a:p>
          <a:p>
            <a:pPr marL="285750" indent="-285750" fontAlgn="auto">
              <a:lnSpc>
                <a:spcPct val="150000"/>
              </a:lnSpc>
              <a:buFont typeface="Wingdings" panose="05000000000000000000" charset="0"/>
              <a:buChar char=""/>
            </a:pPr>
            <a:r>
              <a:rPr lang="zh-CN" altLang="en-US" sz="1400" b="0"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</a:rPr>
              <a:t>注意</a:t>
            </a:r>
            <a:r>
              <a:rPr lang="en-US" altLang="zh-CN" sz="1400" b="0"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</a:rPr>
              <a:t>“</a:t>
            </a:r>
            <a:r>
              <a:rPr lang="zh-CN" altLang="en-US" sz="1400" b="0"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</a:rPr>
              <a:t>考场二维码</a:t>
            </a:r>
            <a:r>
              <a:rPr lang="en-US" altLang="zh-CN" sz="1400" b="0"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</a:rPr>
              <a:t>”</a:t>
            </a:r>
            <a:r>
              <a:rPr lang="zh-CN" altLang="en-US" sz="1400" b="0"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</a:rPr>
              <a:t>摆放位置，防止被拍照，造成信息泄漏。</a:t>
            </a:r>
          </a:p>
          <a:p>
            <a:pPr marL="285750" indent="-285750" fontAlgn="auto">
              <a:lnSpc>
                <a:spcPct val="150000"/>
              </a:lnSpc>
              <a:buFont typeface="Wingdings" panose="05000000000000000000" charset="0"/>
              <a:buChar char=""/>
            </a:pPr>
            <a:r>
              <a:rPr lang="zh-CN" altLang="en-US" sz="1400" b="0"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</a:rPr>
              <a:t>针对存在网络异常无法交卷现象的医师，监考老师要记录姓名、身份证号、单位名称备案，快速通过微信反馈给技术查询日志，确认是否存在异常，是否需要重新开启考核试卷。</a:t>
            </a:r>
          </a:p>
          <a:p>
            <a:pPr marL="285750" indent="-285750" fontAlgn="auto">
              <a:lnSpc>
                <a:spcPct val="150000"/>
              </a:lnSpc>
              <a:buFont typeface="Wingdings" panose="05000000000000000000" charset="0"/>
              <a:buChar char=""/>
            </a:pPr>
            <a:r>
              <a:rPr lang="zh-CN" altLang="en-US" sz="1400" b="0"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</a:rPr>
              <a:t>考生交完试卷，考生离开考场前，一定要查看</a:t>
            </a:r>
            <a:r>
              <a:rPr lang="en-US" altLang="zh-CN" sz="1400" b="0"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</a:rPr>
              <a:t>“</a:t>
            </a:r>
            <a:r>
              <a:rPr lang="zh-CN" altLang="en-US" sz="1400" b="0"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</a:rPr>
              <a:t>医师服务</a:t>
            </a:r>
            <a:r>
              <a:rPr lang="en-US" altLang="zh-CN" sz="1400" b="0"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</a:rPr>
              <a:t>”App</a:t>
            </a:r>
            <a:r>
              <a:rPr lang="zh-CN" altLang="en-US" sz="1400" b="0"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</a:rPr>
              <a:t>端，试卷状态处于</a:t>
            </a:r>
            <a:r>
              <a:rPr lang="en-US" altLang="zh-CN" sz="1400" b="0"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</a:rPr>
              <a:t>“</a:t>
            </a:r>
            <a:r>
              <a:rPr lang="zh-CN" altLang="en-US" sz="1400" b="0"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</a:rPr>
              <a:t>待评定</a:t>
            </a:r>
            <a:r>
              <a:rPr lang="en-US" altLang="zh-CN" sz="1400" b="0"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</a:rPr>
              <a:t>”</a:t>
            </a:r>
            <a:r>
              <a:rPr lang="zh-CN" altLang="en-US" sz="1400" b="0"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</a:rPr>
              <a:t>，正常离开考场即可；试卷状态处于</a:t>
            </a:r>
            <a:r>
              <a:rPr lang="en-US" altLang="zh-CN" sz="1400" b="0"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</a:rPr>
              <a:t>“</a:t>
            </a:r>
            <a:r>
              <a:rPr lang="zh-CN" altLang="en-US" sz="1400" b="0"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</a:rPr>
              <a:t>进入</a:t>
            </a:r>
            <a:r>
              <a:rPr lang="en-US" altLang="zh-CN" sz="1400" b="0"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</a:rPr>
              <a:t>”</a:t>
            </a:r>
            <a:r>
              <a:rPr lang="zh-CN" altLang="en-US" sz="1400" b="0"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</a:rPr>
              <a:t>状态，说明试卷未交卷，重新进入完成交卷。</a:t>
            </a:r>
          </a:p>
          <a:p>
            <a:pPr marL="285750" indent="-285750" fontAlgn="auto">
              <a:lnSpc>
                <a:spcPct val="150000"/>
              </a:lnSpc>
              <a:buFont typeface="Wingdings" panose="05000000000000000000" charset="0"/>
              <a:buChar char=""/>
            </a:pPr>
            <a:r>
              <a:rPr lang="zh-CN" altLang="en-US" sz="1400" b="0"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</a:rPr>
              <a:t>手机抓拍为辅助监考，以现场监考照片为准。</a:t>
            </a:r>
          </a:p>
          <a:p>
            <a:pPr marL="285750" indent="-285750" fontAlgn="auto">
              <a:lnSpc>
                <a:spcPct val="150000"/>
              </a:lnSpc>
              <a:buFont typeface="Wingdings" panose="05000000000000000000" charset="0"/>
              <a:buChar char=""/>
            </a:pPr>
            <a:r>
              <a:rPr lang="zh-CN" altLang="en-US" sz="1400" b="0"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</a:rPr>
              <a:t>保证手机剩余存储空间小于200M时，让医师删除部分无用程序或者图片。</a:t>
            </a:r>
          </a:p>
          <a:p>
            <a:pPr marL="285750" indent="-285750" fontAlgn="auto">
              <a:lnSpc>
                <a:spcPct val="150000"/>
              </a:lnSpc>
              <a:buFont typeface="Wingdings" panose="05000000000000000000" charset="0"/>
              <a:buChar char=""/>
            </a:pPr>
            <a:r>
              <a:rPr lang="zh-CN" altLang="en-US" sz="1400" b="0"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</a:rPr>
              <a:t>安卓手机的操作系统版本低于5.0，无法进行考试。</a:t>
            </a:r>
          </a:p>
          <a:p>
            <a:pPr marL="285750" indent="-285750" fontAlgn="auto">
              <a:lnSpc>
                <a:spcPct val="150000"/>
              </a:lnSpc>
              <a:buFont typeface="Wingdings" panose="05000000000000000000" charset="0"/>
              <a:buChar char=""/>
            </a:pPr>
            <a:endParaRPr lang="zh-CN" altLang="en-US" sz="1400" b="0">
              <a:latin typeface="宋体-简" panose="02010800040101010101" charset="-122"/>
              <a:ea typeface="宋体-简" panose="02010800040101010101" charset="-122"/>
              <a:cs typeface="宋体-简" panose="02010800040101010101" charset="-122"/>
            </a:endParaRPr>
          </a:p>
          <a:p>
            <a:pPr marL="285750" indent="-285750" fontAlgn="auto">
              <a:lnSpc>
                <a:spcPct val="150000"/>
              </a:lnSpc>
              <a:buFont typeface="Wingdings" panose="05000000000000000000" charset="0"/>
              <a:buChar char=""/>
            </a:pPr>
            <a:endParaRPr lang="zh-CN" altLang="en-US" sz="1400" b="0">
              <a:latin typeface="宋体-简" panose="02010800040101010101" charset="-122"/>
              <a:ea typeface="宋体-简" panose="02010800040101010101" charset="-122"/>
              <a:cs typeface="宋体-简" panose="02010800040101010101" charset="-122"/>
            </a:endParaRPr>
          </a:p>
          <a:p>
            <a:pPr marL="0" indent="0" fontAlgn="auto">
              <a:lnSpc>
                <a:spcPct val="150000"/>
              </a:lnSpc>
            </a:pPr>
            <a:endParaRPr lang="zh-CN" altLang="en-US" sz="1400" b="0">
              <a:latin typeface="宋体-简" panose="02010800040101010101" charset="-122"/>
              <a:ea typeface="宋体-简" panose="02010800040101010101" charset="-122"/>
              <a:cs typeface="宋体-简" panose="0201080004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 descr="资源 19@2x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137" y="0"/>
            <a:ext cx="4772077" cy="5143500"/>
          </a:xfrm>
          <a:prstGeom prst="rect">
            <a:avLst/>
          </a:prstGeom>
        </p:spPr>
      </p:pic>
      <p:pic>
        <p:nvPicPr>
          <p:cNvPr id="13" name="图片 12" descr="资源 28@4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989" y="1475649"/>
            <a:ext cx="5962913" cy="2232647"/>
          </a:xfrm>
          <a:prstGeom prst="rect">
            <a:avLst/>
          </a:prstGeom>
        </p:spPr>
      </p:pic>
      <p:pic>
        <p:nvPicPr>
          <p:cNvPr id="4" name="图片 3" descr="医师服务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152" y="266188"/>
            <a:ext cx="1312204" cy="28799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817745" y="1240790"/>
            <a:ext cx="3203575" cy="2661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6700" b="1" dirty="0" smtClean="0">
                <a:solidFill>
                  <a:srgbClr val="33E3E0"/>
                </a:solidFill>
                <a:latin typeface="Arial" panose="020B0604020202090204"/>
                <a:ea typeface="Alibaba PuHuiTi Heavy"/>
                <a:cs typeface="Arial" panose="020B0604020202090204"/>
              </a:rPr>
              <a:t>03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233962" y="2218459"/>
            <a:ext cx="292838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zh-CN" altLang="en-US" sz="3200" b="1" dirty="0" smtClean="0">
                <a:solidFill>
                  <a:srgbClr val="101325"/>
                </a:solidFill>
                <a:latin typeface="+mj-lt"/>
                <a:ea typeface="Alibaba PuHuiTi"/>
                <a:cs typeface="Abadi MT Condensed Extra Bold"/>
              </a:rPr>
              <a:t>考后收尾工作</a:t>
            </a:r>
          </a:p>
        </p:txBody>
      </p:sp>
      <p:pic>
        <p:nvPicPr>
          <p:cNvPr id="15" name="图片 14" descr="资源 106@4x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449" y="1906823"/>
            <a:ext cx="1259997" cy="1362726"/>
          </a:xfrm>
          <a:prstGeom prst="rect">
            <a:avLst/>
          </a:prstGeom>
        </p:spPr>
      </p:pic>
      <p:pic>
        <p:nvPicPr>
          <p:cNvPr id="18" name="图片 17" descr="资源 27@4x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384" y="1119169"/>
            <a:ext cx="2736594" cy="2916510"/>
          </a:xfrm>
          <a:prstGeom prst="rect">
            <a:avLst/>
          </a:prstGeom>
        </p:spPr>
      </p:pic>
      <p:pic>
        <p:nvPicPr>
          <p:cNvPr id="14" name="图片 13" descr="资源 116@4x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274" y="2274649"/>
            <a:ext cx="694026" cy="7093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资源 19@2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137" y="0"/>
            <a:ext cx="4772077" cy="5143500"/>
          </a:xfrm>
          <a:prstGeom prst="rect">
            <a:avLst/>
          </a:prstGeom>
        </p:spPr>
      </p:pic>
      <p:pic>
        <p:nvPicPr>
          <p:cNvPr id="6" name="图片 5" descr="资源 21@4x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55" y="152327"/>
            <a:ext cx="612000" cy="639568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06409" y="284651"/>
            <a:ext cx="3503703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600" b="1" dirty="0">
                <a:solidFill>
                  <a:srgbClr val="1B1D42"/>
                </a:solidFill>
                <a:latin typeface="Abadi MT Condensed Extra Bold"/>
                <a:ea typeface="Alibaba PuHuiTi"/>
                <a:cs typeface="Abadi MT Condensed Extra Bold"/>
              </a:rPr>
              <a:t>关闭考场</a:t>
            </a:r>
          </a:p>
        </p:txBody>
      </p:sp>
      <p:pic>
        <p:nvPicPr>
          <p:cNvPr id="4" name="图片 3" descr="医师服务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152" y="266188"/>
            <a:ext cx="1312204" cy="287998"/>
          </a:xfrm>
          <a:prstGeom prst="rect">
            <a:avLst/>
          </a:prstGeom>
        </p:spPr>
      </p:pic>
      <p:sp>
        <p:nvSpPr>
          <p:cNvPr id="71" name="文本框 70"/>
          <p:cNvSpPr txBox="1"/>
          <p:nvPr/>
        </p:nvSpPr>
        <p:spPr>
          <a:xfrm>
            <a:off x="4106333" y="496358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lum contrast="12000"/>
          </a:blip>
          <a:stretch>
            <a:fillRect/>
          </a:stretch>
        </p:blipFill>
        <p:spPr>
          <a:xfrm>
            <a:off x="1805940" y="899160"/>
            <a:ext cx="7092315" cy="406463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306705" y="1544320"/>
            <a:ext cx="1304290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>
                <a:latin typeface="宋体-简" panose="02010800040101010101" charset="-122"/>
                <a:ea typeface="宋体-简" panose="02010800040101010101" charset="-122"/>
              </a:rPr>
              <a:t>全部场次考完，一定要关闭考场，有需要再重新开启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资源 19@2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137" y="0"/>
            <a:ext cx="4772077" cy="5143500"/>
          </a:xfrm>
          <a:prstGeom prst="rect">
            <a:avLst/>
          </a:prstGeom>
        </p:spPr>
      </p:pic>
      <p:pic>
        <p:nvPicPr>
          <p:cNvPr id="6" name="图片 5" descr="资源 21@4x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55" y="152327"/>
            <a:ext cx="612000" cy="639568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06409" y="284651"/>
            <a:ext cx="3503703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600" b="1" dirty="0">
                <a:solidFill>
                  <a:srgbClr val="1B1D42"/>
                </a:solidFill>
                <a:latin typeface="Abadi MT Condensed Extra Bold"/>
                <a:ea typeface="Alibaba PuHuiTi"/>
                <a:cs typeface="Abadi MT Condensed Extra Bold"/>
              </a:rPr>
              <a:t>查看每个场次考核人数</a:t>
            </a:r>
          </a:p>
        </p:txBody>
      </p:sp>
      <p:pic>
        <p:nvPicPr>
          <p:cNvPr id="4" name="图片 3" descr="医师服务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152" y="266188"/>
            <a:ext cx="1312204" cy="287998"/>
          </a:xfrm>
          <a:prstGeom prst="rect">
            <a:avLst/>
          </a:prstGeom>
        </p:spPr>
      </p:pic>
      <p:sp>
        <p:nvSpPr>
          <p:cNvPr id="71" name="文本框 70"/>
          <p:cNvSpPr txBox="1"/>
          <p:nvPr/>
        </p:nvSpPr>
        <p:spPr>
          <a:xfrm>
            <a:off x="4106333" y="496358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lum bright="-6000" contrast="12000"/>
          </a:blip>
          <a:stretch>
            <a:fillRect/>
          </a:stretch>
        </p:blipFill>
        <p:spPr>
          <a:xfrm>
            <a:off x="2174240" y="963930"/>
            <a:ext cx="6990080" cy="395986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306705" y="1544320"/>
            <a:ext cx="1463675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>
                <a:latin typeface="宋体-简" panose="02010800040101010101" charset="-122"/>
                <a:ea typeface="宋体-简" panose="02010800040101010101" charset="-122"/>
              </a:rPr>
              <a:t>可以查询每个场次考场人数、签到时间、签到地理纬度及位置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资源 19@2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137" y="0"/>
            <a:ext cx="4772077" cy="5143500"/>
          </a:xfrm>
          <a:prstGeom prst="rect">
            <a:avLst/>
          </a:prstGeom>
        </p:spPr>
      </p:pic>
      <p:pic>
        <p:nvPicPr>
          <p:cNvPr id="6" name="图片 5" descr="资源 21@4x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55" y="152327"/>
            <a:ext cx="612000" cy="639568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06409" y="284651"/>
            <a:ext cx="3503703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600" b="1" dirty="0">
                <a:solidFill>
                  <a:srgbClr val="1B1D42"/>
                </a:solidFill>
                <a:latin typeface="Abadi MT Condensed Extra Bold"/>
                <a:ea typeface="Alibaba PuHuiTi"/>
                <a:cs typeface="Abadi MT Condensed Extra Bold"/>
              </a:rPr>
              <a:t>考核机构查询分数</a:t>
            </a:r>
          </a:p>
        </p:txBody>
      </p:sp>
      <p:pic>
        <p:nvPicPr>
          <p:cNvPr id="4" name="图片 3" descr="医师服务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152" y="266188"/>
            <a:ext cx="1312204" cy="287998"/>
          </a:xfrm>
          <a:prstGeom prst="rect">
            <a:avLst/>
          </a:prstGeom>
        </p:spPr>
      </p:pic>
      <p:sp>
        <p:nvSpPr>
          <p:cNvPr id="71" name="文本框 70"/>
          <p:cNvSpPr txBox="1"/>
          <p:nvPr/>
        </p:nvSpPr>
        <p:spPr>
          <a:xfrm>
            <a:off x="4106333" y="496358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306705" y="1544320"/>
            <a:ext cx="1897380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>
                <a:latin typeface="宋体-简" panose="02010800040101010101" charset="-122"/>
                <a:ea typeface="宋体-简" panose="02010800040101010101" charset="-122"/>
              </a:rPr>
              <a:t>考核机构登录系统，在一般程序》成绩评定页面，可以查询所有考生成绩及缺考人员名单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27275" y="863600"/>
            <a:ext cx="6747510" cy="41001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资源 19@2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137" y="0"/>
            <a:ext cx="4772077" cy="5143500"/>
          </a:xfrm>
          <a:prstGeom prst="rect">
            <a:avLst/>
          </a:prstGeom>
        </p:spPr>
      </p:pic>
      <p:pic>
        <p:nvPicPr>
          <p:cNvPr id="6" name="图片 5" descr="资源 21@4x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55" y="152327"/>
            <a:ext cx="612000" cy="639568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06409" y="284651"/>
            <a:ext cx="3503703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600" b="1" dirty="0">
                <a:solidFill>
                  <a:srgbClr val="1B1D42"/>
                </a:solidFill>
                <a:latin typeface="Abadi MT Condensed Extra Bold"/>
                <a:ea typeface="Alibaba PuHuiTi"/>
                <a:cs typeface="Abadi MT Condensed Extra Bold"/>
              </a:rPr>
              <a:t>卫生行政机构查询分数</a:t>
            </a:r>
          </a:p>
        </p:txBody>
      </p:sp>
      <p:pic>
        <p:nvPicPr>
          <p:cNvPr id="4" name="图片 3" descr="医师服务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152" y="266188"/>
            <a:ext cx="1312204" cy="287998"/>
          </a:xfrm>
          <a:prstGeom prst="rect">
            <a:avLst/>
          </a:prstGeom>
        </p:spPr>
      </p:pic>
      <p:sp>
        <p:nvSpPr>
          <p:cNvPr id="71" name="文本框 70"/>
          <p:cNvSpPr txBox="1"/>
          <p:nvPr/>
        </p:nvSpPr>
        <p:spPr>
          <a:xfrm>
            <a:off x="4106333" y="496358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306705" y="1544320"/>
            <a:ext cx="2101215" cy="2168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>
                <a:latin typeface="宋体-简" panose="02010800040101010101" charset="-122"/>
                <a:ea typeface="宋体-简" panose="02010800040101010101" charset="-122"/>
              </a:rPr>
              <a:t>卫生行政机构登录系统，在监考管理里，可以查询所有已完成考核人员的成绩。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lum contrast="-6000"/>
          </a:blip>
          <a:stretch>
            <a:fillRect/>
          </a:stretch>
        </p:blipFill>
        <p:spPr>
          <a:xfrm>
            <a:off x="2454910" y="845820"/>
            <a:ext cx="6536690" cy="41186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医师服务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152" y="266188"/>
            <a:ext cx="1312204" cy="287998"/>
          </a:xfrm>
          <a:prstGeom prst="rect">
            <a:avLst/>
          </a:prstGeom>
        </p:spPr>
      </p:pic>
      <p:pic>
        <p:nvPicPr>
          <p:cNvPr id="2" name="图片 1" descr="资源 9@4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0" y="3770030"/>
            <a:ext cx="9156700" cy="1398870"/>
          </a:xfrm>
          <a:prstGeom prst="rect">
            <a:avLst/>
          </a:prstGeom>
        </p:spPr>
      </p:pic>
      <p:pic>
        <p:nvPicPr>
          <p:cNvPr id="10" name="图片 9" descr="资源 18@2x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522" y="1670647"/>
            <a:ext cx="3310540" cy="1522849"/>
          </a:xfrm>
          <a:prstGeom prst="rect">
            <a:avLst/>
          </a:prstGeom>
        </p:spPr>
      </p:pic>
      <p:sp>
        <p:nvSpPr>
          <p:cNvPr id="11" name="副标题 2"/>
          <p:cNvSpPr txBox="1"/>
          <p:nvPr/>
        </p:nvSpPr>
        <p:spPr>
          <a:xfrm>
            <a:off x="1108952" y="1926716"/>
            <a:ext cx="6858000" cy="915422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zh-CN" altLang="en-US" sz="6600" b="1" kern="4700" spc="450" dirty="0">
                <a:solidFill>
                  <a:srgbClr val="30CFC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 谢 聆 听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 descr="资源 19@2x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137" y="0"/>
            <a:ext cx="4772077" cy="5143500"/>
          </a:xfrm>
          <a:prstGeom prst="rect">
            <a:avLst/>
          </a:prstGeom>
        </p:spPr>
      </p:pic>
      <p:pic>
        <p:nvPicPr>
          <p:cNvPr id="13" name="图片 12" descr="资源 28@4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989" y="1475649"/>
            <a:ext cx="5962913" cy="2232647"/>
          </a:xfrm>
          <a:prstGeom prst="rect">
            <a:avLst/>
          </a:prstGeom>
        </p:spPr>
      </p:pic>
      <p:pic>
        <p:nvPicPr>
          <p:cNvPr id="4" name="图片 3" descr="医师服务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152" y="266188"/>
            <a:ext cx="1312204" cy="28799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307234" y="1300429"/>
            <a:ext cx="2542540" cy="26612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16700" b="1" dirty="0" smtClean="0">
                <a:solidFill>
                  <a:srgbClr val="33E3E0"/>
                </a:solidFill>
                <a:latin typeface="Arial" panose="020B0604020202090204"/>
                <a:ea typeface="Alibaba PuHuiTi Heavy"/>
                <a:cs typeface="Arial" panose="020B0604020202090204"/>
              </a:rPr>
              <a:t>01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225072" y="2274339"/>
            <a:ext cx="292838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zh-CN" altLang="en-US" sz="3200" b="1" dirty="0" smtClean="0">
                <a:solidFill>
                  <a:srgbClr val="101325"/>
                </a:solidFill>
                <a:latin typeface="+mj-lt"/>
                <a:ea typeface="Alibaba PuHuiTi"/>
                <a:cs typeface="Abadi MT Condensed Extra Bold"/>
              </a:rPr>
              <a:t>考前准备工作</a:t>
            </a:r>
          </a:p>
        </p:txBody>
      </p:sp>
      <p:pic>
        <p:nvPicPr>
          <p:cNvPr id="15" name="图片 14" descr="资源 106@4x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449" y="1906823"/>
            <a:ext cx="1259997" cy="1362726"/>
          </a:xfrm>
          <a:prstGeom prst="rect">
            <a:avLst/>
          </a:prstGeom>
        </p:spPr>
      </p:pic>
      <p:pic>
        <p:nvPicPr>
          <p:cNvPr id="18" name="图片 17" descr="资源 27@4x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384" y="1119169"/>
            <a:ext cx="2736594" cy="2916510"/>
          </a:xfrm>
          <a:prstGeom prst="rect">
            <a:avLst/>
          </a:prstGeom>
        </p:spPr>
      </p:pic>
      <p:pic>
        <p:nvPicPr>
          <p:cNvPr id="14" name="图片 13" descr="资源 116@4x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274" y="2274649"/>
            <a:ext cx="694026" cy="7093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医师服务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152" y="266188"/>
            <a:ext cx="1312204" cy="287998"/>
          </a:xfrm>
          <a:prstGeom prst="rect">
            <a:avLst/>
          </a:prstGeom>
        </p:spPr>
      </p:pic>
      <p:pic>
        <p:nvPicPr>
          <p:cNvPr id="5" name="图片 4" descr="资源 5@2x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0807"/>
            <a:ext cx="9144000" cy="1626819"/>
          </a:xfrm>
          <a:prstGeom prst="rect">
            <a:avLst/>
          </a:prstGeom>
        </p:spPr>
      </p:pic>
      <p:pic>
        <p:nvPicPr>
          <p:cNvPr id="17" name="图片 16" descr="资源 21@4x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55" y="152327"/>
            <a:ext cx="612000" cy="639568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06409" y="284651"/>
            <a:ext cx="3503703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600" b="1" dirty="0" smtClean="0">
                <a:solidFill>
                  <a:srgbClr val="1B1D42"/>
                </a:solidFill>
                <a:latin typeface="Abadi MT Condensed Extra Bold"/>
                <a:ea typeface="Alibaba PuHuiTi"/>
                <a:cs typeface="Abadi MT Condensed Extra Bold"/>
              </a:rPr>
              <a:t>考生状态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370840" y="1134110"/>
            <a:ext cx="2185035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zh-CN" altLang="en-US" sz="1600">
                <a:latin typeface="宋体-简" panose="02010800040101010101" charset="-122"/>
                <a:ea typeface="宋体-简" panose="02010800040101010101" charset="-122"/>
              </a:rPr>
              <a:t>参加一般程序，其工作业绩及职业道德已合格的执业医师，全部进入待参加考核状态，并且人文医学考核已合格，不完成人文医学测评，无法开启业务水平测评试卷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7285" y="984250"/>
            <a:ext cx="6626860" cy="3821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资源 19@2x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137" y="0"/>
            <a:ext cx="4772077" cy="5143500"/>
          </a:xfrm>
          <a:prstGeom prst="rect">
            <a:avLst/>
          </a:prstGeom>
        </p:spPr>
      </p:pic>
      <p:pic>
        <p:nvPicPr>
          <p:cNvPr id="6" name="图片 5" descr="资源 21@4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55" y="152327"/>
            <a:ext cx="612000" cy="639568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06409" y="284651"/>
            <a:ext cx="3503703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600" b="1" dirty="0">
                <a:solidFill>
                  <a:srgbClr val="1B1D42"/>
                </a:solidFill>
                <a:latin typeface="Abadi MT Condensed Extra Bold"/>
                <a:ea typeface="Alibaba PuHuiTi"/>
                <a:cs typeface="Abadi MT Condensed Extra Bold"/>
              </a:rPr>
              <a:t>考场设置</a:t>
            </a:r>
            <a:r>
              <a:rPr kumimoji="1" lang="en-US" altLang="zh-CN" sz="1600" b="1" dirty="0">
                <a:solidFill>
                  <a:srgbClr val="1B1D42"/>
                </a:solidFill>
                <a:latin typeface="Abadi MT Condensed Extra Bold"/>
                <a:ea typeface="Alibaba PuHuiTi"/>
                <a:cs typeface="Abadi MT Condensed Extra Bold"/>
              </a:rPr>
              <a:t>-</a:t>
            </a:r>
            <a:r>
              <a:rPr kumimoji="1" lang="zh-CN" altLang="en-US" sz="1600" b="1" dirty="0">
                <a:solidFill>
                  <a:srgbClr val="1B1D42"/>
                </a:solidFill>
                <a:latin typeface="Abadi MT Condensed Extra Bold"/>
                <a:ea typeface="Alibaba PuHuiTi"/>
                <a:cs typeface="Abadi MT Condensed Extra Bold"/>
              </a:rPr>
              <a:t>设置考点</a:t>
            </a:r>
          </a:p>
        </p:txBody>
      </p:sp>
      <p:pic>
        <p:nvPicPr>
          <p:cNvPr id="4" name="图片 3" descr="医师服务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152" y="266188"/>
            <a:ext cx="1312204" cy="287998"/>
          </a:xfrm>
          <a:prstGeom prst="rect">
            <a:avLst/>
          </a:prstGeom>
        </p:spPr>
      </p:pic>
      <p:sp>
        <p:nvSpPr>
          <p:cNvPr id="71" name="文本框 70"/>
          <p:cNvSpPr txBox="1"/>
          <p:nvPr/>
        </p:nvSpPr>
        <p:spPr>
          <a:xfrm>
            <a:off x="4106333" y="496358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  <p:pic>
        <p:nvPicPr>
          <p:cNvPr id="11" name="图片 10" descr="设置考点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2175" y="930910"/>
            <a:ext cx="6984000" cy="4032986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45415" y="1592580"/>
            <a:ext cx="20866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第一步：</a:t>
            </a:r>
          </a:p>
          <a:p>
            <a:r>
              <a:rPr lang="zh-CN" altLang="en-US"/>
              <a:t>设置考点及地址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资源 19@2x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137" y="0"/>
            <a:ext cx="4772077" cy="5143500"/>
          </a:xfrm>
          <a:prstGeom prst="rect">
            <a:avLst/>
          </a:prstGeom>
        </p:spPr>
      </p:pic>
      <p:pic>
        <p:nvPicPr>
          <p:cNvPr id="6" name="图片 5" descr="资源 21@4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55" y="152327"/>
            <a:ext cx="612000" cy="639568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06409" y="284651"/>
            <a:ext cx="3503703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600" b="1" dirty="0">
                <a:solidFill>
                  <a:srgbClr val="1B1D42"/>
                </a:solidFill>
                <a:latin typeface="Abadi MT Condensed Extra Bold"/>
                <a:ea typeface="Alibaba PuHuiTi"/>
                <a:cs typeface="Abadi MT Condensed Extra Bold"/>
              </a:rPr>
              <a:t>考场设置</a:t>
            </a:r>
          </a:p>
        </p:txBody>
      </p:sp>
      <p:pic>
        <p:nvPicPr>
          <p:cNvPr id="4" name="图片 3" descr="医师服务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152" y="266188"/>
            <a:ext cx="1312204" cy="287998"/>
          </a:xfrm>
          <a:prstGeom prst="rect">
            <a:avLst/>
          </a:prstGeom>
        </p:spPr>
      </p:pic>
      <p:sp>
        <p:nvSpPr>
          <p:cNvPr id="71" name="文本框 70"/>
          <p:cNvSpPr txBox="1"/>
          <p:nvPr/>
        </p:nvSpPr>
        <p:spPr>
          <a:xfrm>
            <a:off x="4106333" y="496358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  <p:pic>
        <p:nvPicPr>
          <p:cNvPr id="5" name="图片 4" descr="编辑考核时间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6290" y="880745"/>
            <a:ext cx="6982350" cy="396000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45415" y="1592580"/>
            <a:ext cx="20866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第二步：</a:t>
            </a:r>
          </a:p>
          <a:p>
            <a:r>
              <a:rPr lang="zh-CN" altLang="en-US"/>
              <a:t>编辑考核信息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资源 19@2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137" y="0"/>
            <a:ext cx="4772077" cy="5143500"/>
          </a:xfrm>
          <a:prstGeom prst="rect">
            <a:avLst/>
          </a:prstGeom>
        </p:spPr>
      </p:pic>
      <p:pic>
        <p:nvPicPr>
          <p:cNvPr id="6" name="图片 5" descr="资源 21@4x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55" y="152327"/>
            <a:ext cx="612000" cy="639568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06409" y="284651"/>
            <a:ext cx="3503703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600" b="1" dirty="0">
                <a:solidFill>
                  <a:srgbClr val="1B1D42"/>
                </a:solidFill>
                <a:latin typeface="Abadi MT Condensed Extra Bold"/>
                <a:ea typeface="Alibaba PuHuiTi"/>
                <a:cs typeface="Abadi MT Condensed Extra Bold"/>
              </a:rPr>
              <a:t>考场设置</a:t>
            </a:r>
          </a:p>
        </p:txBody>
      </p:sp>
      <p:pic>
        <p:nvPicPr>
          <p:cNvPr id="4" name="图片 3" descr="医师服务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152" y="266188"/>
            <a:ext cx="1312204" cy="287998"/>
          </a:xfrm>
          <a:prstGeom prst="rect">
            <a:avLst/>
          </a:prstGeom>
        </p:spPr>
      </p:pic>
      <p:sp>
        <p:nvSpPr>
          <p:cNvPr id="71" name="文本框 70"/>
          <p:cNvSpPr txBox="1"/>
          <p:nvPr/>
        </p:nvSpPr>
        <p:spPr>
          <a:xfrm>
            <a:off x="4106333" y="496358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145415" y="1592580"/>
            <a:ext cx="20866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第四步：</a:t>
            </a:r>
          </a:p>
          <a:p>
            <a:r>
              <a:rPr lang="zh-CN" altLang="en-US"/>
              <a:t>新建考场</a:t>
            </a:r>
          </a:p>
        </p:txBody>
      </p:sp>
      <p:pic>
        <p:nvPicPr>
          <p:cNvPr id="7" name="图片 6" descr="新建考场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08835" y="852805"/>
            <a:ext cx="6984000" cy="39656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资源 19@2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137" y="0"/>
            <a:ext cx="4772077" cy="5143500"/>
          </a:xfrm>
          <a:prstGeom prst="rect">
            <a:avLst/>
          </a:prstGeom>
        </p:spPr>
      </p:pic>
      <p:pic>
        <p:nvPicPr>
          <p:cNvPr id="6" name="图片 5" descr="资源 21@4x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55" y="152327"/>
            <a:ext cx="612000" cy="639568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06409" y="284651"/>
            <a:ext cx="3503703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600" b="1" dirty="0">
                <a:solidFill>
                  <a:srgbClr val="1B1D42"/>
                </a:solidFill>
                <a:latin typeface="Abadi MT Condensed Extra Bold"/>
                <a:ea typeface="Alibaba PuHuiTi"/>
                <a:cs typeface="Abadi MT Condensed Extra Bold"/>
              </a:rPr>
              <a:t>考场设置</a:t>
            </a:r>
          </a:p>
        </p:txBody>
      </p:sp>
      <p:pic>
        <p:nvPicPr>
          <p:cNvPr id="4" name="图片 3" descr="医师服务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152" y="266188"/>
            <a:ext cx="1312204" cy="287998"/>
          </a:xfrm>
          <a:prstGeom prst="rect">
            <a:avLst/>
          </a:prstGeom>
        </p:spPr>
      </p:pic>
      <p:sp>
        <p:nvSpPr>
          <p:cNvPr id="71" name="文本框 70"/>
          <p:cNvSpPr txBox="1"/>
          <p:nvPr/>
        </p:nvSpPr>
        <p:spPr>
          <a:xfrm>
            <a:off x="4106333" y="496358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145415" y="1592580"/>
            <a:ext cx="208661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第五步：</a:t>
            </a:r>
          </a:p>
          <a:p>
            <a:r>
              <a:rPr lang="zh-CN" altLang="en-US"/>
              <a:t>设置每个考场考核场次</a:t>
            </a:r>
          </a:p>
        </p:txBody>
      </p:sp>
      <p:pic>
        <p:nvPicPr>
          <p:cNvPr id="2" name="图片 1" descr="新建考场时间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35505" y="791845"/>
            <a:ext cx="6940550" cy="40678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资源 19@2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137" y="0"/>
            <a:ext cx="4772077" cy="5143500"/>
          </a:xfrm>
          <a:prstGeom prst="rect">
            <a:avLst/>
          </a:prstGeom>
        </p:spPr>
      </p:pic>
      <p:pic>
        <p:nvPicPr>
          <p:cNvPr id="6" name="图片 5" descr="资源 21@4x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55" y="152327"/>
            <a:ext cx="612000" cy="639568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06409" y="284651"/>
            <a:ext cx="3503703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600" b="1" dirty="0">
                <a:solidFill>
                  <a:srgbClr val="1B1D42"/>
                </a:solidFill>
                <a:latin typeface="Abadi MT Condensed Extra Bold"/>
                <a:ea typeface="Alibaba PuHuiTi"/>
                <a:cs typeface="Abadi MT Condensed Extra Bold"/>
              </a:rPr>
              <a:t>考场设置</a:t>
            </a:r>
          </a:p>
        </p:txBody>
      </p:sp>
      <p:pic>
        <p:nvPicPr>
          <p:cNvPr id="4" name="图片 3" descr="医师服务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152" y="266188"/>
            <a:ext cx="1312204" cy="287998"/>
          </a:xfrm>
          <a:prstGeom prst="rect">
            <a:avLst/>
          </a:prstGeom>
        </p:spPr>
      </p:pic>
      <p:sp>
        <p:nvSpPr>
          <p:cNvPr id="71" name="文本框 70"/>
          <p:cNvSpPr txBox="1"/>
          <p:nvPr/>
        </p:nvSpPr>
        <p:spPr>
          <a:xfrm>
            <a:off x="4106333" y="496358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145415" y="1592580"/>
            <a:ext cx="1803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第六步：</a:t>
            </a:r>
          </a:p>
          <a:p>
            <a:r>
              <a:rPr lang="zh-CN" altLang="en-US"/>
              <a:t>开启考场二维码</a:t>
            </a:r>
          </a:p>
        </p:txBody>
      </p:sp>
      <p:pic>
        <p:nvPicPr>
          <p:cNvPr id="5" name="图片 4" descr="开启二维码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48815" y="791845"/>
            <a:ext cx="7143750" cy="39598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医声医事">
      <a:dk1>
        <a:srgbClr val="101224"/>
      </a:dk1>
      <a:lt1>
        <a:sysClr val="window" lastClr="FFFFFF"/>
      </a:lt1>
      <a:dk2>
        <a:srgbClr val="2293BB"/>
      </a:dk2>
      <a:lt2>
        <a:srgbClr val="36DFC6"/>
      </a:lt2>
      <a:accent1>
        <a:srgbClr val="F7263D"/>
      </a:accent1>
      <a:accent2>
        <a:srgbClr val="FD7E33"/>
      </a:accent2>
      <a:accent3>
        <a:srgbClr val="FDAF33"/>
      </a:accent3>
      <a:accent4>
        <a:srgbClr val="3C6AE0"/>
      </a:accent4>
      <a:accent5>
        <a:srgbClr val="1AC2C0"/>
      </a:accent5>
      <a:accent6>
        <a:srgbClr val="2294BC"/>
      </a:accent6>
      <a:hlink>
        <a:srgbClr val="FD7E33"/>
      </a:hlink>
      <a:folHlink>
        <a:srgbClr val="3B68DC"/>
      </a:folHlink>
    </a:clrScheme>
    <a:fontScheme name="基本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1174</Words>
  <Application>Microsoft Office PowerPoint</Application>
  <PresentationFormat>全屏显示(16:9)</PresentationFormat>
  <Paragraphs>134</Paragraphs>
  <Slides>28</Slides>
  <Notes>19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41" baseType="lpstr">
      <vt:lpstr>Abadi MT Condensed Extra Bold</vt:lpstr>
      <vt:lpstr>Alibaba PuHuiTi</vt:lpstr>
      <vt:lpstr>Alibaba PuHuiTi Bold</vt:lpstr>
      <vt:lpstr>Alibaba PuHuiTi Heavy</vt:lpstr>
      <vt:lpstr>黑体</vt:lpstr>
      <vt:lpstr>宋体</vt:lpstr>
      <vt:lpstr>宋体-简</vt:lpstr>
      <vt:lpstr>微软雅黑</vt:lpstr>
      <vt:lpstr>Arial</vt:lpstr>
      <vt:lpstr>Arial Black</vt:lpstr>
      <vt:lpstr>Calibri</vt:lpstr>
      <vt:lpstr>Wingdings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nohave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 yuki</dc:creator>
  <cp:lastModifiedBy>yangjunl</cp:lastModifiedBy>
  <cp:revision>75</cp:revision>
  <dcterms:created xsi:type="dcterms:W3CDTF">2020-06-02T16:54:32Z</dcterms:created>
  <dcterms:modified xsi:type="dcterms:W3CDTF">2020-06-03T00:25:17Z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2052-2.2.0.3563</vt:lpwstr>
  </property>
</Properties>
</file>